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xml" ContentType="application/vnd.openxmlformats-officedocument.presentationml.notesSlide+xml"/>
  <Override PartName="/ppt/comments/modernComment_279_B606C500.xml" ContentType="application/vnd.ms-powerpoint.comments+xml"/>
  <Override PartName="/ppt/tags/tag30.xml" ContentType="application/vnd.openxmlformats-officedocument.presentationml.tags+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4.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5.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6.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7.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8.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9.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10.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notesSlides/notesSlide11.xml" ContentType="application/vnd.openxmlformats-officedocument.presentationml.notesSlide+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notesSlides/notesSlide12.xml" ContentType="application/vnd.openxmlformats-officedocument.presentationml.notesSlide+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13.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14.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notesSlides/notesSlide15.xml" ContentType="application/vnd.openxmlformats-officedocument.presentationml.notesSlide+xml"/>
  <Override PartName="/ppt/comments/modernComment_7FFFF6D7_46535D20.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312.xml" ContentType="application/vnd.openxmlformats-officedocument.presentationml.tags+xml"/>
  <Override PartName="/ppt/tags/tag313.xml" ContentType="application/vnd.openxmlformats-officedocument.presentationml.tags+xml"/>
  <Override PartName="/ppt/notesSlides/notesSlide48.xml" ContentType="application/vnd.openxmlformats-officedocument.presentationml.notesSlide+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notesSlides/notesSlide49.xml" ContentType="application/vnd.openxmlformats-officedocument.presentationml.notesSlide+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comments/modernComment_7FFFD6F3_EF507709.xml" ContentType="application/vnd.ms-powerpoint.comment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notesSlides/notesSlide50.xml" ContentType="application/vnd.openxmlformats-officedocument.presentationml.notesSlide+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notesSlides/notesSlide51.xml" ContentType="application/vnd.openxmlformats-officedocument.presentationml.notesSlide+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notesSlides/notesSlide52.xml" ContentType="application/vnd.openxmlformats-officedocument.presentationml.notesSlide+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notesSlides/notesSlide5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 id="2147483694" r:id="rId6"/>
    <p:sldMasterId id="2147483696" r:id="rId7"/>
    <p:sldMasterId id="2147483698" r:id="rId8"/>
  </p:sldMasterIdLst>
  <p:notesMasterIdLst>
    <p:notesMasterId r:id="rId84"/>
  </p:notesMasterIdLst>
  <p:sldIdLst>
    <p:sldId id="261" r:id="rId9"/>
    <p:sldId id="280" r:id="rId10"/>
    <p:sldId id="2147481271" r:id="rId11"/>
    <p:sldId id="2147474861" r:id="rId12"/>
    <p:sldId id="633" r:id="rId13"/>
    <p:sldId id="2147473249" r:id="rId14"/>
    <p:sldId id="2147472860" r:id="rId15"/>
    <p:sldId id="2147473173" r:id="rId16"/>
    <p:sldId id="2147472834" r:id="rId17"/>
    <p:sldId id="2147473235" r:id="rId18"/>
    <p:sldId id="2147472842" r:id="rId19"/>
    <p:sldId id="2147473231" r:id="rId20"/>
    <p:sldId id="2147472833" r:id="rId21"/>
    <p:sldId id="2147473247" r:id="rId22"/>
    <p:sldId id="2147481288" r:id="rId23"/>
    <p:sldId id="2147473248" r:id="rId24"/>
    <p:sldId id="2147481277" r:id="rId25"/>
    <p:sldId id="2147481296" r:id="rId26"/>
    <p:sldId id="2147473238" r:id="rId27"/>
    <p:sldId id="2147481303" r:id="rId28"/>
    <p:sldId id="2147481298" r:id="rId29"/>
    <p:sldId id="2147481282" r:id="rId30"/>
    <p:sldId id="257" r:id="rId31"/>
    <p:sldId id="258" r:id="rId32"/>
    <p:sldId id="259" r:id="rId33"/>
    <p:sldId id="260" r:id="rId34"/>
    <p:sldId id="2147481302" r:id="rId35"/>
    <p:sldId id="262" r:id="rId36"/>
    <p:sldId id="263" r:id="rId37"/>
    <p:sldId id="264" r:id="rId38"/>
    <p:sldId id="265" r:id="rId39"/>
    <p:sldId id="266" r:id="rId40"/>
    <p:sldId id="267" r:id="rId41"/>
    <p:sldId id="268" r:id="rId42"/>
    <p:sldId id="269" r:id="rId43"/>
    <p:sldId id="270" r:id="rId44"/>
    <p:sldId id="271" r:id="rId45"/>
    <p:sldId id="272" r:id="rId46"/>
    <p:sldId id="2147481305" r:id="rId47"/>
    <p:sldId id="2147481306" r:id="rId48"/>
    <p:sldId id="2147481307" r:id="rId49"/>
    <p:sldId id="2147481308" r:id="rId50"/>
    <p:sldId id="2147481309" r:id="rId51"/>
    <p:sldId id="2147481310" r:id="rId52"/>
    <p:sldId id="2147481311" r:id="rId53"/>
    <p:sldId id="2147481276" r:id="rId54"/>
    <p:sldId id="2147481299" r:id="rId55"/>
    <p:sldId id="2147481312" r:id="rId56"/>
    <p:sldId id="1632" r:id="rId57"/>
    <p:sldId id="1642" r:id="rId58"/>
    <p:sldId id="1644" r:id="rId59"/>
    <p:sldId id="2147481313" r:id="rId60"/>
    <p:sldId id="2147481292" r:id="rId61"/>
    <p:sldId id="2147481293" r:id="rId62"/>
    <p:sldId id="1641" r:id="rId63"/>
    <p:sldId id="2147481294" r:id="rId64"/>
    <p:sldId id="2147481295" r:id="rId65"/>
    <p:sldId id="2147473244" r:id="rId66"/>
    <p:sldId id="2147481290" r:id="rId67"/>
    <p:sldId id="2147473242" r:id="rId68"/>
    <p:sldId id="2147481289" r:id="rId69"/>
    <p:sldId id="2147473222" r:id="rId70"/>
    <p:sldId id="2147481275" r:id="rId71"/>
    <p:sldId id="628" r:id="rId72"/>
    <p:sldId id="2147481301" r:id="rId73"/>
    <p:sldId id="2147473139" r:id="rId74"/>
    <p:sldId id="604" r:id="rId75"/>
    <p:sldId id="2147376485" r:id="rId76"/>
    <p:sldId id="2147473143" r:id="rId77"/>
    <p:sldId id="339" r:id="rId78"/>
    <p:sldId id="2147473168" r:id="rId79"/>
    <p:sldId id="2147473157" r:id="rId80"/>
    <p:sldId id="2147481291" r:id="rId81"/>
    <p:sldId id="2147473223" r:id="rId82"/>
    <p:sldId id="2147480583" r:id="rId83"/>
  </p:sldIdLst>
  <p:sldSz cx="9144000" cy="5143500" type="screen16x9"/>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67ED381C-9F44-4A3D-9FA8-705EEE2EF7CB}">
          <p14:sldIdLst>
            <p14:sldId id="261"/>
            <p14:sldId id="280"/>
            <p14:sldId id="2147481271"/>
            <p14:sldId id="2147474861"/>
            <p14:sldId id="633"/>
            <p14:sldId id="2147473249"/>
            <p14:sldId id="2147472860"/>
            <p14:sldId id="2147473173"/>
            <p14:sldId id="2147472834"/>
            <p14:sldId id="2147473235"/>
            <p14:sldId id="2147472842"/>
            <p14:sldId id="2147473231"/>
            <p14:sldId id="2147472833"/>
            <p14:sldId id="2147473247"/>
            <p14:sldId id="2147481288"/>
            <p14:sldId id="2147473248"/>
            <p14:sldId id="2147481277"/>
            <p14:sldId id="2147481296"/>
            <p14:sldId id="2147473238"/>
            <p14:sldId id="2147481303"/>
            <p14:sldId id="2147481298"/>
            <p14:sldId id="2147481282"/>
            <p14:sldId id="257"/>
            <p14:sldId id="258"/>
            <p14:sldId id="259"/>
            <p14:sldId id="260"/>
            <p14:sldId id="2147481302"/>
            <p14:sldId id="262"/>
            <p14:sldId id="263"/>
            <p14:sldId id="264"/>
            <p14:sldId id="265"/>
            <p14:sldId id="266"/>
            <p14:sldId id="267"/>
            <p14:sldId id="268"/>
            <p14:sldId id="269"/>
            <p14:sldId id="270"/>
            <p14:sldId id="271"/>
            <p14:sldId id="272"/>
            <p14:sldId id="2147481305"/>
            <p14:sldId id="2147481306"/>
            <p14:sldId id="2147481307"/>
            <p14:sldId id="2147481308"/>
            <p14:sldId id="2147481309"/>
            <p14:sldId id="2147481310"/>
            <p14:sldId id="2147481311"/>
            <p14:sldId id="2147481276"/>
            <p14:sldId id="2147481299"/>
            <p14:sldId id="2147481312"/>
            <p14:sldId id="1632"/>
            <p14:sldId id="1642"/>
            <p14:sldId id="1644"/>
            <p14:sldId id="2147481313"/>
            <p14:sldId id="2147481292"/>
            <p14:sldId id="2147481293"/>
            <p14:sldId id="1641"/>
            <p14:sldId id="2147481294"/>
            <p14:sldId id="2147481295"/>
            <p14:sldId id="2147473244"/>
            <p14:sldId id="2147481290"/>
            <p14:sldId id="2147473242"/>
            <p14:sldId id="2147481289"/>
            <p14:sldId id="2147473222"/>
            <p14:sldId id="2147481275"/>
          </p14:sldIdLst>
        </p14:section>
        <p14:section name="Mot de la fin" id="{F01F6B09-C9AE-4DBC-A9ED-E30E5871D07B}">
          <p14:sldIdLst>
            <p14:sldId id="628"/>
            <p14:sldId id="2147481301"/>
            <p14:sldId id="2147473139"/>
            <p14:sldId id="604"/>
          </p14:sldIdLst>
        </p14:section>
        <p14:section name="Annexes" id="{841CA8C3-BB5E-45C4-93E5-CDBB1E2BDE20}">
          <p14:sldIdLst>
            <p14:sldId id="2147376485"/>
            <p14:sldId id="2147473143"/>
            <p14:sldId id="339"/>
            <p14:sldId id="2147473168"/>
            <p14:sldId id="2147473157"/>
            <p14:sldId id="2147481291"/>
            <p14:sldId id="2147473223"/>
            <p14:sldId id="2147480583"/>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0EF802-8FC1-87D7-51AA-E4D02988C3E2}" name="marion.boue@theblunomy.com" initials="ma" userId="S::urn:spo:guest#marion.boue@theblunomy.com::" providerId="AD"/>
  <p188:author id="{D807F908-5690-31CE-5D3A-3A00E3DEA652}" name="Adil Hammouch" initials="AH" userId="Adil Hammouch" providerId="None"/>
  <p188:author id="{AF6F5C0D-E7B4-48C8-C0C0-78D48D289973}" name="Marion Boué" initials="MB" userId="Marion Boué" providerId="None"/>
  <p188:author id="{AE2E040F-A156-4D34-91AE-0B81E88F97BB}" name="Jérôme Durivault" initials="JD" userId="S::jerome.durivault@enea-consulting.com::2b655c71-7539-4374-820c-46a56c210462" providerId="AD"/>
  <p188:author id="{17CD5138-FF3A-8D2D-32C0-EF36F15369AF}" name="Ilyas GAIN-NACHI" initials="IG" userId="S::ilyas.gain-nachi@alliance-allice.com::931ccf76-5343-44d5-9dd8-a407b0c3a876" providerId="AD"/>
  <p188:author id="{8D908247-82F0-1B1B-D0FC-78EB7F448435}" name="adil.hammouch@theblunomy.com" initials="ad" userId="S::urn:spo:guest#adil.hammouch@theblunomy.com::" providerId="AD"/>
  <p188:author id="{0D39564A-E91A-865E-F079-F480454D715B}" name="Jérôme Durivault" initials="JD" userId="Jérôme Durivault" providerId="None"/>
  <p188:author id="{8560394F-1879-6073-CC62-823C96F9504E}" name="Catherine Cooremans" initials="CC" userId="91ce7f2721a6188a" providerId="Windows Live"/>
  <p188:author id="{A9FA1C5D-3927-05A0-8997-25CCAAB9E5CB}" name="Maëlle Thaller" initials="MT" userId="S::maelle.thaller@enea-consulting.com::0be04de5-f9e1-4d06-8aca-52088bd55d72" providerId="AD"/>
  <p188:author id="{7FC99E8F-62A2-EA46-4CE9-D7AD6ECCBDD3}" name="Marion Boué" initials="MB" userId="S::marion.boue@enea-consulting.com::c480c8be-1a89-4003-9625-2f7ecfd7ad41" providerId="AD"/>
  <p188:author id="{A4EE3B91-CA15-08A1-60D9-1993FD04ED91}" name="catherine.cooremans@ipso-facto.ch" initials="ca" userId="S::urn:spo:guest#catherine.cooremans@ipso-facto.ch::" providerId="AD"/>
  <p188:author id="{17DB7CCA-DBEF-E692-DFF1-59A8913AF8EB}" name="Loïc Rakotojaona" initials="LR" userId="Loïc Rakotojaona" providerId="None"/>
  <p188:author id="{C29EF8D4-EC21-D311-413E-57DF09E5F299}" name="Adil Hammouch" initials="AH" userId="S::adil.hammouch@enea-consulting.com::63b8d279-751b-43ff-bca5-cdefa42607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83540"/>
    <a:srgbClr val="E0EEF3"/>
    <a:srgbClr val="E5FFF1"/>
    <a:srgbClr val="234E5F"/>
    <a:srgbClr val="66ABC5"/>
    <a:srgbClr val="35758D"/>
    <a:srgbClr val="00863D"/>
    <a:srgbClr val="BEF8CF"/>
    <a:srgbClr val="BECDD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9" d="100"/>
          <a:sy n="199" d="100"/>
        </p:scale>
        <p:origin x="684" y="144"/>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notesMaster" Target="notesMasters/notesMaster1.xml"/><Relationship Id="rId89" Type="http://schemas.microsoft.com/office/2018/10/relationships/authors" Target="authors.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2.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4.xml"/><Relationship Id="rId71" Type="http://schemas.openxmlformats.org/officeDocument/2006/relationships/slide" Target="slides/slide63.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Feuil1!$A$2:$A$4</cx:f>
        <cx:lvl ptCount="3">
          <cx:pt idx="0">Catégorie 1</cx:pt>
          <cx:pt idx="1">Catégorie 2</cx:pt>
          <cx:pt idx="2">Catégorie 3</cx:pt>
        </cx:lvl>
      </cx:strDim>
      <cx:numDim type="val">
        <cx:f>Feuil1!$B$2:$B$4</cx:f>
        <cx:lvl ptCount="3" formatCode="Standard">
          <cx:pt idx="0">19</cx:pt>
          <cx:pt idx="1">-5</cx:pt>
          <cx:pt idx="2">14</cx:pt>
        </cx:lvl>
      </cx:numDim>
    </cx:data>
  </cx:chartData>
  <cx:chart>
    <cx:plotArea>
      <cx:plotAreaRegion>
        <cx:series layoutId="waterfall" uniqueId="{2AF110B0-598F-4BFD-A51E-41864E030E71}">
          <cx:tx>
            <cx:txData>
              <cx:f>Feuil1!$B$1</cx:f>
              <cx:v>Série 1</cx:v>
            </cx:txData>
          </cx:tx>
          <cx:dataPt idx="0">
            <cx:spPr>
              <a:solidFill>
                <a:srgbClr val="7B7B7B"/>
              </a:solidFill>
            </cx:spPr>
          </cx:dataPt>
          <cx:dataPt idx="2">
            <cx:spPr>
              <a:pattFill prst="ltUpDiag">
                <a:fgClr>
                  <a:srgbClr val="183540"/>
                </a:fgClr>
                <a:bgClr>
                  <a:prstClr val="white"/>
                </a:bgClr>
              </a:pattFill>
            </cx:spPr>
          </cx:dataPt>
          <cx:dataLabels pos="outEnd">
            <cx:numFmt formatCode="# ##0" sourceLinked="0"/>
            <cx:txPr>
              <a:bodyPr spcFirstLastPara="1" vertOverflow="ellipsis" horzOverflow="overflow" wrap="square" lIns="0" tIns="0" rIns="0" bIns="0" anchor="ctr" anchorCtr="1"/>
              <a:lstStyle/>
              <a:p>
                <a:pPr algn="ctr" rtl="0">
                  <a:defRPr sz="1000" b="1">
                    <a:solidFill>
                      <a:schemeClr val="tx1"/>
                    </a:solidFill>
                  </a:defRPr>
                </a:pPr>
                <a:endParaRPr lang="fr-FR" sz="1000" b="1" i="0" u="none" strike="noStrike" baseline="0">
                  <a:solidFill>
                    <a:schemeClr val="tx1"/>
                  </a:solidFill>
                  <a:latin typeface="Calibri"/>
                </a:endParaRPr>
              </a:p>
            </cx:txPr>
            <cx:visibility seriesName="0" categoryName="0" value="1"/>
            <cx:separator>, </cx:separator>
            <cx:dataLabel idx="1">
              <cx:numFmt formatCode="# ##0_ ;# ##0 " sourceLinked="0"/>
              <cx:visibility seriesName="0" categoryName="0" value="1"/>
              <cx:separator>, </cx:separator>
            </cx:dataLabel>
          </cx:dataLabels>
          <cx:dataId val="0"/>
          <cx:layoutPr>
            <cx:visibility connectorLines="1"/>
            <cx:subtotals>
              <cx:idx val="0"/>
              <cx:idx val="2"/>
            </cx:subtotals>
          </cx:layoutPr>
        </cx:series>
      </cx:plotAreaRegion>
      <cx:axis id="0" hidden="1">
        <cx:catScaling gapWidth="0.5"/>
        <cx:tickLabels/>
      </cx:axis>
      <cx:axis id="1" hidden="1">
        <cx:valScaling max="22"/>
        <cx:majorGridlines>
          <cx:spPr>
            <a:ln>
              <a:solidFill>
                <a:schemeClr val="accent2">
                  <a:lumMod val="20000"/>
                  <a:lumOff val="80000"/>
                </a:schemeClr>
              </a:solidFill>
              <a:prstDash val="dash"/>
            </a:ln>
          </cx:spPr>
        </cx:majorGridlines>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omments/modernComment_279_B606C500.xml><?xml version="1.0" encoding="utf-8"?>
<p188:cmLst xmlns:a="http://schemas.openxmlformats.org/drawingml/2006/main" xmlns:r="http://schemas.openxmlformats.org/officeDocument/2006/relationships" xmlns:p188="http://schemas.microsoft.com/office/powerpoint/2018/8/main">
  <p188:cm id="{5290E25A-9BA1-45B3-A2FE-6E45BCCAF057}" authorId="{17CD5138-FF3A-8D2D-32C0-EF36F15369AF}" status="resolved" created="2025-08-21T09:30:36.410" complete="100000">
    <ac:deMkLst xmlns:ac="http://schemas.microsoft.com/office/drawing/2013/main/command">
      <pc:docMk xmlns:pc="http://schemas.microsoft.com/office/powerpoint/2013/main/command"/>
      <pc:sldMk xmlns:pc="http://schemas.microsoft.com/office/powerpoint/2013/main/command" cId="3053896960" sldId="633"/>
      <ac:spMk id="3" creationId="{00000000-0000-0000-0000-000000000000}"/>
    </ac:deMkLst>
    <p188:replyLst>
      <p188:reply id="{2E9AA68A-E202-49C2-ADEC-BD92628B1876}" authorId="{17CD5138-FF3A-8D2D-32C0-EF36F15369AF}" created="2025-08-21T09:30:41.184">
        <p188:txBody>
          <a:bodyPr/>
          <a:lstStyle/>
          <a:p>
            <a:r>
              <a:rPr lang="fr-FR"/>
              <a:t>À la fin</a:t>
            </a:r>
          </a:p>
        </p188:txBody>
      </p188:reply>
    </p188:replyLst>
    <p188:txBody>
      <a:bodyPr/>
      <a:lstStyle/>
      <a:p>
        <a:r>
          <a:rPr lang="fr-FR"/>
          <a:t>A MAJ</a:t>
        </a:r>
      </a:p>
    </p188:txBody>
  </p188:cm>
</p188:cmLst>
</file>

<file path=ppt/comments/modernComment_7FFFD6F3_EF507709.xml><?xml version="1.0" encoding="utf-8"?>
<p188:cmLst xmlns:a="http://schemas.openxmlformats.org/drawingml/2006/main" xmlns:r="http://schemas.openxmlformats.org/officeDocument/2006/relationships" xmlns:p188="http://schemas.microsoft.com/office/powerpoint/2018/8/main">
  <p188:cm id="{7190EA0B-A925-4EC6-8505-1B28016A2CE5}" authorId="{17CD5138-FF3A-8D2D-32C0-EF36F15369AF}" status="resolved" created="2025-08-21T09:50:03.032" complete="100000">
    <ac:deMkLst xmlns:ac="http://schemas.microsoft.com/office/drawing/2013/main/command">
      <pc:docMk xmlns:pc="http://schemas.microsoft.com/office/powerpoint/2013/main/command"/>
      <pc:sldMk xmlns:pc="http://schemas.microsoft.com/office/powerpoint/2013/main/command" cId="4015027977" sldId="2147473139"/>
      <ac:picMk id="5" creationId="{4A78E174-2992-255A-ACA4-C79474A056B3}"/>
    </ac:deMkLst>
    <p188:txBody>
      <a:bodyPr/>
      <a:lstStyle/>
      <a:p>
        <a:r>
          <a:rPr lang="fr-FR"/>
          <a:t>À maj</a:t>
        </a:r>
      </a:p>
    </p188:txBody>
  </p188:cm>
</p188:cmLst>
</file>

<file path=ppt/comments/modernComment_7FFFF6D7_46535D20.xml><?xml version="1.0" encoding="utf-8"?>
<p188:cmLst xmlns:a="http://schemas.openxmlformats.org/drawingml/2006/main" xmlns:r="http://schemas.openxmlformats.org/officeDocument/2006/relationships" xmlns:p188="http://schemas.microsoft.com/office/powerpoint/2018/8/main">
  <p188:cm id="{8254BBB2-C865-4EBE-9441-379AA2BE4531}" authorId="{17CD5138-FF3A-8D2D-32C0-EF36F15369AF}" status="resolved" created="2025-08-21T10:11:25.189" complete="100000">
    <ac:deMkLst xmlns:ac="http://schemas.microsoft.com/office/drawing/2013/main/command">
      <pc:docMk xmlns:pc="http://schemas.microsoft.com/office/powerpoint/2013/main/command"/>
      <pc:sldMk xmlns:pc="http://schemas.microsoft.com/office/powerpoint/2013/main/command" cId="2516672292" sldId="2147481281"/>
      <ac:spMk id="3" creationId="{B8864FD6-8698-08BA-B75B-479F62172FD3}"/>
    </ac:deMkLst>
    <p188:txBody>
      <a:bodyPr/>
      <a:lstStyle/>
      <a:p>
        <a:r>
          <a:rPr lang="fr-FR"/>
          <a:t>Slide pour introduire les 2 cas d’étude. Il faut qu’elle soit très visuelle. Simplement pour expliquer la démarche + ce qui sera livré dans le rapport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53BD5942-BECA-4D2F-BE4D-56212EAD466C}" type="datetimeFigureOut">
              <a:rPr lang="fr-FR" smtClean="0"/>
              <a:t>27/05/2026</a:t>
            </a:fld>
            <a:endParaRPr lang="fr-FR"/>
          </a:p>
        </p:txBody>
      </p:sp>
      <p:sp>
        <p:nvSpPr>
          <p:cNvPr id="4" name="Espace réservé de l'image des diapositives 3"/>
          <p:cNvSpPr>
            <a:spLocks noGrp="1" noRot="1" noChangeAspect="1"/>
          </p:cNvSpPr>
          <p:nvPr>
            <p:ph type="sldImg" idx="2"/>
          </p:nvPr>
        </p:nvSpPr>
        <p:spPr>
          <a:xfrm>
            <a:off x="90488" y="744538"/>
            <a:ext cx="6618287" cy="37242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D3D32C5B-1977-4BFB-A56E-B4A77017E358}" type="slidenum">
              <a:rPr lang="fr-FR" smtClean="0"/>
              <a:t>‹N°›</a:t>
            </a:fld>
            <a:endParaRPr lang="fr-FR"/>
          </a:p>
        </p:txBody>
      </p:sp>
    </p:spTree>
    <p:extLst>
      <p:ext uri="{BB962C8B-B14F-4D97-AF65-F5344CB8AC3E}">
        <p14:creationId xmlns:p14="http://schemas.microsoft.com/office/powerpoint/2010/main" val="554782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8" userDrawn="1">
          <p15:clr>
            <a:srgbClr val="F26B43"/>
          </p15:clr>
        </p15:guide>
        <p15:guide id="2" pos="2142"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3D32C5B-1977-4BFB-A56E-B4A77017E358}" type="slidenum">
              <a:rPr lang="fr-FR" smtClean="0"/>
              <a:t>2</a:t>
            </a:fld>
            <a:endParaRPr lang="fr-FR"/>
          </a:p>
        </p:txBody>
      </p:sp>
    </p:spTree>
    <p:extLst>
      <p:ext uri="{BB962C8B-B14F-4D97-AF65-F5344CB8AC3E}">
        <p14:creationId xmlns:p14="http://schemas.microsoft.com/office/powerpoint/2010/main" val="1493640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81BB2-F350-3A90-F4C3-6EA31338392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42B09F3-3F63-8470-4C91-AAA51738EF4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7B1E79-17C2-07C9-08F9-DFAD855CC883}"/>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22BB12E-8917-117E-377C-8931340B97B4}"/>
              </a:ext>
            </a:extLst>
          </p:cNvPr>
          <p:cNvSpPr>
            <a:spLocks noGrp="1"/>
          </p:cNvSpPr>
          <p:nvPr>
            <p:ph type="sldNum" sz="quarter" idx="5"/>
          </p:nvPr>
        </p:nvSpPr>
        <p:spPr/>
        <p:txBody>
          <a:bodyPr/>
          <a:lstStyle/>
          <a:p>
            <a:fld id="{D3D32C5B-1977-4BFB-A56E-B4A77017E358}" type="slidenum">
              <a:rPr lang="fr-FR" smtClean="0"/>
              <a:t>13</a:t>
            </a:fld>
            <a:endParaRPr lang="fr-FR"/>
          </a:p>
        </p:txBody>
      </p:sp>
    </p:spTree>
    <p:extLst>
      <p:ext uri="{BB962C8B-B14F-4D97-AF65-F5344CB8AC3E}">
        <p14:creationId xmlns:p14="http://schemas.microsoft.com/office/powerpoint/2010/main" val="1390286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5CE0D-A133-9F3A-1941-51935067151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0C2CC12-3A8F-E822-3FFA-EEF177FE296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2DD6EAD-0C96-8326-5476-043DC8589DBA}"/>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D2CB4CCF-A4A8-9560-8459-63B2855FE320}"/>
              </a:ext>
            </a:extLst>
          </p:cNvPr>
          <p:cNvSpPr>
            <a:spLocks noGrp="1"/>
          </p:cNvSpPr>
          <p:nvPr>
            <p:ph type="sldNum" sz="quarter" idx="5"/>
          </p:nvPr>
        </p:nvSpPr>
        <p:spPr/>
        <p:txBody>
          <a:bodyPr/>
          <a:lstStyle/>
          <a:p>
            <a:fld id="{D3D32C5B-1977-4BFB-A56E-B4A77017E358}" type="slidenum">
              <a:rPr lang="fr-FR" smtClean="0"/>
              <a:t>14</a:t>
            </a:fld>
            <a:endParaRPr lang="fr-FR"/>
          </a:p>
        </p:txBody>
      </p:sp>
    </p:spTree>
    <p:extLst>
      <p:ext uri="{BB962C8B-B14F-4D97-AF65-F5344CB8AC3E}">
        <p14:creationId xmlns:p14="http://schemas.microsoft.com/office/powerpoint/2010/main" val="1413060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48BDA-19D7-47A2-6FD5-E667677F80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3AE65C-F636-38CA-95D0-972B7140F72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28A849-5745-E5DF-3825-C4D51766E8D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960BD0D2-84CC-EBF6-D4CE-7EF454399B19}"/>
              </a:ext>
            </a:extLst>
          </p:cNvPr>
          <p:cNvSpPr>
            <a:spLocks noGrp="1"/>
          </p:cNvSpPr>
          <p:nvPr>
            <p:ph type="sldNum" sz="quarter" idx="5"/>
          </p:nvPr>
        </p:nvSpPr>
        <p:spPr/>
        <p:txBody>
          <a:bodyPr/>
          <a:lstStyle/>
          <a:p>
            <a:fld id="{D3D32C5B-1977-4BFB-A56E-B4A77017E358}" type="slidenum">
              <a:rPr lang="fr-FR" smtClean="0"/>
              <a:t>15</a:t>
            </a:fld>
            <a:endParaRPr lang="fr-FR"/>
          </a:p>
        </p:txBody>
      </p:sp>
    </p:spTree>
    <p:extLst>
      <p:ext uri="{BB962C8B-B14F-4D97-AF65-F5344CB8AC3E}">
        <p14:creationId xmlns:p14="http://schemas.microsoft.com/office/powerpoint/2010/main" val="2721124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2861F-4A2F-FDE6-1807-C0EE73E369B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A836861-675B-1BFB-EECB-DCAD3C8C40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FA4ED1D-91D8-4F27-D233-2D36A016D5B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F698ECD1-7D47-D670-E8D2-E6755F815A26}"/>
              </a:ext>
            </a:extLst>
          </p:cNvPr>
          <p:cNvSpPr>
            <a:spLocks noGrp="1"/>
          </p:cNvSpPr>
          <p:nvPr>
            <p:ph type="sldNum" sz="quarter" idx="5"/>
          </p:nvPr>
        </p:nvSpPr>
        <p:spPr/>
        <p:txBody>
          <a:bodyPr/>
          <a:lstStyle/>
          <a:p>
            <a:fld id="{D3D32C5B-1977-4BFB-A56E-B4A77017E358}" type="slidenum">
              <a:rPr lang="fr-FR" smtClean="0"/>
              <a:t>16</a:t>
            </a:fld>
            <a:endParaRPr lang="fr-FR"/>
          </a:p>
        </p:txBody>
      </p:sp>
    </p:spTree>
    <p:extLst>
      <p:ext uri="{BB962C8B-B14F-4D97-AF65-F5344CB8AC3E}">
        <p14:creationId xmlns:p14="http://schemas.microsoft.com/office/powerpoint/2010/main" val="1849777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9E9D2-A376-C460-897D-2FB5F4881D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40B432-717F-2DCC-C5BF-C8C12669303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C09BED3-4C7C-AE11-BAB2-C1C11B409809}"/>
              </a:ext>
            </a:extLst>
          </p:cNvPr>
          <p:cNvSpPr>
            <a:spLocks noGrp="1"/>
          </p:cNvSpPr>
          <p:nvPr>
            <p:ph type="body" idx="1"/>
          </p:nvPr>
        </p:nvSpPr>
        <p:spPr/>
        <p:txBody>
          <a:bodyPr/>
          <a:lstStyle/>
          <a:p>
            <a:r>
              <a:rPr lang="en-US"/>
              <a:t>Changer titre, voir slide 3</a:t>
            </a:r>
          </a:p>
        </p:txBody>
      </p:sp>
      <p:sp>
        <p:nvSpPr>
          <p:cNvPr id="4" name="Espace réservé du numéro de diapositive 3">
            <a:extLst>
              <a:ext uri="{FF2B5EF4-FFF2-40B4-BE49-F238E27FC236}">
                <a16:creationId xmlns:a16="http://schemas.microsoft.com/office/drawing/2014/main" id="{AFDD7B1F-9122-0F60-0456-ADEA779164B4}"/>
              </a:ext>
            </a:extLst>
          </p:cNvPr>
          <p:cNvSpPr>
            <a:spLocks noGrp="1"/>
          </p:cNvSpPr>
          <p:nvPr>
            <p:ph type="sldNum" sz="quarter" idx="5"/>
          </p:nvPr>
        </p:nvSpPr>
        <p:spPr/>
        <p:txBody>
          <a:bodyPr/>
          <a:lstStyle/>
          <a:p>
            <a:fld id="{D3D32C5B-1977-4BFB-A56E-B4A77017E358}" type="slidenum">
              <a:rPr lang="fr-FR" smtClean="0"/>
              <a:t>18</a:t>
            </a:fld>
            <a:endParaRPr lang="fr-FR"/>
          </a:p>
        </p:txBody>
      </p:sp>
    </p:spTree>
    <p:extLst>
      <p:ext uri="{BB962C8B-B14F-4D97-AF65-F5344CB8AC3E}">
        <p14:creationId xmlns:p14="http://schemas.microsoft.com/office/powerpoint/2010/main" val="3074947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C60F1-8DE3-8FF1-853F-2DB04F42EEB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3C2A322-8CE6-17F3-5FF8-F63886D20D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5E7529-BFB6-C93E-D201-CD64C67C7587}"/>
              </a:ext>
            </a:extLst>
          </p:cNvPr>
          <p:cNvSpPr>
            <a:spLocks noGrp="1"/>
          </p:cNvSpPr>
          <p:nvPr>
            <p:ph type="body" idx="1"/>
          </p:nvPr>
        </p:nvSpPr>
        <p:spPr/>
        <p:txBody>
          <a:bodyPr/>
          <a:lstStyle/>
          <a:p>
            <a:endParaRPr lang="en-GB"/>
          </a:p>
        </p:txBody>
      </p:sp>
      <p:sp>
        <p:nvSpPr>
          <p:cNvPr id="4" name="Espace réservé du numéro de diapositive 3">
            <a:extLst>
              <a:ext uri="{FF2B5EF4-FFF2-40B4-BE49-F238E27FC236}">
                <a16:creationId xmlns:a16="http://schemas.microsoft.com/office/drawing/2014/main" id="{EB75E3D7-1740-D480-3167-E9ECCFAE7EA1}"/>
              </a:ext>
            </a:extLst>
          </p:cNvPr>
          <p:cNvSpPr>
            <a:spLocks noGrp="1"/>
          </p:cNvSpPr>
          <p:nvPr>
            <p:ph type="sldNum" sz="quarter" idx="5"/>
          </p:nvPr>
        </p:nvSpPr>
        <p:spPr/>
        <p:txBody>
          <a:bodyPr/>
          <a:lstStyle/>
          <a:p>
            <a:fld id="{D3D32C5B-1977-4BFB-A56E-B4A77017E358}" type="slidenum">
              <a:rPr lang="fr-FR" smtClean="0"/>
              <a:t>19</a:t>
            </a:fld>
            <a:endParaRPr lang="fr-FR"/>
          </a:p>
        </p:txBody>
      </p:sp>
    </p:spTree>
    <p:extLst>
      <p:ext uri="{BB962C8B-B14F-4D97-AF65-F5344CB8AC3E}">
        <p14:creationId xmlns:p14="http://schemas.microsoft.com/office/powerpoint/2010/main" val="2915699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1D47A3-34A8-436D-884E-D2C4B2F394B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0590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4:notes"/>
          <p:cNvSpPr txBox="1">
            <a:spLocks noGrp="1"/>
          </p:cNvSpPr>
          <p:nvPr>
            <p:ph type="body" idx="1"/>
          </p:nvPr>
        </p:nvSpPr>
        <p:spPr>
          <a:xfrm>
            <a:off x="749476" y="5515043"/>
            <a:ext cx="5995928" cy="522477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 name="Google Shape;42;p4: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g378fa37edf4_0_155: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 name="Google Shape;48;g378fa37edf4_0_155: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78fa37edf4_0_1: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 name="Google Shape;57;g378fa37edf4_0_1: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219325" y="1260475"/>
            <a:ext cx="11183938" cy="6291263"/>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D32C5B-1977-4BFB-A56E-B4A77017E358}"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4967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78fa37edf4_0_10: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 name="Google Shape;66;g378fa37edf4_0_10: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78fa37edf4_0_19: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5" name="Google Shape;75;g378fa37edf4_0_19: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78fa37edf4_0_28: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4" name="Google Shape;84;g378fa37edf4_0_28: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78fa37edf4_0_37: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 name="Google Shape;93;g378fa37edf4_0_37: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78fa37edf4_0_46: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g378fa37edf4_0_46: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78fa37edf4_0_55: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g378fa37edf4_0_55: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78fa37edf4_0_64: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378fa37edf4_0_64: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78fa37edf4_0_73: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9" name="Google Shape;129;g378fa37edf4_0_73: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78fa37edf4_0_82: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g378fa37edf4_0_82: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78fa37edf4_0_91: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7" name="Google Shape;147;g378fa37edf4_0_91: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F4FD6-4DEF-AACE-6F48-B81478452C6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DDD7AF0-70AE-3364-F212-A94D153555E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0C7874-6EB7-D5F6-F5C4-B1E5E74BA810}"/>
              </a:ext>
            </a:extLst>
          </p:cNvPr>
          <p:cNvSpPr>
            <a:spLocks noGrp="1"/>
          </p:cNvSpPr>
          <p:nvPr>
            <p:ph type="body" idx="1"/>
          </p:nvPr>
        </p:nvSpPr>
        <p:spPr/>
        <p:txBody>
          <a:bodyPr/>
          <a:lstStyle/>
          <a:p>
            <a:r>
              <a:rPr lang="en-US"/>
              <a:t>Changer titre, voir slide 3</a:t>
            </a:r>
          </a:p>
        </p:txBody>
      </p:sp>
      <p:sp>
        <p:nvSpPr>
          <p:cNvPr id="4" name="Espace réservé du numéro de diapositive 3">
            <a:extLst>
              <a:ext uri="{FF2B5EF4-FFF2-40B4-BE49-F238E27FC236}">
                <a16:creationId xmlns:a16="http://schemas.microsoft.com/office/drawing/2014/main" id="{AAD86EC0-25E8-DDE1-59D9-99CF1D7E19E5}"/>
              </a:ext>
            </a:extLst>
          </p:cNvPr>
          <p:cNvSpPr>
            <a:spLocks noGrp="1"/>
          </p:cNvSpPr>
          <p:nvPr>
            <p:ph type="sldNum" sz="quarter" idx="5"/>
          </p:nvPr>
        </p:nvSpPr>
        <p:spPr/>
        <p:txBody>
          <a:bodyPr/>
          <a:lstStyle/>
          <a:p>
            <a:fld id="{D3D32C5B-1977-4BFB-A56E-B4A77017E358}" type="slidenum">
              <a:rPr lang="fr-FR" smtClean="0"/>
              <a:t>6</a:t>
            </a:fld>
            <a:endParaRPr lang="fr-FR"/>
          </a:p>
        </p:txBody>
      </p:sp>
    </p:spTree>
    <p:extLst>
      <p:ext uri="{BB962C8B-B14F-4D97-AF65-F5344CB8AC3E}">
        <p14:creationId xmlns:p14="http://schemas.microsoft.com/office/powerpoint/2010/main" val="13619473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78fa37edf4_0_100: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g378fa37edf4_0_100: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78fa37edf4_0_109: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g378fa37edf4_0_109: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78fa37edf4_0_118:notes"/>
          <p:cNvSpPr txBox="1">
            <a:spLocks noGrp="1"/>
          </p:cNvSpPr>
          <p:nvPr>
            <p:ph type="body" idx="1"/>
          </p:nvPr>
        </p:nvSpPr>
        <p:spPr>
          <a:xfrm>
            <a:off x="749475" y="5515042"/>
            <a:ext cx="5995903" cy="52248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g378fa37edf4_0_118:notes"/>
          <p:cNvSpPr>
            <a:spLocks noGrp="1" noRot="1" noChangeAspect="1"/>
          </p:cNvSpPr>
          <p:nvPr>
            <p:ph type="sldImg" idx="2"/>
          </p:nvPr>
        </p:nvSpPr>
        <p:spPr>
          <a:xfrm>
            <a:off x="-122238" y="869950"/>
            <a:ext cx="7740651" cy="43545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462D6-9BF0-4E90-BD72-D66BA7FCB5D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11398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cs typeface="Arial" pitchFamily="34" charset="0"/>
              </a:defRPr>
            </a:lvl1pPr>
            <a:lvl2pPr marL="736890" indent="-281473">
              <a:spcBef>
                <a:spcPct val="30000"/>
              </a:spcBef>
              <a:defRPr sz="1200">
                <a:solidFill>
                  <a:schemeClr val="tx1"/>
                </a:solidFill>
                <a:latin typeface="Arial" pitchFamily="34" charset="0"/>
                <a:cs typeface="Arial" pitchFamily="34" charset="0"/>
              </a:defRPr>
            </a:lvl2pPr>
            <a:lvl3pPr marL="1135380" indent="-224546">
              <a:spcBef>
                <a:spcPct val="30000"/>
              </a:spcBef>
              <a:defRPr sz="1200">
                <a:solidFill>
                  <a:schemeClr val="tx1"/>
                </a:solidFill>
                <a:latin typeface="Arial" pitchFamily="34" charset="0"/>
                <a:cs typeface="Arial" pitchFamily="34" charset="0"/>
              </a:defRPr>
            </a:lvl3pPr>
            <a:lvl4pPr marL="1590797" indent="-224546">
              <a:spcBef>
                <a:spcPct val="30000"/>
              </a:spcBef>
              <a:defRPr sz="1200">
                <a:solidFill>
                  <a:schemeClr val="tx1"/>
                </a:solidFill>
                <a:latin typeface="Arial" pitchFamily="34" charset="0"/>
                <a:cs typeface="Arial" pitchFamily="34" charset="0"/>
              </a:defRPr>
            </a:lvl4pPr>
            <a:lvl5pPr marL="2046214" indent="-224546">
              <a:spcBef>
                <a:spcPct val="30000"/>
              </a:spcBef>
              <a:defRPr sz="1200">
                <a:solidFill>
                  <a:schemeClr val="tx1"/>
                </a:solidFill>
                <a:latin typeface="Arial" pitchFamily="34" charset="0"/>
                <a:cs typeface="Arial" pitchFamily="34" charset="0"/>
              </a:defRPr>
            </a:lvl5pPr>
            <a:lvl6pPr marL="2501630" indent="-224546" eaLnBrk="0" fontAlgn="base" hangingPunct="0">
              <a:spcBef>
                <a:spcPct val="30000"/>
              </a:spcBef>
              <a:spcAft>
                <a:spcPct val="0"/>
              </a:spcAft>
              <a:defRPr sz="1200">
                <a:solidFill>
                  <a:schemeClr val="tx1"/>
                </a:solidFill>
                <a:latin typeface="Arial" pitchFamily="34" charset="0"/>
                <a:cs typeface="Arial" pitchFamily="34" charset="0"/>
              </a:defRPr>
            </a:lvl6pPr>
            <a:lvl7pPr marL="2957047" indent="-224546" eaLnBrk="0" fontAlgn="base" hangingPunct="0">
              <a:spcBef>
                <a:spcPct val="30000"/>
              </a:spcBef>
              <a:spcAft>
                <a:spcPct val="0"/>
              </a:spcAft>
              <a:defRPr sz="1200">
                <a:solidFill>
                  <a:schemeClr val="tx1"/>
                </a:solidFill>
                <a:latin typeface="Arial" pitchFamily="34" charset="0"/>
                <a:cs typeface="Arial" pitchFamily="34" charset="0"/>
              </a:defRPr>
            </a:lvl7pPr>
            <a:lvl8pPr marL="3412464" indent="-224546" eaLnBrk="0" fontAlgn="base" hangingPunct="0">
              <a:spcBef>
                <a:spcPct val="30000"/>
              </a:spcBef>
              <a:spcAft>
                <a:spcPct val="0"/>
              </a:spcAft>
              <a:defRPr sz="1200">
                <a:solidFill>
                  <a:schemeClr val="tx1"/>
                </a:solidFill>
                <a:latin typeface="Arial" pitchFamily="34" charset="0"/>
                <a:cs typeface="Arial" pitchFamily="34" charset="0"/>
              </a:defRPr>
            </a:lvl8pPr>
            <a:lvl9pPr marL="3867881" indent="-224546"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E6EBFF9-9674-465C-98D8-25F0BD3FAB55}" type="slidenum">
              <a:rPr kumimoji="0" lang="fr-FR" altLang="fr-FR"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40</a:t>
            </a:fld>
            <a:endParaRPr kumimoji="0" lang="fr-FR" altLang="fr-FR"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24579" name="Rectangle 2"/>
          <p:cNvSpPr>
            <a:spLocks noGrp="1" noRot="1" noChangeAspect="1" noChangeArrowheads="1" noTextEdit="1"/>
          </p:cNvSpPr>
          <p:nvPr>
            <p:ph type="sldImg"/>
          </p:nvPr>
        </p:nvSpPr>
        <p:spPr>
          <a:xfrm>
            <a:off x="88900" y="744538"/>
            <a:ext cx="6623050" cy="3725862"/>
          </a:xfrm>
          <a:ln/>
        </p:spPr>
      </p:sp>
      <p:sp>
        <p:nvSpPr>
          <p:cNvPr id="24580" name="Rectangle 3"/>
          <p:cNvSpPr>
            <a:spLocks noGrp="1" noChangeArrowheads="1"/>
          </p:cNvSpPr>
          <p:nvPr>
            <p:ph type="body" idx="1"/>
          </p:nvPr>
        </p:nvSpPr>
        <p:spPr>
          <a:xfrm>
            <a:off x="907196" y="4716962"/>
            <a:ext cx="4984871" cy="44664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fr-FR" sz="800"/>
          </a:p>
          <a:p>
            <a:pPr eaLnBrk="1" hangingPunct="1">
              <a:lnSpc>
                <a:spcPct val="80000"/>
              </a:lnSpc>
            </a:pPr>
            <a:endParaRPr lang="en-US" altLang="fr-FR" sz="800"/>
          </a:p>
          <a:p>
            <a:pPr eaLnBrk="1" hangingPunct="1">
              <a:lnSpc>
                <a:spcPct val="80000"/>
              </a:lnSpc>
            </a:pPr>
            <a:r>
              <a:rPr lang="en-US" altLang="fr-FR" sz="800"/>
              <a:t> </a:t>
            </a:r>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en-US" altLang="fr-FR" sz="8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p:cNvSpPr>
            <a:spLocks noGrp="1" noRot="1" noChangeAspect="1" noTextEdit="1"/>
          </p:cNvSpPr>
          <p:nvPr>
            <p:ph type="sldImg"/>
          </p:nvPr>
        </p:nvSpPr>
        <p:spPr>
          <a:xfrm>
            <a:off x="422275" y="1241425"/>
            <a:ext cx="5956300" cy="3351213"/>
          </a:xfrm>
          <a:ln/>
        </p:spPr>
      </p:sp>
      <p:sp>
        <p:nvSpPr>
          <p:cNvPr id="3174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1748"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18503" indent="-276347" eaLnBrk="0" hangingPunct="0">
              <a:spcBef>
                <a:spcPct val="30000"/>
              </a:spcBef>
              <a:defRPr sz="1200">
                <a:solidFill>
                  <a:schemeClr val="tx1"/>
                </a:solidFill>
                <a:latin typeface="Arial" pitchFamily="34" charset="0"/>
                <a:cs typeface="Arial" pitchFamily="34" charset="0"/>
              </a:defRPr>
            </a:lvl2pPr>
            <a:lvl3pPr marL="1105390" indent="-221078" eaLnBrk="0" hangingPunct="0">
              <a:spcBef>
                <a:spcPct val="30000"/>
              </a:spcBef>
              <a:defRPr sz="1200">
                <a:solidFill>
                  <a:schemeClr val="tx1"/>
                </a:solidFill>
                <a:latin typeface="Arial" pitchFamily="34" charset="0"/>
                <a:cs typeface="Arial" pitchFamily="34" charset="0"/>
              </a:defRPr>
            </a:lvl3pPr>
            <a:lvl4pPr marL="1547545" indent="-221078" eaLnBrk="0" hangingPunct="0">
              <a:spcBef>
                <a:spcPct val="30000"/>
              </a:spcBef>
              <a:defRPr sz="1200">
                <a:solidFill>
                  <a:schemeClr val="tx1"/>
                </a:solidFill>
                <a:latin typeface="Arial" pitchFamily="34" charset="0"/>
                <a:cs typeface="Arial" pitchFamily="34" charset="0"/>
              </a:defRPr>
            </a:lvl4pPr>
            <a:lvl5pPr marL="1989701" indent="-221078" eaLnBrk="0" hangingPunct="0">
              <a:spcBef>
                <a:spcPct val="30000"/>
              </a:spcBef>
              <a:defRPr sz="1200">
                <a:solidFill>
                  <a:schemeClr val="tx1"/>
                </a:solidFill>
                <a:latin typeface="Arial" pitchFamily="34" charset="0"/>
                <a:cs typeface="Arial" pitchFamily="34" charset="0"/>
              </a:defRPr>
            </a:lvl5pPr>
            <a:lvl6pPr marL="2431857" indent="-221078" eaLnBrk="0" fontAlgn="base" hangingPunct="0">
              <a:spcBef>
                <a:spcPct val="30000"/>
              </a:spcBef>
              <a:spcAft>
                <a:spcPct val="0"/>
              </a:spcAft>
              <a:defRPr sz="1200">
                <a:solidFill>
                  <a:schemeClr val="tx1"/>
                </a:solidFill>
                <a:latin typeface="Arial" pitchFamily="34" charset="0"/>
                <a:cs typeface="Arial" pitchFamily="34" charset="0"/>
              </a:defRPr>
            </a:lvl6pPr>
            <a:lvl7pPr marL="2874013" indent="-221078" eaLnBrk="0" fontAlgn="base" hangingPunct="0">
              <a:spcBef>
                <a:spcPct val="30000"/>
              </a:spcBef>
              <a:spcAft>
                <a:spcPct val="0"/>
              </a:spcAft>
              <a:defRPr sz="1200">
                <a:solidFill>
                  <a:schemeClr val="tx1"/>
                </a:solidFill>
                <a:latin typeface="Arial" pitchFamily="34" charset="0"/>
                <a:cs typeface="Arial" pitchFamily="34" charset="0"/>
              </a:defRPr>
            </a:lvl7pPr>
            <a:lvl8pPr marL="3316169" indent="-221078" eaLnBrk="0" fontAlgn="base" hangingPunct="0">
              <a:spcBef>
                <a:spcPct val="30000"/>
              </a:spcBef>
              <a:spcAft>
                <a:spcPct val="0"/>
              </a:spcAft>
              <a:defRPr sz="1200">
                <a:solidFill>
                  <a:schemeClr val="tx1"/>
                </a:solidFill>
                <a:latin typeface="Arial" pitchFamily="34" charset="0"/>
                <a:cs typeface="Arial" pitchFamily="34" charset="0"/>
              </a:defRPr>
            </a:lvl8pPr>
            <a:lvl9pPr marL="3758324" indent="-221078"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301" rtl="0" eaLnBrk="1" fontAlgn="auto" latinLnBrk="0" hangingPunct="1">
              <a:lnSpc>
                <a:spcPct val="100000"/>
              </a:lnSpc>
              <a:spcBef>
                <a:spcPct val="0"/>
              </a:spcBef>
              <a:spcAft>
                <a:spcPts val="0"/>
              </a:spcAft>
              <a:buClrTx/>
              <a:buSzTx/>
              <a:buFontTx/>
              <a:buNone/>
              <a:tabLst/>
              <a:defRPr/>
            </a:pPr>
            <a:fld id="{512DAEAC-8AE3-4288-AA95-BBEDF69A4999}" type="slidenum">
              <a:rPr kumimoji="0" lang="fr-FR"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rPr>
              <a:pPr marL="0" marR="0" lvl="0" indent="0" algn="r" defTabSz="914301" rtl="0" eaLnBrk="1" fontAlgn="auto" latinLnBrk="0" hangingPunct="1">
                <a:lnSpc>
                  <a:spcPct val="100000"/>
                </a:lnSpc>
                <a:spcBef>
                  <a:spcPct val="0"/>
                </a:spcBef>
                <a:spcAft>
                  <a:spcPts val="0"/>
                </a:spcAft>
                <a:buClrTx/>
                <a:buSzTx/>
                <a:buFontTx/>
                <a:buNone/>
                <a:tabLst/>
                <a:defRPr/>
              </a:pPr>
              <a:t>41</a:t>
            </a:fld>
            <a:endParaRPr kumimoji="0" lang="fr-FR"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1849865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cs typeface="Arial" pitchFamily="34" charset="0"/>
              </a:defRPr>
            </a:lvl1pPr>
            <a:lvl2pPr marL="735471" indent="-280984" eaLnBrk="0" hangingPunct="0">
              <a:spcBef>
                <a:spcPct val="30000"/>
              </a:spcBef>
              <a:defRPr sz="1200">
                <a:solidFill>
                  <a:schemeClr val="tx1"/>
                </a:solidFill>
                <a:latin typeface="Arial" pitchFamily="34" charset="0"/>
                <a:ea typeface="Arial" pitchFamily="34" charset="0"/>
                <a:cs typeface="Arial" pitchFamily="34" charset="0"/>
              </a:defRPr>
            </a:lvl2pPr>
            <a:lvl3pPr marL="1134683" indent="-224173" eaLnBrk="0" hangingPunct="0">
              <a:spcBef>
                <a:spcPct val="30000"/>
              </a:spcBef>
              <a:defRPr sz="1200">
                <a:solidFill>
                  <a:schemeClr val="tx1"/>
                </a:solidFill>
                <a:latin typeface="Arial" pitchFamily="34" charset="0"/>
                <a:ea typeface="Arial" pitchFamily="34" charset="0"/>
                <a:cs typeface="Arial" pitchFamily="34" charset="0"/>
              </a:defRPr>
            </a:lvl3pPr>
            <a:lvl4pPr marL="1589171" indent="-224173" eaLnBrk="0" hangingPunct="0">
              <a:spcBef>
                <a:spcPct val="30000"/>
              </a:spcBef>
              <a:defRPr sz="1200">
                <a:solidFill>
                  <a:schemeClr val="tx1"/>
                </a:solidFill>
                <a:latin typeface="Arial" pitchFamily="34" charset="0"/>
                <a:ea typeface="Arial" pitchFamily="34" charset="0"/>
                <a:cs typeface="Arial" pitchFamily="34" charset="0"/>
              </a:defRPr>
            </a:lvl4pPr>
            <a:lvl5pPr marL="2045193" indent="-224173" eaLnBrk="0" hangingPunct="0">
              <a:spcBef>
                <a:spcPct val="30000"/>
              </a:spcBef>
              <a:defRPr sz="1200">
                <a:solidFill>
                  <a:schemeClr val="tx1"/>
                </a:solidFill>
                <a:latin typeface="Arial" pitchFamily="34" charset="0"/>
                <a:ea typeface="Arial" pitchFamily="34" charset="0"/>
                <a:cs typeface="Arial" pitchFamily="34" charset="0"/>
              </a:defRPr>
            </a:lvl5pPr>
            <a:lvl6pPr marL="2487397" indent="-224173"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6pPr>
            <a:lvl7pPr marL="2929600" indent="-224173"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7pPr>
            <a:lvl8pPr marL="3371804" indent="-224173"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8pPr>
            <a:lvl9pPr marL="3814008" indent="-224173"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0068E66-58B9-4711-9B6C-F8286306E8B2}" type="slidenum">
              <a:rPr kumimoji="0" lang="fr-FR" altLang="fr-FR" sz="1200" b="0" i="0" u="none" strike="noStrike" kern="1200" cap="none" spc="0" normalizeH="0" baseline="0" noProof="0">
                <a:ln>
                  <a:noFill/>
                </a:ln>
                <a:solidFill>
                  <a:srgbClr val="000000"/>
                </a:solidFill>
                <a:effectLst/>
                <a:uLnTx/>
                <a:uFillTx/>
                <a:latin typeface="Arial" pitchFamily="34" charset="0"/>
                <a:ea typeface="MS PGothic" pitchFamily="34" charset="-128"/>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42</a:t>
            </a:fld>
            <a:endParaRPr kumimoji="0" lang="fr-FR" altLang="fr-FR" sz="1200" b="0" i="0" u="none" strike="noStrike" kern="1200" cap="none" spc="0" normalizeH="0" baseline="0" noProof="0">
              <a:ln>
                <a:noFill/>
              </a:ln>
              <a:solidFill>
                <a:srgbClr val="000000"/>
              </a:solidFill>
              <a:effectLst/>
              <a:uLnTx/>
              <a:uFillTx/>
              <a:latin typeface="Arial" pitchFamily="34" charset="0"/>
              <a:ea typeface="MS PGothic" pitchFamily="34" charset="-128"/>
              <a:cs typeface="Arial" pitchFamily="34" charset="0"/>
            </a:endParaRPr>
          </a:p>
        </p:txBody>
      </p:sp>
      <p:sp>
        <p:nvSpPr>
          <p:cNvPr id="84995" name="Rectangle 2"/>
          <p:cNvSpPr>
            <a:spLocks noGrp="1" noRot="1" noChangeAspect="1" noChangeArrowheads="1" noTextEdit="1"/>
          </p:cNvSpPr>
          <p:nvPr>
            <p:ph type="sldImg"/>
          </p:nvPr>
        </p:nvSpPr>
        <p:spPr>
          <a:xfrm>
            <a:off x="88900" y="744538"/>
            <a:ext cx="6623050" cy="3725862"/>
          </a:xfrm>
          <a:ln/>
        </p:spPr>
      </p:sp>
      <p:sp>
        <p:nvSpPr>
          <p:cNvPr id="84996" name="Rectangle 3"/>
          <p:cNvSpPr>
            <a:spLocks noGrp="1" noChangeArrowheads="1"/>
          </p:cNvSpPr>
          <p:nvPr>
            <p:ph type="body" idx="1"/>
          </p:nvPr>
        </p:nvSpPr>
        <p:spPr>
          <a:xfrm>
            <a:off x="906569" y="4716907"/>
            <a:ext cx="4986126" cy="4467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fr-FR" sz="800"/>
          </a:p>
        </p:txBody>
      </p:sp>
    </p:spTree>
    <p:extLst>
      <p:ext uri="{BB962C8B-B14F-4D97-AF65-F5344CB8AC3E}">
        <p14:creationId xmlns:p14="http://schemas.microsoft.com/office/powerpoint/2010/main" val="6036170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cs typeface="Arial" pitchFamily="34" charset="0"/>
              </a:defRPr>
            </a:lvl1pPr>
            <a:lvl2pPr marL="736890" indent="-281473">
              <a:spcBef>
                <a:spcPct val="30000"/>
              </a:spcBef>
              <a:defRPr sz="1200">
                <a:solidFill>
                  <a:schemeClr val="tx1"/>
                </a:solidFill>
                <a:latin typeface="Arial" pitchFamily="34" charset="0"/>
                <a:cs typeface="Arial" pitchFamily="34" charset="0"/>
              </a:defRPr>
            </a:lvl2pPr>
            <a:lvl3pPr marL="1135380" indent="-224546">
              <a:spcBef>
                <a:spcPct val="30000"/>
              </a:spcBef>
              <a:defRPr sz="1200">
                <a:solidFill>
                  <a:schemeClr val="tx1"/>
                </a:solidFill>
                <a:latin typeface="Arial" pitchFamily="34" charset="0"/>
                <a:cs typeface="Arial" pitchFamily="34" charset="0"/>
              </a:defRPr>
            </a:lvl3pPr>
            <a:lvl4pPr marL="1590797" indent="-224546">
              <a:spcBef>
                <a:spcPct val="30000"/>
              </a:spcBef>
              <a:defRPr sz="1200">
                <a:solidFill>
                  <a:schemeClr val="tx1"/>
                </a:solidFill>
                <a:latin typeface="Arial" pitchFamily="34" charset="0"/>
                <a:cs typeface="Arial" pitchFamily="34" charset="0"/>
              </a:defRPr>
            </a:lvl4pPr>
            <a:lvl5pPr marL="2046214" indent="-224546">
              <a:spcBef>
                <a:spcPct val="30000"/>
              </a:spcBef>
              <a:defRPr sz="1200">
                <a:solidFill>
                  <a:schemeClr val="tx1"/>
                </a:solidFill>
                <a:latin typeface="Arial" pitchFamily="34" charset="0"/>
                <a:cs typeface="Arial" pitchFamily="34" charset="0"/>
              </a:defRPr>
            </a:lvl5pPr>
            <a:lvl6pPr marL="2501630" indent="-224546" eaLnBrk="0" fontAlgn="base" hangingPunct="0">
              <a:spcBef>
                <a:spcPct val="30000"/>
              </a:spcBef>
              <a:spcAft>
                <a:spcPct val="0"/>
              </a:spcAft>
              <a:defRPr sz="1200">
                <a:solidFill>
                  <a:schemeClr val="tx1"/>
                </a:solidFill>
                <a:latin typeface="Arial" pitchFamily="34" charset="0"/>
                <a:cs typeface="Arial" pitchFamily="34" charset="0"/>
              </a:defRPr>
            </a:lvl6pPr>
            <a:lvl7pPr marL="2957047" indent="-224546" eaLnBrk="0" fontAlgn="base" hangingPunct="0">
              <a:spcBef>
                <a:spcPct val="30000"/>
              </a:spcBef>
              <a:spcAft>
                <a:spcPct val="0"/>
              </a:spcAft>
              <a:defRPr sz="1200">
                <a:solidFill>
                  <a:schemeClr val="tx1"/>
                </a:solidFill>
                <a:latin typeface="Arial" pitchFamily="34" charset="0"/>
                <a:cs typeface="Arial" pitchFamily="34" charset="0"/>
              </a:defRPr>
            </a:lvl7pPr>
            <a:lvl8pPr marL="3412464" indent="-224546" eaLnBrk="0" fontAlgn="base" hangingPunct="0">
              <a:spcBef>
                <a:spcPct val="30000"/>
              </a:spcBef>
              <a:spcAft>
                <a:spcPct val="0"/>
              </a:spcAft>
              <a:defRPr sz="1200">
                <a:solidFill>
                  <a:schemeClr val="tx1"/>
                </a:solidFill>
                <a:latin typeface="Arial" pitchFamily="34" charset="0"/>
                <a:cs typeface="Arial" pitchFamily="34" charset="0"/>
              </a:defRPr>
            </a:lvl8pPr>
            <a:lvl9pPr marL="3867881" indent="-224546"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DF01F5C-1C8A-4FD4-AB3C-E307969EE4B9}" type="slidenum">
              <a:rPr kumimoji="0" lang="fr-FR" altLang="fr-FR"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44</a:t>
            </a:fld>
            <a:endParaRPr kumimoji="0" lang="fr-FR" altLang="fr-FR"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26627" name="Rectangle 2"/>
          <p:cNvSpPr>
            <a:spLocks noGrp="1" noRot="1" noChangeAspect="1" noChangeArrowheads="1" noTextEdit="1"/>
          </p:cNvSpPr>
          <p:nvPr>
            <p:ph type="sldImg"/>
          </p:nvPr>
        </p:nvSpPr>
        <p:spPr>
          <a:xfrm>
            <a:off x="88900" y="744538"/>
            <a:ext cx="6623050" cy="3725862"/>
          </a:xfrm>
          <a:ln/>
        </p:spPr>
      </p:sp>
      <p:sp>
        <p:nvSpPr>
          <p:cNvPr id="26628" name="Rectangle 3"/>
          <p:cNvSpPr>
            <a:spLocks noGrp="1" noChangeArrowheads="1"/>
          </p:cNvSpPr>
          <p:nvPr>
            <p:ph type="body" idx="1"/>
          </p:nvPr>
        </p:nvSpPr>
        <p:spPr>
          <a:xfrm>
            <a:off x="907196" y="4716962"/>
            <a:ext cx="4984871" cy="44664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fr-FR" sz="800"/>
          </a:p>
          <a:p>
            <a:pPr eaLnBrk="1" hangingPunct="1">
              <a:lnSpc>
                <a:spcPct val="80000"/>
              </a:lnSpc>
            </a:pPr>
            <a:endParaRPr lang="en-US" altLang="fr-FR" sz="800"/>
          </a:p>
          <a:p>
            <a:pPr eaLnBrk="1" hangingPunct="1">
              <a:lnSpc>
                <a:spcPct val="80000"/>
              </a:lnSpc>
            </a:pPr>
            <a:r>
              <a:rPr lang="en-US" altLang="fr-FR" sz="800"/>
              <a:t> </a:t>
            </a:r>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en-US" altLang="fr-FR" sz="8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cs typeface="Arial" pitchFamily="34" charset="0"/>
              </a:defRPr>
            </a:lvl1pPr>
            <a:lvl2pPr marL="736890" indent="-281473">
              <a:spcBef>
                <a:spcPct val="30000"/>
              </a:spcBef>
              <a:defRPr sz="1200">
                <a:solidFill>
                  <a:schemeClr val="tx1"/>
                </a:solidFill>
                <a:latin typeface="Arial" pitchFamily="34" charset="0"/>
                <a:cs typeface="Arial" pitchFamily="34" charset="0"/>
              </a:defRPr>
            </a:lvl2pPr>
            <a:lvl3pPr marL="1135380" indent="-224546">
              <a:spcBef>
                <a:spcPct val="30000"/>
              </a:spcBef>
              <a:defRPr sz="1200">
                <a:solidFill>
                  <a:schemeClr val="tx1"/>
                </a:solidFill>
                <a:latin typeface="Arial" pitchFamily="34" charset="0"/>
                <a:cs typeface="Arial" pitchFamily="34" charset="0"/>
              </a:defRPr>
            </a:lvl3pPr>
            <a:lvl4pPr marL="1590797" indent="-224546">
              <a:spcBef>
                <a:spcPct val="30000"/>
              </a:spcBef>
              <a:defRPr sz="1200">
                <a:solidFill>
                  <a:schemeClr val="tx1"/>
                </a:solidFill>
                <a:latin typeface="Arial" pitchFamily="34" charset="0"/>
                <a:cs typeface="Arial" pitchFamily="34" charset="0"/>
              </a:defRPr>
            </a:lvl4pPr>
            <a:lvl5pPr marL="2046214" indent="-224546">
              <a:spcBef>
                <a:spcPct val="30000"/>
              </a:spcBef>
              <a:defRPr sz="1200">
                <a:solidFill>
                  <a:schemeClr val="tx1"/>
                </a:solidFill>
                <a:latin typeface="Arial" pitchFamily="34" charset="0"/>
                <a:cs typeface="Arial" pitchFamily="34" charset="0"/>
              </a:defRPr>
            </a:lvl5pPr>
            <a:lvl6pPr marL="2501630" indent="-224546" eaLnBrk="0" fontAlgn="base" hangingPunct="0">
              <a:spcBef>
                <a:spcPct val="30000"/>
              </a:spcBef>
              <a:spcAft>
                <a:spcPct val="0"/>
              </a:spcAft>
              <a:defRPr sz="1200">
                <a:solidFill>
                  <a:schemeClr val="tx1"/>
                </a:solidFill>
                <a:latin typeface="Arial" pitchFamily="34" charset="0"/>
                <a:cs typeface="Arial" pitchFamily="34" charset="0"/>
              </a:defRPr>
            </a:lvl6pPr>
            <a:lvl7pPr marL="2957047" indent="-224546" eaLnBrk="0" fontAlgn="base" hangingPunct="0">
              <a:spcBef>
                <a:spcPct val="30000"/>
              </a:spcBef>
              <a:spcAft>
                <a:spcPct val="0"/>
              </a:spcAft>
              <a:defRPr sz="1200">
                <a:solidFill>
                  <a:schemeClr val="tx1"/>
                </a:solidFill>
                <a:latin typeface="Arial" pitchFamily="34" charset="0"/>
                <a:cs typeface="Arial" pitchFamily="34" charset="0"/>
              </a:defRPr>
            </a:lvl7pPr>
            <a:lvl8pPr marL="3412464" indent="-224546" eaLnBrk="0" fontAlgn="base" hangingPunct="0">
              <a:spcBef>
                <a:spcPct val="30000"/>
              </a:spcBef>
              <a:spcAft>
                <a:spcPct val="0"/>
              </a:spcAft>
              <a:defRPr sz="1200">
                <a:solidFill>
                  <a:schemeClr val="tx1"/>
                </a:solidFill>
                <a:latin typeface="Arial" pitchFamily="34" charset="0"/>
                <a:cs typeface="Arial" pitchFamily="34" charset="0"/>
              </a:defRPr>
            </a:lvl8pPr>
            <a:lvl9pPr marL="3867881" indent="-224546"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DF01F5C-1C8A-4FD4-AB3C-E307969EE4B9}" type="slidenum">
              <a:rPr kumimoji="0" lang="fr-FR" altLang="fr-FR"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45</a:t>
            </a:fld>
            <a:endParaRPr kumimoji="0" lang="fr-FR" altLang="fr-FR"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26627" name="Rectangle 2"/>
          <p:cNvSpPr>
            <a:spLocks noGrp="1" noRot="1" noChangeAspect="1" noChangeArrowheads="1" noTextEdit="1"/>
          </p:cNvSpPr>
          <p:nvPr>
            <p:ph type="sldImg"/>
          </p:nvPr>
        </p:nvSpPr>
        <p:spPr>
          <a:xfrm>
            <a:off x="88900" y="744538"/>
            <a:ext cx="6623050" cy="3725862"/>
          </a:xfrm>
          <a:ln/>
        </p:spPr>
      </p:sp>
      <p:sp>
        <p:nvSpPr>
          <p:cNvPr id="26628" name="Rectangle 3"/>
          <p:cNvSpPr>
            <a:spLocks noGrp="1" noChangeArrowheads="1"/>
          </p:cNvSpPr>
          <p:nvPr>
            <p:ph type="body" idx="1"/>
          </p:nvPr>
        </p:nvSpPr>
        <p:spPr>
          <a:xfrm>
            <a:off x="907196" y="4716962"/>
            <a:ext cx="4984871" cy="44664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fr-FR" sz="800"/>
          </a:p>
          <a:p>
            <a:pPr eaLnBrk="1" hangingPunct="1">
              <a:lnSpc>
                <a:spcPct val="80000"/>
              </a:lnSpc>
            </a:pPr>
            <a:r>
              <a:rPr lang="en-US" altLang="fr-FR" sz="800"/>
              <a:t> </a:t>
            </a:r>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en-US" altLang="fr-FR" sz="8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E1CC2-2424-DFB9-A0AE-488F8C2AB8F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E8F3D8-8A60-CCDD-37FA-DD167BA22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7B59D6-2CA4-9972-3CF8-B3E8FE30EEE8}"/>
              </a:ext>
            </a:extLst>
          </p:cNvPr>
          <p:cNvSpPr>
            <a:spLocks noGrp="1"/>
          </p:cNvSpPr>
          <p:nvPr>
            <p:ph type="body" idx="1"/>
          </p:nvPr>
        </p:nvSpPr>
        <p:spPr/>
        <p:txBody>
          <a:bodyPr/>
          <a:lstStyle/>
          <a:p>
            <a:r>
              <a:rPr lang="en-US"/>
              <a:t>Changer titre, voir slide 3</a:t>
            </a:r>
          </a:p>
        </p:txBody>
      </p:sp>
      <p:sp>
        <p:nvSpPr>
          <p:cNvPr id="4" name="Espace réservé du numéro de diapositive 3">
            <a:extLst>
              <a:ext uri="{FF2B5EF4-FFF2-40B4-BE49-F238E27FC236}">
                <a16:creationId xmlns:a16="http://schemas.microsoft.com/office/drawing/2014/main" id="{856E60C4-BEA7-0101-40EF-A2AD019828A5}"/>
              </a:ext>
            </a:extLst>
          </p:cNvPr>
          <p:cNvSpPr>
            <a:spLocks noGrp="1"/>
          </p:cNvSpPr>
          <p:nvPr>
            <p:ph type="sldNum" sz="quarter" idx="5"/>
          </p:nvPr>
        </p:nvSpPr>
        <p:spPr/>
        <p:txBody>
          <a:bodyPr/>
          <a:lstStyle/>
          <a:p>
            <a:fld id="{D3D32C5B-1977-4BFB-A56E-B4A77017E358}" type="slidenum">
              <a:rPr lang="fr-FR" smtClean="0"/>
              <a:t>47</a:t>
            </a:fld>
            <a:endParaRPr lang="fr-FR"/>
          </a:p>
        </p:txBody>
      </p:sp>
    </p:spTree>
    <p:extLst>
      <p:ext uri="{BB962C8B-B14F-4D97-AF65-F5344CB8AC3E}">
        <p14:creationId xmlns:p14="http://schemas.microsoft.com/office/powerpoint/2010/main" val="2826710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3D32C5B-1977-4BFB-A56E-B4A77017E358}" type="slidenum">
              <a:rPr lang="fr-FR" smtClean="0"/>
              <a:t>7</a:t>
            </a:fld>
            <a:endParaRPr lang="fr-FR"/>
          </a:p>
        </p:txBody>
      </p:sp>
    </p:spTree>
    <p:extLst>
      <p:ext uri="{BB962C8B-B14F-4D97-AF65-F5344CB8AC3E}">
        <p14:creationId xmlns:p14="http://schemas.microsoft.com/office/powerpoint/2010/main" val="16176856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p:cNvSpPr>
            <a:spLocks noGrp="1" noRot="1" noChangeAspect="1" noTextEdit="1"/>
          </p:cNvSpPr>
          <p:nvPr>
            <p:ph type="sldImg"/>
          </p:nvPr>
        </p:nvSpPr>
        <p:spPr>
          <a:xfrm>
            <a:off x="422275" y="1241425"/>
            <a:ext cx="5954713" cy="3351213"/>
          </a:xfrm>
          <a:ln/>
        </p:spPr>
      </p:sp>
      <p:sp>
        <p:nvSpPr>
          <p:cNvPr id="3174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H" altLang="en-US" b="1"/>
              <a:t>MISSION</a:t>
            </a:r>
            <a:r>
              <a:rPr lang="fr-CH" altLang="en-US"/>
              <a:t>: la mission de l’entreprise résume en quelques phrases les buts globaux et l'orientation future de l'organisation, ce qu’elle est, ce qu’elle fait et pourquoi elle le fait.  </a:t>
            </a:r>
            <a:endParaRPr lang="en-US" altLang="en-US"/>
          </a:p>
        </p:txBody>
      </p:sp>
      <p:sp>
        <p:nvSpPr>
          <p:cNvPr id="31748"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18581" indent="-276377" eaLnBrk="0" hangingPunct="0">
              <a:spcBef>
                <a:spcPct val="30000"/>
              </a:spcBef>
              <a:defRPr sz="1200">
                <a:solidFill>
                  <a:schemeClr val="tx1"/>
                </a:solidFill>
                <a:latin typeface="Arial" pitchFamily="34" charset="0"/>
                <a:cs typeface="Arial" pitchFamily="34" charset="0"/>
              </a:defRPr>
            </a:lvl2pPr>
            <a:lvl3pPr marL="1105510" indent="-221102" eaLnBrk="0" hangingPunct="0">
              <a:spcBef>
                <a:spcPct val="30000"/>
              </a:spcBef>
              <a:defRPr sz="1200">
                <a:solidFill>
                  <a:schemeClr val="tx1"/>
                </a:solidFill>
                <a:latin typeface="Arial" pitchFamily="34" charset="0"/>
                <a:cs typeface="Arial" pitchFamily="34" charset="0"/>
              </a:defRPr>
            </a:lvl3pPr>
            <a:lvl4pPr marL="1547713" indent="-221102" eaLnBrk="0" hangingPunct="0">
              <a:spcBef>
                <a:spcPct val="30000"/>
              </a:spcBef>
              <a:defRPr sz="1200">
                <a:solidFill>
                  <a:schemeClr val="tx1"/>
                </a:solidFill>
                <a:latin typeface="Arial" pitchFamily="34" charset="0"/>
                <a:cs typeface="Arial" pitchFamily="34" charset="0"/>
              </a:defRPr>
            </a:lvl4pPr>
            <a:lvl5pPr marL="1989917" indent="-221102" eaLnBrk="0" hangingPunct="0">
              <a:spcBef>
                <a:spcPct val="30000"/>
              </a:spcBef>
              <a:defRPr sz="1200">
                <a:solidFill>
                  <a:schemeClr val="tx1"/>
                </a:solidFill>
                <a:latin typeface="Arial" pitchFamily="34" charset="0"/>
                <a:cs typeface="Arial" pitchFamily="34" charset="0"/>
              </a:defRPr>
            </a:lvl5pPr>
            <a:lvl6pPr marL="2432121" indent="-221102" eaLnBrk="0" fontAlgn="base" hangingPunct="0">
              <a:spcBef>
                <a:spcPct val="30000"/>
              </a:spcBef>
              <a:spcAft>
                <a:spcPct val="0"/>
              </a:spcAft>
              <a:defRPr sz="1200">
                <a:solidFill>
                  <a:schemeClr val="tx1"/>
                </a:solidFill>
                <a:latin typeface="Arial" pitchFamily="34" charset="0"/>
                <a:cs typeface="Arial" pitchFamily="34" charset="0"/>
              </a:defRPr>
            </a:lvl6pPr>
            <a:lvl7pPr marL="2874325" indent="-221102" eaLnBrk="0" fontAlgn="base" hangingPunct="0">
              <a:spcBef>
                <a:spcPct val="30000"/>
              </a:spcBef>
              <a:spcAft>
                <a:spcPct val="0"/>
              </a:spcAft>
              <a:defRPr sz="1200">
                <a:solidFill>
                  <a:schemeClr val="tx1"/>
                </a:solidFill>
                <a:latin typeface="Arial" pitchFamily="34" charset="0"/>
                <a:cs typeface="Arial" pitchFamily="34" charset="0"/>
              </a:defRPr>
            </a:lvl7pPr>
            <a:lvl8pPr marL="3316529" indent="-221102" eaLnBrk="0" fontAlgn="base" hangingPunct="0">
              <a:spcBef>
                <a:spcPct val="30000"/>
              </a:spcBef>
              <a:spcAft>
                <a:spcPct val="0"/>
              </a:spcAft>
              <a:defRPr sz="1200">
                <a:solidFill>
                  <a:schemeClr val="tx1"/>
                </a:solidFill>
                <a:latin typeface="Arial" pitchFamily="34" charset="0"/>
                <a:cs typeface="Arial" pitchFamily="34" charset="0"/>
              </a:defRPr>
            </a:lvl8pPr>
            <a:lvl9pPr marL="3758733" indent="-221102"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12DAEAC-8AE3-4288-AA95-BBEDF69A4999}" type="slidenum">
              <a:rPr kumimoji="0" lang="fr-FR" alt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49</a:t>
            </a:fld>
            <a:endParaRPr kumimoji="0" lang="fr-FR"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14F3-12F7-80EC-C8E4-3DF27F3CCEF7}"/>
            </a:ext>
          </a:extLst>
        </p:cNvPr>
        <p:cNvGrpSpPr/>
        <p:nvPr/>
      </p:nvGrpSpPr>
      <p:grpSpPr>
        <a:xfrm>
          <a:off x="0" y="0"/>
          <a:ext cx="0" cy="0"/>
          <a:chOff x="0" y="0"/>
          <a:chExt cx="0" cy="0"/>
        </a:xfrm>
      </p:grpSpPr>
      <p:sp>
        <p:nvSpPr>
          <p:cNvPr id="31746" name="Espace réservé de l'image des diapositives 1">
            <a:extLst>
              <a:ext uri="{FF2B5EF4-FFF2-40B4-BE49-F238E27FC236}">
                <a16:creationId xmlns:a16="http://schemas.microsoft.com/office/drawing/2014/main" id="{82B0610E-0DCC-FE8A-5828-EAE22365AD3C}"/>
              </a:ext>
            </a:extLst>
          </p:cNvPr>
          <p:cNvSpPr>
            <a:spLocks noGrp="1" noRot="1" noChangeAspect="1" noTextEdit="1"/>
          </p:cNvSpPr>
          <p:nvPr>
            <p:ph type="sldImg"/>
          </p:nvPr>
        </p:nvSpPr>
        <p:spPr>
          <a:xfrm>
            <a:off x="422275" y="1241425"/>
            <a:ext cx="5954713" cy="3351213"/>
          </a:xfrm>
          <a:ln/>
        </p:spPr>
      </p:sp>
      <p:sp>
        <p:nvSpPr>
          <p:cNvPr id="31747" name="Espace réservé des commentaires 2">
            <a:extLst>
              <a:ext uri="{FF2B5EF4-FFF2-40B4-BE49-F238E27FC236}">
                <a16:creationId xmlns:a16="http://schemas.microsoft.com/office/drawing/2014/main" id="{25C1BE67-E883-4F1D-9BFA-C6EF91B2BC9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H" altLang="en-US" b="1"/>
              <a:t>MISSION</a:t>
            </a:r>
            <a:r>
              <a:rPr lang="fr-CH" altLang="en-US"/>
              <a:t>: la mission de l’entreprise résume en quelques phrases les buts globaux et l'orientation future de l'organisation, ce qu’elle est, ce qu’elle fait et pourquoi elle le fait.  </a:t>
            </a:r>
            <a:endParaRPr lang="en-US" altLang="en-US"/>
          </a:p>
        </p:txBody>
      </p:sp>
      <p:sp>
        <p:nvSpPr>
          <p:cNvPr id="31748" name="Espace réservé du numéro de diapositive 3">
            <a:extLst>
              <a:ext uri="{FF2B5EF4-FFF2-40B4-BE49-F238E27FC236}">
                <a16:creationId xmlns:a16="http://schemas.microsoft.com/office/drawing/2014/main" id="{84E06EC5-94D3-E1C4-B154-3D8BE1F0EAA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18581" indent="-276377" eaLnBrk="0" hangingPunct="0">
              <a:spcBef>
                <a:spcPct val="30000"/>
              </a:spcBef>
              <a:defRPr sz="1200">
                <a:solidFill>
                  <a:schemeClr val="tx1"/>
                </a:solidFill>
                <a:latin typeface="Arial" pitchFamily="34" charset="0"/>
                <a:cs typeface="Arial" pitchFamily="34" charset="0"/>
              </a:defRPr>
            </a:lvl2pPr>
            <a:lvl3pPr marL="1105510" indent="-221102" eaLnBrk="0" hangingPunct="0">
              <a:spcBef>
                <a:spcPct val="30000"/>
              </a:spcBef>
              <a:defRPr sz="1200">
                <a:solidFill>
                  <a:schemeClr val="tx1"/>
                </a:solidFill>
                <a:latin typeface="Arial" pitchFamily="34" charset="0"/>
                <a:cs typeface="Arial" pitchFamily="34" charset="0"/>
              </a:defRPr>
            </a:lvl3pPr>
            <a:lvl4pPr marL="1547713" indent="-221102" eaLnBrk="0" hangingPunct="0">
              <a:spcBef>
                <a:spcPct val="30000"/>
              </a:spcBef>
              <a:defRPr sz="1200">
                <a:solidFill>
                  <a:schemeClr val="tx1"/>
                </a:solidFill>
                <a:latin typeface="Arial" pitchFamily="34" charset="0"/>
                <a:cs typeface="Arial" pitchFamily="34" charset="0"/>
              </a:defRPr>
            </a:lvl4pPr>
            <a:lvl5pPr marL="1989917" indent="-221102" eaLnBrk="0" hangingPunct="0">
              <a:spcBef>
                <a:spcPct val="30000"/>
              </a:spcBef>
              <a:defRPr sz="1200">
                <a:solidFill>
                  <a:schemeClr val="tx1"/>
                </a:solidFill>
                <a:latin typeface="Arial" pitchFamily="34" charset="0"/>
                <a:cs typeface="Arial" pitchFamily="34" charset="0"/>
              </a:defRPr>
            </a:lvl5pPr>
            <a:lvl6pPr marL="2432121" indent="-221102" eaLnBrk="0" fontAlgn="base" hangingPunct="0">
              <a:spcBef>
                <a:spcPct val="30000"/>
              </a:spcBef>
              <a:spcAft>
                <a:spcPct val="0"/>
              </a:spcAft>
              <a:defRPr sz="1200">
                <a:solidFill>
                  <a:schemeClr val="tx1"/>
                </a:solidFill>
                <a:latin typeface="Arial" pitchFamily="34" charset="0"/>
                <a:cs typeface="Arial" pitchFamily="34" charset="0"/>
              </a:defRPr>
            </a:lvl6pPr>
            <a:lvl7pPr marL="2874325" indent="-221102" eaLnBrk="0" fontAlgn="base" hangingPunct="0">
              <a:spcBef>
                <a:spcPct val="30000"/>
              </a:spcBef>
              <a:spcAft>
                <a:spcPct val="0"/>
              </a:spcAft>
              <a:defRPr sz="1200">
                <a:solidFill>
                  <a:schemeClr val="tx1"/>
                </a:solidFill>
                <a:latin typeface="Arial" pitchFamily="34" charset="0"/>
                <a:cs typeface="Arial" pitchFamily="34" charset="0"/>
              </a:defRPr>
            </a:lvl7pPr>
            <a:lvl8pPr marL="3316529" indent="-221102" eaLnBrk="0" fontAlgn="base" hangingPunct="0">
              <a:spcBef>
                <a:spcPct val="30000"/>
              </a:spcBef>
              <a:spcAft>
                <a:spcPct val="0"/>
              </a:spcAft>
              <a:defRPr sz="1200">
                <a:solidFill>
                  <a:schemeClr val="tx1"/>
                </a:solidFill>
                <a:latin typeface="Arial" pitchFamily="34" charset="0"/>
                <a:cs typeface="Arial" pitchFamily="34" charset="0"/>
              </a:defRPr>
            </a:lvl8pPr>
            <a:lvl9pPr marL="3758733" indent="-221102"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12DAEAC-8AE3-4288-AA95-BBEDF69A4999}" type="slidenum">
              <a:rPr kumimoji="0" lang="fr-FR" alt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50</a:t>
            </a:fld>
            <a:endParaRPr kumimoji="0" lang="fr-FR"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9122047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B462D6-9BF0-4E90-BD72-D66BA7FCB5DD}"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11398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cs typeface="Arial" pitchFamily="34" charset="0"/>
              </a:defRPr>
            </a:lvl1pPr>
            <a:lvl2pPr marL="736890" indent="-281473">
              <a:spcBef>
                <a:spcPct val="30000"/>
              </a:spcBef>
              <a:defRPr sz="1200">
                <a:solidFill>
                  <a:schemeClr val="tx1"/>
                </a:solidFill>
                <a:latin typeface="Arial" pitchFamily="34" charset="0"/>
                <a:cs typeface="Arial" pitchFamily="34" charset="0"/>
              </a:defRPr>
            </a:lvl2pPr>
            <a:lvl3pPr marL="1135380" indent="-224546">
              <a:spcBef>
                <a:spcPct val="30000"/>
              </a:spcBef>
              <a:defRPr sz="1200">
                <a:solidFill>
                  <a:schemeClr val="tx1"/>
                </a:solidFill>
                <a:latin typeface="Arial" pitchFamily="34" charset="0"/>
                <a:cs typeface="Arial" pitchFamily="34" charset="0"/>
              </a:defRPr>
            </a:lvl3pPr>
            <a:lvl4pPr marL="1590797" indent="-224546">
              <a:spcBef>
                <a:spcPct val="30000"/>
              </a:spcBef>
              <a:defRPr sz="1200">
                <a:solidFill>
                  <a:schemeClr val="tx1"/>
                </a:solidFill>
                <a:latin typeface="Arial" pitchFamily="34" charset="0"/>
                <a:cs typeface="Arial" pitchFamily="34" charset="0"/>
              </a:defRPr>
            </a:lvl4pPr>
            <a:lvl5pPr marL="2046214" indent="-224546">
              <a:spcBef>
                <a:spcPct val="30000"/>
              </a:spcBef>
              <a:defRPr sz="1200">
                <a:solidFill>
                  <a:schemeClr val="tx1"/>
                </a:solidFill>
                <a:latin typeface="Arial" pitchFamily="34" charset="0"/>
                <a:cs typeface="Arial" pitchFamily="34" charset="0"/>
              </a:defRPr>
            </a:lvl5pPr>
            <a:lvl6pPr marL="2501630" indent="-224546" eaLnBrk="0" fontAlgn="base" hangingPunct="0">
              <a:spcBef>
                <a:spcPct val="30000"/>
              </a:spcBef>
              <a:spcAft>
                <a:spcPct val="0"/>
              </a:spcAft>
              <a:defRPr sz="1200">
                <a:solidFill>
                  <a:schemeClr val="tx1"/>
                </a:solidFill>
                <a:latin typeface="Arial" pitchFamily="34" charset="0"/>
                <a:cs typeface="Arial" pitchFamily="34" charset="0"/>
              </a:defRPr>
            </a:lvl6pPr>
            <a:lvl7pPr marL="2957047" indent="-224546" eaLnBrk="0" fontAlgn="base" hangingPunct="0">
              <a:spcBef>
                <a:spcPct val="30000"/>
              </a:spcBef>
              <a:spcAft>
                <a:spcPct val="0"/>
              </a:spcAft>
              <a:defRPr sz="1200">
                <a:solidFill>
                  <a:schemeClr val="tx1"/>
                </a:solidFill>
                <a:latin typeface="Arial" pitchFamily="34" charset="0"/>
                <a:cs typeface="Arial" pitchFamily="34" charset="0"/>
              </a:defRPr>
            </a:lvl7pPr>
            <a:lvl8pPr marL="3412464" indent="-224546" eaLnBrk="0" fontAlgn="base" hangingPunct="0">
              <a:spcBef>
                <a:spcPct val="30000"/>
              </a:spcBef>
              <a:spcAft>
                <a:spcPct val="0"/>
              </a:spcAft>
              <a:defRPr sz="1200">
                <a:solidFill>
                  <a:schemeClr val="tx1"/>
                </a:solidFill>
                <a:latin typeface="Arial" pitchFamily="34" charset="0"/>
                <a:cs typeface="Arial" pitchFamily="34" charset="0"/>
              </a:defRPr>
            </a:lvl8pPr>
            <a:lvl9pPr marL="3867881" indent="-224546"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E6EBFF9-9674-465C-98D8-25F0BD3FAB55}" type="slidenum">
              <a:rPr kumimoji="0" lang="fr-FR" altLang="fr-FR"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52</a:t>
            </a:fld>
            <a:endParaRPr kumimoji="0" lang="fr-FR" altLang="fr-FR"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24579" name="Rectangle 2"/>
          <p:cNvSpPr>
            <a:spLocks noGrp="1" noRot="1" noChangeAspect="1" noChangeArrowheads="1" noTextEdit="1"/>
          </p:cNvSpPr>
          <p:nvPr>
            <p:ph type="sldImg"/>
          </p:nvPr>
        </p:nvSpPr>
        <p:spPr>
          <a:xfrm>
            <a:off x="88900" y="744538"/>
            <a:ext cx="6623050" cy="3725862"/>
          </a:xfrm>
          <a:ln/>
        </p:spPr>
      </p:sp>
      <p:sp>
        <p:nvSpPr>
          <p:cNvPr id="24580" name="Rectangle 3"/>
          <p:cNvSpPr>
            <a:spLocks noGrp="1" noChangeArrowheads="1"/>
          </p:cNvSpPr>
          <p:nvPr>
            <p:ph type="body" idx="1"/>
          </p:nvPr>
        </p:nvSpPr>
        <p:spPr>
          <a:xfrm>
            <a:off x="907196" y="4716962"/>
            <a:ext cx="4984871" cy="44664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fr-FR" sz="800"/>
          </a:p>
          <a:p>
            <a:pPr eaLnBrk="1" hangingPunct="1">
              <a:lnSpc>
                <a:spcPct val="80000"/>
              </a:lnSpc>
            </a:pPr>
            <a:endParaRPr lang="en-US" altLang="fr-FR" sz="800"/>
          </a:p>
          <a:p>
            <a:pPr eaLnBrk="1" hangingPunct="1">
              <a:lnSpc>
                <a:spcPct val="80000"/>
              </a:lnSpc>
            </a:pPr>
            <a:r>
              <a:rPr lang="en-US" altLang="fr-FR" sz="800"/>
              <a:t> </a:t>
            </a:r>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en-US" altLang="fr-FR" sz="8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e l'image des diapositives 1"/>
          <p:cNvSpPr>
            <a:spLocks noGrp="1" noRot="1" noChangeAspect="1" noTextEdit="1"/>
          </p:cNvSpPr>
          <p:nvPr>
            <p:ph type="sldImg"/>
          </p:nvPr>
        </p:nvSpPr>
        <p:spPr>
          <a:xfrm>
            <a:off x="422275" y="1241425"/>
            <a:ext cx="5956300" cy="3351213"/>
          </a:xfrm>
          <a:ln/>
        </p:spPr>
      </p:sp>
      <p:sp>
        <p:nvSpPr>
          <p:cNvPr id="31747"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Have a look at the help section of spreadsheet 2.2 for more information about the 4 dimensions of operational excellence.</a:t>
            </a:r>
          </a:p>
          <a:p>
            <a:r>
              <a:rPr lang="en-US" altLang="en-US"/>
              <a:t>Of course, sometimes a project impacts 1, 2 or 3 dimensions of operational excellence.</a:t>
            </a:r>
          </a:p>
        </p:txBody>
      </p:sp>
      <p:sp>
        <p:nvSpPr>
          <p:cNvPr id="31748"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18503" indent="-276347" eaLnBrk="0" hangingPunct="0">
              <a:spcBef>
                <a:spcPct val="30000"/>
              </a:spcBef>
              <a:defRPr sz="1200">
                <a:solidFill>
                  <a:schemeClr val="tx1"/>
                </a:solidFill>
                <a:latin typeface="Arial" pitchFamily="34" charset="0"/>
                <a:cs typeface="Arial" pitchFamily="34" charset="0"/>
              </a:defRPr>
            </a:lvl2pPr>
            <a:lvl3pPr marL="1105390" indent="-221078" eaLnBrk="0" hangingPunct="0">
              <a:spcBef>
                <a:spcPct val="30000"/>
              </a:spcBef>
              <a:defRPr sz="1200">
                <a:solidFill>
                  <a:schemeClr val="tx1"/>
                </a:solidFill>
                <a:latin typeface="Arial" pitchFamily="34" charset="0"/>
                <a:cs typeface="Arial" pitchFamily="34" charset="0"/>
              </a:defRPr>
            </a:lvl3pPr>
            <a:lvl4pPr marL="1547545" indent="-221078" eaLnBrk="0" hangingPunct="0">
              <a:spcBef>
                <a:spcPct val="30000"/>
              </a:spcBef>
              <a:defRPr sz="1200">
                <a:solidFill>
                  <a:schemeClr val="tx1"/>
                </a:solidFill>
                <a:latin typeface="Arial" pitchFamily="34" charset="0"/>
                <a:cs typeface="Arial" pitchFamily="34" charset="0"/>
              </a:defRPr>
            </a:lvl4pPr>
            <a:lvl5pPr marL="1989701" indent="-221078" eaLnBrk="0" hangingPunct="0">
              <a:spcBef>
                <a:spcPct val="30000"/>
              </a:spcBef>
              <a:defRPr sz="1200">
                <a:solidFill>
                  <a:schemeClr val="tx1"/>
                </a:solidFill>
                <a:latin typeface="Arial" pitchFamily="34" charset="0"/>
                <a:cs typeface="Arial" pitchFamily="34" charset="0"/>
              </a:defRPr>
            </a:lvl5pPr>
            <a:lvl6pPr marL="2431857" indent="-221078" eaLnBrk="0" fontAlgn="base" hangingPunct="0">
              <a:spcBef>
                <a:spcPct val="30000"/>
              </a:spcBef>
              <a:spcAft>
                <a:spcPct val="0"/>
              </a:spcAft>
              <a:defRPr sz="1200">
                <a:solidFill>
                  <a:schemeClr val="tx1"/>
                </a:solidFill>
                <a:latin typeface="Arial" pitchFamily="34" charset="0"/>
                <a:cs typeface="Arial" pitchFamily="34" charset="0"/>
              </a:defRPr>
            </a:lvl6pPr>
            <a:lvl7pPr marL="2874013" indent="-221078" eaLnBrk="0" fontAlgn="base" hangingPunct="0">
              <a:spcBef>
                <a:spcPct val="30000"/>
              </a:spcBef>
              <a:spcAft>
                <a:spcPct val="0"/>
              </a:spcAft>
              <a:defRPr sz="1200">
                <a:solidFill>
                  <a:schemeClr val="tx1"/>
                </a:solidFill>
                <a:latin typeface="Arial" pitchFamily="34" charset="0"/>
                <a:cs typeface="Arial" pitchFamily="34" charset="0"/>
              </a:defRPr>
            </a:lvl7pPr>
            <a:lvl8pPr marL="3316169" indent="-221078" eaLnBrk="0" fontAlgn="base" hangingPunct="0">
              <a:spcBef>
                <a:spcPct val="30000"/>
              </a:spcBef>
              <a:spcAft>
                <a:spcPct val="0"/>
              </a:spcAft>
              <a:defRPr sz="1200">
                <a:solidFill>
                  <a:schemeClr val="tx1"/>
                </a:solidFill>
                <a:latin typeface="Arial" pitchFamily="34" charset="0"/>
                <a:cs typeface="Arial" pitchFamily="34" charset="0"/>
              </a:defRPr>
            </a:lvl8pPr>
            <a:lvl9pPr marL="3758324" indent="-221078"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301" rtl="0" eaLnBrk="1" fontAlgn="auto" latinLnBrk="0" hangingPunct="1">
              <a:lnSpc>
                <a:spcPct val="100000"/>
              </a:lnSpc>
              <a:spcBef>
                <a:spcPct val="0"/>
              </a:spcBef>
              <a:spcAft>
                <a:spcPts val="0"/>
              </a:spcAft>
              <a:buClrTx/>
              <a:buSzTx/>
              <a:buFontTx/>
              <a:buNone/>
              <a:tabLst/>
              <a:defRPr/>
            </a:pPr>
            <a:fld id="{512DAEAC-8AE3-4288-AA95-BBEDF69A4999}" type="slidenum">
              <a:rPr kumimoji="0" lang="fr-FR"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rPr>
              <a:pPr marL="0" marR="0" lvl="0" indent="0" algn="r" defTabSz="914301" rtl="0" eaLnBrk="1" fontAlgn="auto" latinLnBrk="0" hangingPunct="1">
                <a:lnSpc>
                  <a:spcPct val="100000"/>
                </a:lnSpc>
                <a:spcBef>
                  <a:spcPct val="0"/>
                </a:spcBef>
                <a:spcAft>
                  <a:spcPts val="0"/>
                </a:spcAft>
                <a:buClrTx/>
                <a:buSzTx/>
                <a:buFontTx/>
                <a:buNone/>
                <a:tabLst/>
                <a:defRPr/>
              </a:pPr>
              <a:t>53</a:t>
            </a:fld>
            <a:endParaRPr kumimoji="0" lang="fr-FR"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1849865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cs typeface="Arial" pitchFamily="34" charset="0"/>
              </a:defRPr>
            </a:lvl1pPr>
            <a:lvl2pPr marL="735471" indent="-280984" eaLnBrk="0" hangingPunct="0">
              <a:spcBef>
                <a:spcPct val="30000"/>
              </a:spcBef>
              <a:defRPr sz="1200">
                <a:solidFill>
                  <a:schemeClr val="tx1"/>
                </a:solidFill>
                <a:latin typeface="Arial" pitchFamily="34" charset="0"/>
                <a:ea typeface="Arial" pitchFamily="34" charset="0"/>
                <a:cs typeface="Arial" pitchFamily="34" charset="0"/>
              </a:defRPr>
            </a:lvl2pPr>
            <a:lvl3pPr marL="1134683" indent="-224173" eaLnBrk="0" hangingPunct="0">
              <a:spcBef>
                <a:spcPct val="30000"/>
              </a:spcBef>
              <a:defRPr sz="1200">
                <a:solidFill>
                  <a:schemeClr val="tx1"/>
                </a:solidFill>
                <a:latin typeface="Arial" pitchFamily="34" charset="0"/>
                <a:ea typeface="Arial" pitchFamily="34" charset="0"/>
                <a:cs typeface="Arial" pitchFamily="34" charset="0"/>
              </a:defRPr>
            </a:lvl3pPr>
            <a:lvl4pPr marL="1589171" indent="-224173" eaLnBrk="0" hangingPunct="0">
              <a:spcBef>
                <a:spcPct val="30000"/>
              </a:spcBef>
              <a:defRPr sz="1200">
                <a:solidFill>
                  <a:schemeClr val="tx1"/>
                </a:solidFill>
                <a:latin typeface="Arial" pitchFamily="34" charset="0"/>
                <a:ea typeface="Arial" pitchFamily="34" charset="0"/>
                <a:cs typeface="Arial" pitchFamily="34" charset="0"/>
              </a:defRPr>
            </a:lvl4pPr>
            <a:lvl5pPr marL="2045193" indent="-224173" eaLnBrk="0" hangingPunct="0">
              <a:spcBef>
                <a:spcPct val="30000"/>
              </a:spcBef>
              <a:defRPr sz="1200">
                <a:solidFill>
                  <a:schemeClr val="tx1"/>
                </a:solidFill>
                <a:latin typeface="Arial" pitchFamily="34" charset="0"/>
                <a:ea typeface="Arial" pitchFamily="34" charset="0"/>
                <a:cs typeface="Arial" pitchFamily="34" charset="0"/>
              </a:defRPr>
            </a:lvl5pPr>
            <a:lvl6pPr marL="2487397" indent="-224173"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6pPr>
            <a:lvl7pPr marL="2929600" indent="-224173"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7pPr>
            <a:lvl8pPr marL="3371804" indent="-224173"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8pPr>
            <a:lvl9pPr marL="3814008" indent="-224173" eaLnBrk="0" fontAlgn="base" hangingPunct="0">
              <a:spcBef>
                <a:spcPct val="30000"/>
              </a:spcBef>
              <a:spcAft>
                <a:spcPct val="0"/>
              </a:spcAft>
              <a:defRPr sz="1200">
                <a:solidFill>
                  <a:schemeClr val="tx1"/>
                </a:solidFill>
                <a:latin typeface="Arial" pitchFamily="34" charset="0"/>
                <a:ea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0068E66-58B9-4711-9B6C-F8286306E8B2}" type="slidenum">
              <a:rPr kumimoji="0" lang="fr-FR" altLang="fr-FR" sz="1200" b="0" i="0" u="none" strike="noStrike" kern="1200" cap="none" spc="0" normalizeH="0" baseline="0" noProof="0">
                <a:ln>
                  <a:noFill/>
                </a:ln>
                <a:solidFill>
                  <a:srgbClr val="000000"/>
                </a:solidFill>
                <a:effectLst/>
                <a:uLnTx/>
                <a:uFillTx/>
                <a:latin typeface="Arial" pitchFamily="34" charset="0"/>
                <a:ea typeface="MS PGothic" pitchFamily="34" charset="-128"/>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54</a:t>
            </a:fld>
            <a:endParaRPr kumimoji="0" lang="fr-FR" altLang="fr-FR" sz="1200" b="0" i="0" u="none" strike="noStrike" kern="1200" cap="none" spc="0" normalizeH="0" baseline="0" noProof="0">
              <a:ln>
                <a:noFill/>
              </a:ln>
              <a:solidFill>
                <a:srgbClr val="000000"/>
              </a:solidFill>
              <a:effectLst/>
              <a:uLnTx/>
              <a:uFillTx/>
              <a:latin typeface="Arial" pitchFamily="34" charset="0"/>
              <a:ea typeface="MS PGothic" pitchFamily="34" charset="-128"/>
              <a:cs typeface="Arial" pitchFamily="34" charset="0"/>
            </a:endParaRPr>
          </a:p>
        </p:txBody>
      </p:sp>
      <p:sp>
        <p:nvSpPr>
          <p:cNvPr id="84995" name="Rectangle 2"/>
          <p:cNvSpPr>
            <a:spLocks noGrp="1" noRot="1" noChangeAspect="1" noChangeArrowheads="1" noTextEdit="1"/>
          </p:cNvSpPr>
          <p:nvPr>
            <p:ph type="sldImg"/>
          </p:nvPr>
        </p:nvSpPr>
        <p:spPr>
          <a:xfrm>
            <a:off x="88900" y="744538"/>
            <a:ext cx="6623050" cy="3725862"/>
          </a:xfrm>
          <a:ln/>
        </p:spPr>
      </p:sp>
      <p:sp>
        <p:nvSpPr>
          <p:cNvPr id="84996" name="Rectangle 3"/>
          <p:cNvSpPr>
            <a:spLocks noGrp="1" noChangeArrowheads="1"/>
          </p:cNvSpPr>
          <p:nvPr>
            <p:ph type="body" idx="1"/>
          </p:nvPr>
        </p:nvSpPr>
        <p:spPr>
          <a:xfrm>
            <a:off x="906569" y="4716907"/>
            <a:ext cx="4986126" cy="4467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fr-FR" sz="800"/>
              <a:t>On </a:t>
            </a:r>
            <a:r>
              <a:rPr lang="en-US" altLang="fr-FR" sz="800" err="1"/>
              <a:t>voit</a:t>
            </a:r>
            <a:r>
              <a:rPr lang="en-US" altLang="fr-FR" sz="800"/>
              <a:t> </a:t>
            </a:r>
            <a:r>
              <a:rPr lang="en-US" altLang="fr-FR" sz="800" err="1"/>
              <a:t>ici</a:t>
            </a:r>
            <a:r>
              <a:rPr lang="en-US" altLang="fr-FR" sz="800"/>
              <a:t> que </a:t>
            </a:r>
            <a:r>
              <a:rPr lang="en-US" altLang="fr-FR" sz="800" err="1"/>
              <a:t>l’impact</a:t>
            </a:r>
            <a:r>
              <a:rPr lang="en-US" altLang="fr-FR" sz="800"/>
              <a:t> de </a:t>
            </a:r>
            <a:r>
              <a:rPr lang="en-US" altLang="fr-FR" sz="800" err="1"/>
              <a:t>l’efficacité</a:t>
            </a:r>
            <a:r>
              <a:rPr lang="en-US" altLang="fr-FR" sz="800"/>
              <a:t> </a:t>
            </a:r>
            <a:r>
              <a:rPr lang="en-US" altLang="fr-FR" sz="800" err="1"/>
              <a:t>énergétique</a:t>
            </a:r>
            <a:r>
              <a:rPr lang="en-US" altLang="fr-FR" sz="800"/>
              <a:t> </a:t>
            </a:r>
            <a:r>
              <a:rPr lang="en-US" altLang="fr-FR" sz="800" err="1"/>
              <a:t>n’est</a:t>
            </a:r>
            <a:r>
              <a:rPr lang="en-US" altLang="fr-FR" sz="800"/>
              <a:t> pas </a:t>
            </a:r>
            <a:r>
              <a:rPr lang="en-US" altLang="fr-FR" sz="800" err="1"/>
              <a:t>seulement</a:t>
            </a:r>
            <a:r>
              <a:rPr lang="en-US" altLang="fr-FR" sz="800"/>
              <a:t> </a:t>
            </a:r>
            <a:r>
              <a:rPr lang="en-US" altLang="fr-FR" sz="800" err="1"/>
              <a:t>économique</a:t>
            </a:r>
            <a:r>
              <a:rPr lang="en-US" altLang="fr-FR" sz="800"/>
              <a:t> </a:t>
            </a:r>
            <a:r>
              <a:rPr lang="en-US" altLang="fr-FR" sz="800" err="1"/>
              <a:t>mais</a:t>
            </a:r>
            <a:r>
              <a:rPr lang="en-US" altLang="fr-FR" sz="800"/>
              <a:t> </a:t>
            </a:r>
            <a:r>
              <a:rPr lang="en-US" altLang="fr-FR" sz="800" err="1"/>
              <a:t>aussi</a:t>
            </a:r>
            <a:r>
              <a:rPr lang="en-US" altLang="fr-FR" sz="800"/>
              <a:t> social par son impact sur le </a:t>
            </a:r>
            <a:r>
              <a:rPr lang="en-US" altLang="fr-FR" sz="800" err="1"/>
              <a:t>mieux-être</a:t>
            </a:r>
            <a:r>
              <a:rPr lang="en-US" altLang="fr-FR" sz="800"/>
              <a:t> et </a:t>
            </a:r>
            <a:r>
              <a:rPr lang="en-US" altLang="fr-FR" sz="800" err="1"/>
              <a:t>meilleure</a:t>
            </a:r>
            <a:r>
              <a:rPr lang="en-US" altLang="fr-FR" sz="800"/>
              <a:t> </a:t>
            </a:r>
            <a:r>
              <a:rPr lang="en-US" altLang="fr-FR" sz="800" err="1"/>
              <a:t>sécurité</a:t>
            </a:r>
            <a:r>
              <a:rPr lang="en-US" altLang="fr-FR" sz="800"/>
              <a:t> des </a:t>
            </a:r>
            <a:r>
              <a:rPr lang="en-US" altLang="fr-FR" sz="800" err="1"/>
              <a:t>employés</a:t>
            </a:r>
            <a:r>
              <a:rPr lang="en-US" altLang="fr-FR" sz="800"/>
              <a:t>. Mais il a </a:t>
            </a:r>
            <a:r>
              <a:rPr lang="en-US" altLang="fr-FR" sz="800" err="1"/>
              <a:t>aussi</a:t>
            </a:r>
            <a:r>
              <a:rPr lang="en-US" altLang="fr-FR" sz="800"/>
              <a:t> un impact </a:t>
            </a:r>
            <a:r>
              <a:rPr lang="en-US" altLang="fr-FR" sz="800" err="1"/>
              <a:t>en</a:t>
            </a:r>
            <a:r>
              <a:rPr lang="en-US" altLang="fr-FR" sz="800"/>
              <a:t> </a:t>
            </a:r>
            <a:r>
              <a:rPr lang="en-US" altLang="fr-FR" sz="800" err="1"/>
              <a:t>termes</a:t>
            </a:r>
            <a:r>
              <a:rPr lang="en-US" altLang="fr-FR" sz="800"/>
              <a:t> de </a:t>
            </a:r>
            <a:r>
              <a:rPr lang="en-US" altLang="fr-FR" sz="800" err="1"/>
              <a:t>gouvernance</a:t>
            </a:r>
            <a:r>
              <a:rPr lang="en-US" altLang="fr-FR" sz="800"/>
              <a:t>, avec </a:t>
            </a:r>
            <a:r>
              <a:rPr lang="en-US" altLang="fr-FR" sz="800" err="1"/>
              <a:t>une</a:t>
            </a:r>
            <a:r>
              <a:rPr lang="en-US" altLang="fr-FR" sz="800"/>
              <a:t> contribution aux </a:t>
            </a:r>
            <a:r>
              <a:rPr lang="en-US" altLang="fr-FR" sz="800" err="1"/>
              <a:t>objectifs</a:t>
            </a:r>
            <a:r>
              <a:rPr lang="en-US" altLang="fr-FR" sz="800"/>
              <a:t> de sustainability, social responsibility, strategic climate </a:t>
            </a:r>
            <a:r>
              <a:rPr lang="en-US" altLang="fr-FR" sz="800" err="1"/>
              <a:t>objectifs</a:t>
            </a:r>
            <a:r>
              <a:rPr lang="en-US" altLang="fr-FR" sz="800"/>
              <a:t>, etc. </a:t>
            </a:r>
            <a:r>
              <a:rPr lang="en-US" altLang="fr-FR" sz="800" err="1"/>
              <a:t>C’est</a:t>
            </a:r>
            <a:r>
              <a:rPr lang="en-US" altLang="fr-FR" sz="800"/>
              <a:t> </a:t>
            </a:r>
            <a:r>
              <a:rPr lang="en-US" altLang="fr-FR" sz="800" err="1"/>
              <a:t>donc</a:t>
            </a:r>
            <a:r>
              <a:rPr lang="en-US" altLang="fr-FR" sz="800"/>
              <a:t> </a:t>
            </a:r>
            <a:r>
              <a:rPr lang="en-US" altLang="fr-FR" sz="800" err="1"/>
              <a:t>ici</a:t>
            </a:r>
            <a:r>
              <a:rPr lang="en-US" altLang="fr-FR" sz="800"/>
              <a:t> </a:t>
            </a:r>
            <a:r>
              <a:rPr lang="en-US" altLang="fr-FR" sz="800" err="1"/>
              <a:t>qu’on</a:t>
            </a:r>
            <a:r>
              <a:rPr lang="en-US" altLang="fr-FR" sz="800"/>
              <a:t> </a:t>
            </a:r>
            <a:r>
              <a:rPr lang="en-US" altLang="fr-FR" sz="800" err="1"/>
              <a:t>peut</a:t>
            </a:r>
            <a:r>
              <a:rPr lang="en-US" altLang="fr-FR" sz="800"/>
              <a:t> faire très </a:t>
            </a:r>
            <a:r>
              <a:rPr lang="en-US" altLang="fr-FR" sz="800" err="1"/>
              <a:t>facilement</a:t>
            </a:r>
            <a:r>
              <a:rPr lang="en-US" altLang="fr-FR" sz="800"/>
              <a:t> le lien avec les analyses ESG. </a:t>
            </a:r>
          </a:p>
          <a:p>
            <a:pPr eaLnBrk="1" hangingPunct="1">
              <a:lnSpc>
                <a:spcPct val="80000"/>
              </a:lnSpc>
            </a:pPr>
            <a:endParaRPr lang="en-US" altLang="fr-FR" sz="800"/>
          </a:p>
          <a:p>
            <a:pPr eaLnBrk="1" hangingPunct="1">
              <a:lnSpc>
                <a:spcPct val="80000"/>
              </a:lnSpc>
            </a:pPr>
            <a:r>
              <a:rPr lang="en-US" altLang="fr-FR" sz="800"/>
              <a:t>CC comment: I have added “commercial risk” to the list.</a:t>
            </a:r>
          </a:p>
          <a:p>
            <a:pPr eaLnBrk="1" hangingPunct="1">
              <a:lnSpc>
                <a:spcPct val="80000"/>
              </a:lnSpc>
            </a:pPr>
            <a:endParaRPr lang="en-US" altLang="fr-FR" sz="800"/>
          </a:p>
          <a:p>
            <a:pPr eaLnBrk="1" hangingPunct="1">
              <a:lnSpc>
                <a:spcPct val="80000"/>
              </a:lnSpc>
            </a:pPr>
            <a:r>
              <a:rPr lang="en-US" altLang="fr-FR" sz="800"/>
              <a:t> This step is very important, as it not only identifies the NEBs induced by the investment opportunity, but also assesses them in qualitative and quantitative terms, identifying the relevant KPIs, data and figures. Most NEBs are quantifiable. The relevant figures agreed and documented at this stage will be submitted to the financial analysis, the 4th and final stage of the analysis.</a:t>
            </a:r>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en-US" altLang="fr-FR" sz="800"/>
          </a:p>
        </p:txBody>
      </p:sp>
    </p:spTree>
    <p:extLst>
      <p:ext uri="{BB962C8B-B14F-4D97-AF65-F5344CB8AC3E}">
        <p14:creationId xmlns:p14="http://schemas.microsoft.com/office/powerpoint/2010/main" val="6036170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cs typeface="Arial" pitchFamily="34" charset="0"/>
              </a:defRPr>
            </a:lvl1pPr>
            <a:lvl2pPr marL="736890" indent="-281473">
              <a:spcBef>
                <a:spcPct val="30000"/>
              </a:spcBef>
              <a:defRPr sz="1200">
                <a:solidFill>
                  <a:schemeClr val="tx1"/>
                </a:solidFill>
                <a:latin typeface="Arial" pitchFamily="34" charset="0"/>
                <a:cs typeface="Arial" pitchFamily="34" charset="0"/>
              </a:defRPr>
            </a:lvl2pPr>
            <a:lvl3pPr marL="1135380" indent="-224546">
              <a:spcBef>
                <a:spcPct val="30000"/>
              </a:spcBef>
              <a:defRPr sz="1200">
                <a:solidFill>
                  <a:schemeClr val="tx1"/>
                </a:solidFill>
                <a:latin typeface="Arial" pitchFamily="34" charset="0"/>
                <a:cs typeface="Arial" pitchFamily="34" charset="0"/>
              </a:defRPr>
            </a:lvl3pPr>
            <a:lvl4pPr marL="1590797" indent="-224546">
              <a:spcBef>
                <a:spcPct val="30000"/>
              </a:spcBef>
              <a:defRPr sz="1200">
                <a:solidFill>
                  <a:schemeClr val="tx1"/>
                </a:solidFill>
                <a:latin typeface="Arial" pitchFamily="34" charset="0"/>
                <a:cs typeface="Arial" pitchFamily="34" charset="0"/>
              </a:defRPr>
            </a:lvl4pPr>
            <a:lvl5pPr marL="2046214" indent="-224546">
              <a:spcBef>
                <a:spcPct val="30000"/>
              </a:spcBef>
              <a:defRPr sz="1200">
                <a:solidFill>
                  <a:schemeClr val="tx1"/>
                </a:solidFill>
                <a:latin typeface="Arial" pitchFamily="34" charset="0"/>
                <a:cs typeface="Arial" pitchFamily="34" charset="0"/>
              </a:defRPr>
            </a:lvl5pPr>
            <a:lvl6pPr marL="2501630" indent="-224546" eaLnBrk="0" fontAlgn="base" hangingPunct="0">
              <a:spcBef>
                <a:spcPct val="30000"/>
              </a:spcBef>
              <a:spcAft>
                <a:spcPct val="0"/>
              </a:spcAft>
              <a:defRPr sz="1200">
                <a:solidFill>
                  <a:schemeClr val="tx1"/>
                </a:solidFill>
                <a:latin typeface="Arial" pitchFamily="34" charset="0"/>
                <a:cs typeface="Arial" pitchFamily="34" charset="0"/>
              </a:defRPr>
            </a:lvl6pPr>
            <a:lvl7pPr marL="2957047" indent="-224546" eaLnBrk="0" fontAlgn="base" hangingPunct="0">
              <a:spcBef>
                <a:spcPct val="30000"/>
              </a:spcBef>
              <a:spcAft>
                <a:spcPct val="0"/>
              </a:spcAft>
              <a:defRPr sz="1200">
                <a:solidFill>
                  <a:schemeClr val="tx1"/>
                </a:solidFill>
                <a:latin typeface="Arial" pitchFamily="34" charset="0"/>
                <a:cs typeface="Arial" pitchFamily="34" charset="0"/>
              </a:defRPr>
            </a:lvl7pPr>
            <a:lvl8pPr marL="3412464" indent="-224546" eaLnBrk="0" fontAlgn="base" hangingPunct="0">
              <a:spcBef>
                <a:spcPct val="30000"/>
              </a:spcBef>
              <a:spcAft>
                <a:spcPct val="0"/>
              </a:spcAft>
              <a:defRPr sz="1200">
                <a:solidFill>
                  <a:schemeClr val="tx1"/>
                </a:solidFill>
                <a:latin typeface="Arial" pitchFamily="34" charset="0"/>
                <a:cs typeface="Arial" pitchFamily="34" charset="0"/>
              </a:defRPr>
            </a:lvl8pPr>
            <a:lvl9pPr marL="3867881" indent="-224546"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DF01F5C-1C8A-4FD4-AB3C-E307969EE4B9}" type="slidenum">
              <a:rPr kumimoji="0" lang="fr-FR" altLang="fr-FR"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56</a:t>
            </a:fld>
            <a:endParaRPr kumimoji="0" lang="fr-FR" altLang="fr-FR"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26627" name="Rectangle 2"/>
          <p:cNvSpPr>
            <a:spLocks noGrp="1" noRot="1" noChangeAspect="1" noChangeArrowheads="1" noTextEdit="1"/>
          </p:cNvSpPr>
          <p:nvPr>
            <p:ph type="sldImg"/>
          </p:nvPr>
        </p:nvSpPr>
        <p:spPr>
          <a:xfrm>
            <a:off x="88900" y="744538"/>
            <a:ext cx="6623050" cy="3725862"/>
          </a:xfrm>
          <a:ln/>
        </p:spPr>
      </p:sp>
      <p:sp>
        <p:nvSpPr>
          <p:cNvPr id="26628" name="Rectangle 3"/>
          <p:cNvSpPr>
            <a:spLocks noGrp="1" noChangeArrowheads="1"/>
          </p:cNvSpPr>
          <p:nvPr>
            <p:ph type="body" idx="1"/>
          </p:nvPr>
        </p:nvSpPr>
        <p:spPr>
          <a:xfrm>
            <a:off x="907196" y="4716962"/>
            <a:ext cx="4984871" cy="44664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fr-FR" sz="800"/>
          </a:p>
          <a:p>
            <a:pPr eaLnBrk="1" hangingPunct="1">
              <a:lnSpc>
                <a:spcPct val="80000"/>
              </a:lnSpc>
            </a:pPr>
            <a:endParaRPr lang="en-US" altLang="fr-FR" sz="800"/>
          </a:p>
          <a:p>
            <a:pPr eaLnBrk="1" hangingPunct="1">
              <a:lnSpc>
                <a:spcPct val="80000"/>
              </a:lnSpc>
            </a:pPr>
            <a:r>
              <a:rPr lang="en-US" altLang="fr-FR" sz="800"/>
              <a:t> </a:t>
            </a:r>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en-US" altLang="fr-FR" sz="8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cs typeface="Arial" pitchFamily="34" charset="0"/>
              </a:defRPr>
            </a:lvl1pPr>
            <a:lvl2pPr marL="736890" indent="-281473">
              <a:spcBef>
                <a:spcPct val="30000"/>
              </a:spcBef>
              <a:defRPr sz="1200">
                <a:solidFill>
                  <a:schemeClr val="tx1"/>
                </a:solidFill>
                <a:latin typeface="Arial" pitchFamily="34" charset="0"/>
                <a:cs typeface="Arial" pitchFamily="34" charset="0"/>
              </a:defRPr>
            </a:lvl2pPr>
            <a:lvl3pPr marL="1135380" indent="-224546">
              <a:spcBef>
                <a:spcPct val="30000"/>
              </a:spcBef>
              <a:defRPr sz="1200">
                <a:solidFill>
                  <a:schemeClr val="tx1"/>
                </a:solidFill>
                <a:latin typeface="Arial" pitchFamily="34" charset="0"/>
                <a:cs typeface="Arial" pitchFamily="34" charset="0"/>
              </a:defRPr>
            </a:lvl3pPr>
            <a:lvl4pPr marL="1590797" indent="-224546">
              <a:spcBef>
                <a:spcPct val="30000"/>
              </a:spcBef>
              <a:defRPr sz="1200">
                <a:solidFill>
                  <a:schemeClr val="tx1"/>
                </a:solidFill>
                <a:latin typeface="Arial" pitchFamily="34" charset="0"/>
                <a:cs typeface="Arial" pitchFamily="34" charset="0"/>
              </a:defRPr>
            </a:lvl4pPr>
            <a:lvl5pPr marL="2046214" indent="-224546">
              <a:spcBef>
                <a:spcPct val="30000"/>
              </a:spcBef>
              <a:defRPr sz="1200">
                <a:solidFill>
                  <a:schemeClr val="tx1"/>
                </a:solidFill>
                <a:latin typeface="Arial" pitchFamily="34" charset="0"/>
                <a:cs typeface="Arial" pitchFamily="34" charset="0"/>
              </a:defRPr>
            </a:lvl5pPr>
            <a:lvl6pPr marL="2501630" indent="-224546" eaLnBrk="0" fontAlgn="base" hangingPunct="0">
              <a:spcBef>
                <a:spcPct val="30000"/>
              </a:spcBef>
              <a:spcAft>
                <a:spcPct val="0"/>
              </a:spcAft>
              <a:defRPr sz="1200">
                <a:solidFill>
                  <a:schemeClr val="tx1"/>
                </a:solidFill>
                <a:latin typeface="Arial" pitchFamily="34" charset="0"/>
                <a:cs typeface="Arial" pitchFamily="34" charset="0"/>
              </a:defRPr>
            </a:lvl6pPr>
            <a:lvl7pPr marL="2957047" indent="-224546" eaLnBrk="0" fontAlgn="base" hangingPunct="0">
              <a:spcBef>
                <a:spcPct val="30000"/>
              </a:spcBef>
              <a:spcAft>
                <a:spcPct val="0"/>
              </a:spcAft>
              <a:defRPr sz="1200">
                <a:solidFill>
                  <a:schemeClr val="tx1"/>
                </a:solidFill>
                <a:latin typeface="Arial" pitchFamily="34" charset="0"/>
                <a:cs typeface="Arial" pitchFamily="34" charset="0"/>
              </a:defRPr>
            </a:lvl7pPr>
            <a:lvl8pPr marL="3412464" indent="-224546" eaLnBrk="0" fontAlgn="base" hangingPunct="0">
              <a:spcBef>
                <a:spcPct val="30000"/>
              </a:spcBef>
              <a:spcAft>
                <a:spcPct val="0"/>
              </a:spcAft>
              <a:defRPr sz="1200">
                <a:solidFill>
                  <a:schemeClr val="tx1"/>
                </a:solidFill>
                <a:latin typeface="Arial" pitchFamily="34" charset="0"/>
                <a:cs typeface="Arial" pitchFamily="34" charset="0"/>
              </a:defRPr>
            </a:lvl8pPr>
            <a:lvl9pPr marL="3867881" indent="-224546" eaLnBrk="0" fontAlgn="base" hangingPunct="0">
              <a:spcBef>
                <a:spcPct val="30000"/>
              </a:spcBef>
              <a:spcAft>
                <a:spcPct val="0"/>
              </a:spcAft>
              <a:defRPr sz="1200">
                <a:solidFill>
                  <a:schemeClr val="tx1"/>
                </a:solidFill>
                <a:latin typeface="Arial" pitchFamily="34" charset="0"/>
                <a:cs typeface="Arial"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DF01F5C-1C8A-4FD4-AB3C-E307969EE4B9}" type="slidenum">
              <a:rPr kumimoji="0" lang="fr-FR" altLang="fr-FR" sz="1200" b="0" i="0" u="none" strike="noStrike" kern="1200" cap="none" spc="0" normalizeH="0" baseline="0" noProof="0" smtClean="0">
                <a:ln>
                  <a:noFill/>
                </a:ln>
                <a:solidFill>
                  <a:srgbClr val="000000"/>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57</a:t>
            </a:fld>
            <a:endParaRPr kumimoji="0" lang="fr-FR" altLang="fr-FR" sz="1200" b="0" i="0" u="none" strike="noStrike" kern="1200" cap="none" spc="0" normalizeH="0" baseline="0" noProof="0">
              <a:ln>
                <a:noFill/>
              </a:ln>
              <a:solidFill>
                <a:srgbClr val="000000"/>
              </a:solidFill>
              <a:effectLst/>
              <a:uLnTx/>
              <a:uFillTx/>
              <a:latin typeface="Arial" pitchFamily="34" charset="0"/>
              <a:ea typeface="+mn-ea"/>
              <a:cs typeface="Arial" pitchFamily="34" charset="0"/>
            </a:endParaRPr>
          </a:p>
        </p:txBody>
      </p:sp>
      <p:sp>
        <p:nvSpPr>
          <p:cNvPr id="26627" name="Rectangle 2"/>
          <p:cNvSpPr>
            <a:spLocks noGrp="1" noRot="1" noChangeAspect="1" noChangeArrowheads="1" noTextEdit="1"/>
          </p:cNvSpPr>
          <p:nvPr>
            <p:ph type="sldImg"/>
          </p:nvPr>
        </p:nvSpPr>
        <p:spPr>
          <a:xfrm>
            <a:off x="88900" y="744538"/>
            <a:ext cx="6623050" cy="3725862"/>
          </a:xfrm>
          <a:ln/>
        </p:spPr>
      </p:sp>
      <p:sp>
        <p:nvSpPr>
          <p:cNvPr id="26628" name="Rectangle 3"/>
          <p:cNvSpPr>
            <a:spLocks noGrp="1" noChangeArrowheads="1"/>
          </p:cNvSpPr>
          <p:nvPr>
            <p:ph type="body" idx="1"/>
          </p:nvPr>
        </p:nvSpPr>
        <p:spPr>
          <a:xfrm>
            <a:off x="907196" y="4716962"/>
            <a:ext cx="4984871" cy="44664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fr-FR" sz="800"/>
              <a:t>Can note specifics about CO2 reductions somewhere in presentation to compliment the point about ESG goals</a:t>
            </a:r>
          </a:p>
          <a:p>
            <a:pPr eaLnBrk="1" hangingPunct="1">
              <a:lnSpc>
                <a:spcPct val="80000"/>
              </a:lnSpc>
            </a:pPr>
            <a:r>
              <a:rPr lang="en-US" altLang="fr-FR" sz="800"/>
              <a:t>CC comment: I have replaced “Why you should absolutely adopt this project” by “Why this project is worthwhile”, a less authoritarian tone.</a:t>
            </a:r>
          </a:p>
          <a:p>
            <a:pPr eaLnBrk="1" hangingPunct="1">
              <a:lnSpc>
                <a:spcPct val="80000"/>
              </a:lnSpc>
            </a:pPr>
            <a:endParaRPr lang="en-US" altLang="fr-FR" sz="800"/>
          </a:p>
          <a:p>
            <a:pPr eaLnBrk="1" hangingPunct="1">
              <a:lnSpc>
                <a:spcPct val="80000"/>
              </a:lnSpc>
            </a:pPr>
            <a:r>
              <a:rPr lang="en-US" altLang="fr-FR" sz="800"/>
              <a:t> </a:t>
            </a:r>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fr-FR" altLang="fr-FR" sz="800"/>
          </a:p>
          <a:p>
            <a:pPr eaLnBrk="1" hangingPunct="1">
              <a:lnSpc>
                <a:spcPct val="80000"/>
              </a:lnSpc>
            </a:pPr>
            <a:endParaRPr lang="en-US" altLang="fr-FR" sz="8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9EC2B-701A-3317-9E12-B074C375356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1858893-31F3-C437-D681-89FF1549E31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5045683-33E4-523C-E440-8216BC6764FE}"/>
              </a:ext>
            </a:extLst>
          </p:cNvPr>
          <p:cNvSpPr>
            <a:spLocks noGrp="1"/>
          </p:cNvSpPr>
          <p:nvPr>
            <p:ph type="body" idx="1"/>
          </p:nvPr>
        </p:nvSpPr>
        <p:spPr/>
        <p:txBody>
          <a:bodyPr/>
          <a:lstStyle/>
          <a:p>
            <a:r>
              <a:rPr lang="en-US"/>
              <a:t>Changer titre, voir slide 3</a:t>
            </a:r>
          </a:p>
        </p:txBody>
      </p:sp>
      <p:sp>
        <p:nvSpPr>
          <p:cNvPr id="4" name="Espace réservé du numéro de diapositive 3">
            <a:extLst>
              <a:ext uri="{FF2B5EF4-FFF2-40B4-BE49-F238E27FC236}">
                <a16:creationId xmlns:a16="http://schemas.microsoft.com/office/drawing/2014/main" id="{C20A027C-B301-3881-479B-479212245BCD}"/>
              </a:ext>
            </a:extLst>
          </p:cNvPr>
          <p:cNvSpPr>
            <a:spLocks noGrp="1"/>
          </p:cNvSpPr>
          <p:nvPr>
            <p:ph type="sldNum" sz="quarter" idx="5"/>
          </p:nvPr>
        </p:nvSpPr>
        <p:spPr/>
        <p:txBody>
          <a:bodyPr/>
          <a:lstStyle/>
          <a:p>
            <a:fld id="{D3D32C5B-1977-4BFB-A56E-B4A77017E358}" type="slidenum">
              <a:rPr lang="fr-FR" smtClean="0"/>
              <a:t>58</a:t>
            </a:fld>
            <a:endParaRPr lang="fr-FR"/>
          </a:p>
        </p:txBody>
      </p:sp>
    </p:spTree>
    <p:extLst>
      <p:ext uri="{BB962C8B-B14F-4D97-AF65-F5344CB8AC3E}">
        <p14:creationId xmlns:p14="http://schemas.microsoft.com/office/powerpoint/2010/main" val="40222900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3D32C5B-1977-4BFB-A56E-B4A77017E358}" type="slidenum">
              <a:rPr lang="fr-FR" smtClean="0"/>
              <a:t>60</a:t>
            </a:fld>
            <a:endParaRPr lang="fr-FR"/>
          </a:p>
        </p:txBody>
      </p:sp>
    </p:spTree>
    <p:extLst>
      <p:ext uri="{BB962C8B-B14F-4D97-AF65-F5344CB8AC3E}">
        <p14:creationId xmlns:p14="http://schemas.microsoft.com/office/powerpoint/2010/main" val="3881564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Changer titre, voir slide 3</a:t>
            </a:r>
          </a:p>
        </p:txBody>
      </p:sp>
      <p:sp>
        <p:nvSpPr>
          <p:cNvPr id="4" name="Espace réservé du numéro de diapositive 3"/>
          <p:cNvSpPr>
            <a:spLocks noGrp="1"/>
          </p:cNvSpPr>
          <p:nvPr>
            <p:ph type="sldNum" sz="quarter" idx="5"/>
          </p:nvPr>
        </p:nvSpPr>
        <p:spPr/>
        <p:txBody>
          <a:bodyPr/>
          <a:lstStyle/>
          <a:p>
            <a:fld id="{D3D32C5B-1977-4BFB-A56E-B4A77017E358}" type="slidenum">
              <a:rPr lang="fr-FR" smtClean="0"/>
              <a:t>8</a:t>
            </a:fld>
            <a:endParaRPr lang="fr-FR"/>
          </a:p>
        </p:txBody>
      </p:sp>
    </p:spTree>
    <p:extLst>
      <p:ext uri="{BB962C8B-B14F-4D97-AF65-F5344CB8AC3E}">
        <p14:creationId xmlns:p14="http://schemas.microsoft.com/office/powerpoint/2010/main" val="2894120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7E1BB-8290-FA97-A5FE-09238E749F5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CE1E25C-861C-E682-CE58-15217CE6BD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08CB124-E080-A644-535A-82057FE99AB1}"/>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FAA1711-4129-E6B8-2211-0C84302F2DA1}"/>
              </a:ext>
            </a:extLst>
          </p:cNvPr>
          <p:cNvSpPr>
            <a:spLocks noGrp="1"/>
          </p:cNvSpPr>
          <p:nvPr>
            <p:ph type="sldNum" sz="quarter" idx="5"/>
          </p:nvPr>
        </p:nvSpPr>
        <p:spPr/>
        <p:txBody>
          <a:bodyPr/>
          <a:lstStyle/>
          <a:p>
            <a:fld id="{D3D32C5B-1977-4BFB-A56E-B4A77017E358}" type="slidenum">
              <a:rPr lang="fr-FR" smtClean="0"/>
              <a:t>70</a:t>
            </a:fld>
            <a:endParaRPr lang="fr-FR"/>
          </a:p>
        </p:txBody>
      </p:sp>
    </p:spTree>
    <p:extLst>
      <p:ext uri="{BB962C8B-B14F-4D97-AF65-F5344CB8AC3E}">
        <p14:creationId xmlns:p14="http://schemas.microsoft.com/office/powerpoint/2010/main" val="42665954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FC2EF-5BD5-7AD3-7C15-4B2B9ED41D2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F8BD326-6138-8A43-2FB6-9605E83D864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BEDC56-EC33-6DEA-9970-BE6DC8048F8D}"/>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AA451E1-397C-F61D-6CF7-07AA24001F0E}"/>
              </a:ext>
            </a:extLst>
          </p:cNvPr>
          <p:cNvSpPr>
            <a:spLocks noGrp="1"/>
          </p:cNvSpPr>
          <p:nvPr>
            <p:ph type="sldNum" sz="quarter" idx="5"/>
          </p:nvPr>
        </p:nvSpPr>
        <p:spPr/>
        <p:txBody>
          <a:bodyPr/>
          <a:lstStyle/>
          <a:p>
            <a:fld id="{D3D32C5B-1977-4BFB-A56E-B4A77017E358}" type="slidenum">
              <a:rPr lang="fr-FR" smtClean="0"/>
              <a:t>71</a:t>
            </a:fld>
            <a:endParaRPr lang="fr-FR"/>
          </a:p>
        </p:txBody>
      </p:sp>
    </p:spTree>
    <p:extLst>
      <p:ext uri="{BB962C8B-B14F-4D97-AF65-F5344CB8AC3E}">
        <p14:creationId xmlns:p14="http://schemas.microsoft.com/office/powerpoint/2010/main" val="28174170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88499-1915-AD5B-CD34-1B6FC26D0E3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839D79-30AF-3B51-9E6F-1A3F054D5A9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893C82C-A476-828B-9B40-B860A4B06BE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F2EB0AC4-0A25-91D9-52F0-CF09E1A1BA0D}"/>
              </a:ext>
            </a:extLst>
          </p:cNvPr>
          <p:cNvSpPr>
            <a:spLocks noGrp="1"/>
          </p:cNvSpPr>
          <p:nvPr>
            <p:ph type="sldNum" sz="quarter" idx="5"/>
          </p:nvPr>
        </p:nvSpPr>
        <p:spPr/>
        <p:txBody>
          <a:bodyPr/>
          <a:lstStyle/>
          <a:p>
            <a:fld id="{D3D32C5B-1977-4BFB-A56E-B4A77017E358}" type="slidenum">
              <a:rPr lang="fr-FR" smtClean="0"/>
              <a:t>73</a:t>
            </a:fld>
            <a:endParaRPr lang="fr-FR"/>
          </a:p>
        </p:txBody>
      </p:sp>
    </p:spTree>
    <p:extLst>
      <p:ext uri="{BB962C8B-B14F-4D97-AF65-F5344CB8AC3E}">
        <p14:creationId xmlns:p14="http://schemas.microsoft.com/office/powerpoint/2010/main" val="23896517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3D32C5B-1977-4BFB-A56E-B4A77017E358}" type="slidenum">
              <a:rPr lang="fr-FR" smtClean="0"/>
              <a:t>74</a:t>
            </a:fld>
            <a:endParaRPr lang="fr-FR"/>
          </a:p>
        </p:txBody>
      </p:sp>
    </p:spTree>
    <p:extLst>
      <p:ext uri="{BB962C8B-B14F-4D97-AF65-F5344CB8AC3E}">
        <p14:creationId xmlns:p14="http://schemas.microsoft.com/office/powerpoint/2010/main" val="1634242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EDF5C-52E3-3553-B262-51C5463671F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FBB8F34-F52B-A2A2-10AE-A5DBA7A373B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C17C769-8AFF-21C7-9C8F-E2E38AC5A95A}"/>
              </a:ext>
            </a:extLst>
          </p:cNvPr>
          <p:cNvSpPr>
            <a:spLocks noGrp="1"/>
          </p:cNvSpPr>
          <p:nvPr>
            <p:ph type="body" idx="1"/>
          </p:nvPr>
        </p:nvSpPr>
        <p:spPr/>
        <p:txBody>
          <a:bodyPr/>
          <a:lstStyle/>
          <a:p>
            <a:endParaRPr lang="fr-FR">
              <a:ea typeface="Calibri"/>
              <a:cs typeface="Calibri"/>
            </a:endParaRPr>
          </a:p>
        </p:txBody>
      </p:sp>
      <p:sp>
        <p:nvSpPr>
          <p:cNvPr id="4" name="Espace réservé du numéro de diapositive 3">
            <a:extLst>
              <a:ext uri="{FF2B5EF4-FFF2-40B4-BE49-F238E27FC236}">
                <a16:creationId xmlns:a16="http://schemas.microsoft.com/office/drawing/2014/main" id="{6F36AF61-5925-B094-8DA9-702A91189DDE}"/>
              </a:ext>
            </a:extLst>
          </p:cNvPr>
          <p:cNvSpPr>
            <a:spLocks noGrp="1"/>
          </p:cNvSpPr>
          <p:nvPr>
            <p:ph type="sldNum" sz="quarter" idx="5"/>
          </p:nvPr>
        </p:nvSpPr>
        <p:spPr/>
        <p:txBody>
          <a:bodyPr/>
          <a:lstStyle/>
          <a:p>
            <a:fld id="{D3D32C5B-1977-4BFB-A56E-B4A77017E358}" type="slidenum">
              <a:rPr lang="fr-FR" smtClean="0"/>
              <a:t>9</a:t>
            </a:fld>
            <a:endParaRPr lang="fr-FR"/>
          </a:p>
        </p:txBody>
      </p:sp>
    </p:spTree>
    <p:extLst>
      <p:ext uri="{BB962C8B-B14F-4D97-AF65-F5344CB8AC3E}">
        <p14:creationId xmlns:p14="http://schemas.microsoft.com/office/powerpoint/2010/main" val="1349747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6A2A0-0CE8-FE56-CA23-A607E9A14B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F2D700-7E42-EF9E-0A01-2DE464D2AC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4B6528A-6680-5937-8D99-370ACE6B73F2}"/>
              </a:ext>
            </a:extLst>
          </p:cNvPr>
          <p:cNvSpPr>
            <a:spLocks noGrp="1"/>
          </p:cNvSpPr>
          <p:nvPr>
            <p:ph type="body" idx="1"/>
          </p:nvPr>
        </p:nvSpPr>
        <p:spPr/>
        <p:txBody>
          <a:bodyPr/>
          <a:lstStyle/>
          <a:p>
            <a:endParaRPr lang="fr-FR"/>
          </a:p>
          <a:p>
            <a:endParaRPr lang="fr-FR"/>
          </a:p>
        </p:txBody>
      </p:sp>
      <p:sp>
        <p:nvSpPr>
          <p:cNvPr id="4" name="Espace réservé du numéro de diapositive 3">
            <a:extLst>
              <a:ext uri="{FF2B5EF4-FFF2-40B4-BE49-F238E27FC236}">
                <a16:creationId xmlns:a16="http://schemas.microsoft.com/office/drawing/2014/main" id="{9E9A47E5-DB70-01E1-F487-99ADDEB3827A}"/>
              </a:ext>
            </a:extLst>
          </p:cNvPr>
          <p:cNvSpPr>
            <a:spLocks noGrp="1"/>
          </p:cNvSpPr>
          <p:nvPr>
            <p:ph type="sldNum" sz="quarter" idx="5"/>
          </p:nvPr>
        </p:nvSpPr>
        <p:spPr/>
        <p:txBody>
          <a:bodyPr/>
          <a:lstStyle/>
          <a:p>
            <a:fld id="{D3D32C5B-1977-4BFB-A56E-B4A77017E358}" type="slidenum">
              <a:rPr lang="fr-FR" smtClean="0"/>
              <a:t>10</a:t>
            </a:fld>
            <a:endParaRPr lang="fr-FR"/>
          </a:p>
        </p:txBody>
      </p:sp>
    </p:spTree>
    <p:extLst>
      <p:ext uri="{BB962C8B-B14F-4D97-AF65-F5344CB8AC3E}">
        <p14:creationId xmlns:p14="http://schemas.microsoft.com/office/powerpoint/2010/main" val="464091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0F843-5C7D-52BC-E809-CE4BE2F9826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0BBE437-9FEB-04C2-B724-6BA5FBA2983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6523DBD-ACA9-196E-5CE5-8900B33B1C4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5E955125-4D45-84AB-2A13-FC721CD816A2}"/>
              </a:ext>
            </a:extLst>
          </p:cNvPr>
          <p:cNvSpPr>
            <a:spLocks noGrp="1"/>
          </p:cNvSpPr>
          <p:nvPr>
            <p:ph type="sldNum" sz="quarter" idx="5"/>
          </p:nvPr>
        </p:nvSpPr>
        <p:spPr/>
        <p:txBody>
          <a:bodyPr/>
          <a:lstStyle/>
          <a:p>
            <a:fld id="{D3D32C5B-1977-4BFB-A56E-B4A77017E358}" type="slidenum">
              <a:rPr lang="fr-FR" smtClean="0"/>
              <a:t>11</a:t>
            </a:fld>
            <a:endParaRPr lang="fr-FR"/>
          </a:p>
        </p:txBody>
      </p:sp>
    </p:spTree>
    <p:extLst>
      <p:ext uri="{BB962C8B-B14F-4D97-AF65-F5344CB8AC3E}">
        <p14:creationId xmlns:p14="http://schemas.microsoft.com/office/powerpoint/2010/main" val="1084766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6D5E5-C3E7-D18B-2E7C-39BA651F8C6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14A05CD-7A7E-9184-C90D-48A04B91FFC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AEEA8B3-7D1C-BF67-080E-5857C846896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9F3B242A-D59C-ED16-9AC6-0088DBA2FF6E}"/>
              </a:ext>
            </a:extLst>
          </p:cNvPr>
          <p:cNvSpPr>
            <a:spLocks noGrp="1"/>
          </p:cNvSpPr>
          <p:nvPr>
            <p:ph type="sldNum" sz="quarter" idx="5"/>
          </p:nvPr>
        </p:nvSpPr>
        <p:spPr/>
        <p:txBody>
          <a:bodyPr/>
          <a:lstStyle/>
          <a:p>
            <a:fld id="{D3D32C5B-1977-4BFB-A56E-B4A77017E358}" type="slidenum">
              <a:rPr lang="fr-FR" smtClean="0"/>
              <a:t>12</a:t>
            </a:fld>
            <a:endParaRPr lang="fr-FR"/>
          </a:p>
        </p:txBody>
      </p:sp>
    </p:spTree>
    <p:extLst>
      <p:ext uri="{BB962C8B-B14F-4D97-AF65-F5344CB8AC3E}">
        <p14:creationId xmlns:p14="http://schemas.microsoft.com/office/powerpoint/2010/main" val="9705363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ère diapositive de couver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395536" y="1131590"/>
            <a:ext cx="3672408" cy="1512168"/>
          </a:xfrm>
        </p:spPr>
        <p:txBody>
          <a:bodyPr anchor="ctr">
            <a:noAutofit/>
          </a:bodyPr>
          <a:lstStyle>
            <a:lvl1pPr algn="ctr">
              <a:defRPr sz="2400" b="1" cap="small" baseline="0">
                <a:solidFill>
                  <a:schemeClr val="tx2"/>
                </a:solidFill>
              </a:defRPr>
            </a:lvl1pPr>
          </a:lstStyle>
          <a:p>
            <a:r>
              <a:rPr lang="fr-FR"/>
              <a:t>Entrez le titre de la présentation ici</a:t>
            </a:r>
          </a:p>
        </p:txBody>
      </p:sp>
      <p:sp>
        <p:nvSpPr>
          <p:cNvPr id="3" name="Sous-titre 2"/>
          <p:cNvSpPr>
            <a:spLocks noGrp="1"/>
          </p:cNvSpPr>
          <p:nvPr>
            <p:ph type="subTitle" idx="1" hasCustomPrompt="1"/>
          </p:nvPr>
        </p:nvSpPr>
        <p:spPr>
          <a:xfrm>
            <a:off x="395536" y="3291830"/>
            <a:ext cx="3672408" cy="327133"/>
          </a:xfrm>
        </p:spPr>
        <p:txBody>
          <a:bodyPr>
            <a:noAutofit/>
          </a:bodyPr>
          <a:lstStyle>
            <a:lvl1pPr marL="0" indent="0" algn="ctr">
              <a:buNone/>
              <a:defRPr sz="1600" b="0" i="1" baseline="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Entrez votre sous-titre (optionnel)</a:t>
            </a:r>
          </a:p>
        </p:txBody>
      </p:sp>
      <p:sp>
        <p:nvSpPr>
          <p:cNvPr id="4" name="Espace réservé de la date 3"/>
          <p:cNvSpPr>
            <a:spLocks noGrp="1"/>
          </p:cNvSpPr>
          <p:nvPr>
            <p:ph type="dt" sz="half" idx="10"/>
          </p:nvPr>
        </p:nvSpPr>
        <p:spPr>
          <a:xfrm>
            <a:off x="467544" y="4968000"/>
            <a:ext cx="720080" cy="144016"/>
          </a:xfrm>
          <a:prstGeom prst="rect">
            <a:avLst/>
          </a:prstGeom>
        </p:spPr>
        <p:txBody>
          <a:bodyPr/>
          <a:lstStyle>
            <a:lvl1pPr>
              <a:defRPr sz="800"/>
            </a:lvl1pPr>
          </a:lstStyle>
          <a:p>
            <a:fld id="{9FF49641-DB47-4373-A8C0-94473B309215}" type="datetime1">
              <a:rPr lang="fr-FR" smtClean="0"/>
              <a:t>27/05/2026</a:t>
            </a:fld>
            <a:endParaRPr lang="fr-FR"/>
          </a:p>
        </p:txBody>
      </p:sp>
      <p:cxnSp>
        <p:nvCxnSpPr>
          <p:cNvPr id="17" name="Straight Connector 5">
            <a:extLst>
              <a:ext uri="{FF2B5EF4-FFF2-40B4-BE49-F238E27FC236}">
                <a16:creationId xmlns:a16="http://schemas.microsoft.com/office/drawing/2014/main" id="{D1611296-AD17-C44F-8A3D-A9C87E884B37}"/>
              </a:ext>
            </a:extLst>
          </p:cNvPr>
          <p:cNvCxnSpPr>
            <a:cxnSpLocks/>
          </p:cNvCxnSpPr>
          <p:nvPr userDrawn="1"/>
        </p:nvCxnSpPr>
        <p:spPr>
          <a:xfrm>
            <a:off x="946212" y="3006682"/>
            <a:ext cx="2592288" cy="0"/>
          </a:xfrm>
          <a:prstGeom prst="line">
            <a:avLst/>
          </a:prstGeom>
          <a:ln>
            <a:solidFill>
              <a:schemeClr val="accent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052008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i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ZoneTexte 4"/>
          <p:cNvSpPr txBox="1"/>
          <p:nvPr userDrawn="1"/>
        </p:nvSpPr>
        <p:spPr>
          <a:xfrm>
            <a:off x="239639" y="3146792"/>
            <a:ext cx="1847718" cy="1721594"/>
          </a:xfrm>
          <a:prstGeom prst="rect">
            <a:avLst/>
          </a:prstGeom>
          <a:noFill/>
        </p:spPr>
        <p:txBody>
          <a:bodyPr wrap="square" rtlCol="0">
            <a:noAutofit/>
          </a:bodyPr>
          <a:lstStyle/>
          <a:p>
            <a:r>
              <a:rPr lang="fr-FR" sz="1050">
                <a:solidFill>
                  <a:schemeClr val="accent1"/>
                </a:solidFill>
                <a:latin typeface="+mj-lt"/>
              </a:rPr>
              <a:t>contact@alliance-allice.com</a:t>
            </a:r>
          </a:p>
          <a:p>
            <a:r>
              <a:rPr lang="fr-FR" sz="1050">
                <a:solidFill>
                  <a:schemeClr val="accent1"/>
                </a:solidFill>
                <a:latin typeface="+mj-lt"/>
              </a:rPr>
              <a:t>+33 (0)4 72 44 49 11</a:t>
            </a:r>
          </a:p>
          <a:p>
            <a:r>
              <a:rPr lang="fr-FR" sz="1050">
                <a:solidFill>
                  <a:schemeClr val="accent1"/>
                </a:solidFill>
                <a:latin typeface="+mj-lt"/>
              </a:rPr>
              <a:t>www.alliance-allice.com</a:t>
            </a:r>
            <a:endParaRPr lang="fr-FR" sz="1100">
              <a:solidFill>
                <a:schemeClr val="accent1"/>
              </a:solidFill>
              <a:latin typeface="+mj-lt"/>
            </a:endParaRPr>
          </a:p>
          <a:p>
            <a:r>
              <a:rPr lang="fr-FR" sz="700">
                <a:solidFill>
                  <a:schemeClr val="accent1"/>
                </a:solidFill>
                <a:latin typeface="+mj-lt"/>
              </a:rPr>
              <a:t> </a:t>
            </a:r>
            <a:br>
              <a:rPr lang="fr-FR" sz="700">
                <a:solidFill>
                  <a:schemeClr val="accent1"/>
                </a:solidFill>
                <a:latin typeface="+mj-lt"/>
              </a:rPr>
            </a:br>
            <a:r>
              <a:rPr lang="fr-FR" sz="700">
                <a:solidFill>
                  <a:schemeClr val="accent1"/>
                </a:solidFill>
                <a:latin typeface="+mj-lt"/>
              </a:rPr>
              <a:t> </a:t>
            </a:r>
          </a:p>
          <a:p>
            <a:r>
              <a:rPr lang="fr-FR" sz="1100">
                <a:solidFill>
                  <a:schemeClr val="accent1"/>
                </a:solidFill>
                <a:latin typeface="+mj-lt"/>
              </a:rPr>
              <a:t>Alliance ALLICE</a:t>
            </a:r>
          </a:p>
          <a:p>
            <a:r>
              <a:rPr lang="fr-FR" sz="1050">
                <a:solidFill>
                  <a:schemeClr val="accent1"/>
                </a:solidFill>
                <a:latin typeface="+mj-lt"/>
              </a:rPr>
              <a:t>Chez CETIAT</a:t>
            </a:r>
          </a:p>
          <a:p>
            <a:r>
              <a:rPr lang="fr-FR" sz="1050">
                <a:solidFill>
                  <a:schemeClr val="accent1"/>
                </a:solidFill>
                <a:latin typeface="+mj-lt"/>
              </a:rPr>
              <a:t>25 Avenue</a:t>
            </a:r>
            <a:r>
              <a:rPr lang="fr-FR" sz="1050" baseline="0">
                <a:solidFill>
                  <a:schemeClr val="accent1"/>
                </a:solidFill>
                <a:latin typeface="+mj-lt"/>
              </a:rPr>
              <a:t> des Arts</a:t>
            </a:r>
          </a:p>
          <a:p>
            <a:r>
              <a:rPr lang="fr-FR" sz="1050" baseline="0">
                <a:solidFill>
                  <a:schemeClr val="accent1"/>
                </a:solidFill>
                <a:latin typeface="+mj-lt"/>
              </a:rPr>
              <a:t>69100 Villeurbanne</a:t>
            </a:r>
            <a:br>
              <a:rPr lang="fr-FR" sz="1050" baseline="0">
                <a:solidFill>
                  <a:schemeClr val="accent1"/>
                </a:solidFill>
                <a:latin typeface="+mj-lt"/>
              </a:rPr>
            </a:br>
            <a:r>
              <a:rPr lang="fr-FR" sz="1050" baseline="0">
                <a:solidFill>
                  <a:schemeClr val="accent1"/>
                </a:solidFill>
                <a:latin typeface="+mj-lt"/>
              </a:rPr>
              <a:t>FRANCE</a:t>
            </a:r>
            <a:endParaRPr lang="fr-FR" sz="1050">
              <a:solidFill>
                <a:schemeClr val="accent1"/>
              </a:solidFill>
              <a:latin typeface="+mj-lt"/>
            </a:endParaRPr>
          </a:p>
        </p:txBody>
      </p:sp>
      <p:cxnSp>
        <p:nvCxnSpPr>
          <p:cNvPr id="7" name="Connecteur droit 6"/>
          <p:cNvCxnSpPr/>
          <p:nvPr userDrawn="1"/>
        </p:nvCxnSpPr>
        <p:spPr>
          <a:xfrm>
            <a:off x="334800" y="3786879"/>
            <a:ext cx="1296000" cy="0"/>
          </a:xfrm>
          <a:prstGeom prst="line">
            <a:avLst/>
          </a:prstGeom>
          <a:ln w="6350"/>
        </p:spPr>
        <p:style>
          <a:lnRef idx="1">
            <a:schemeClr val="accent2"/>
          </a:lnRef>
          <a:fillRef idx="0">
            <a:schemeClr val="accent2"/>
          </a:fillRef>
          <a:effectRef idx="0">
            <a:schemeClr val="accent2"/>
          </a:effectRef>
          <a:fontRef idx="minor">
            <a:schemeClr val="tx1"/>
          </a:fontRef>
        </p:style>
      </p:cxnSp>
      <p:sp>
        <p:nvSpPr>
          <p:cNvPr id="11" name="ZoneTexte 10"/>
          <p:cNvSpPr txBox="1"/>
          <p:nvPr userDrawn="1"/>
        </p:nvSpPr>
        <p:spPr>
          <a:xfrm>
            <a:off x="239639" y="2825176"/>
            <a:ext cx="1847718" cy="303750"/>
          </a:xfrm>
          <a:prstGeom prst="rect">
            <a:avLst/>
          </a:prstGeom>
          <a:noFill/>
        </p:spPr>
        <p:txBody>
          <a:bodyPr wrap="square" rtlCol="0">
            <a:noAutofit/>
          </a:bodyPr>
          <a:lstStyle/>
          <a:p>
            <a:r>
              <a:rPr lang="fr-FR" sz="1400" b="1" kern="1200" cap="none" baseline="0">
                <a:solidFill>
                  <a:schemeClr val="tx2"/>
                </a:solidFill>
                <a:latin typeface="+mj-lt"/>
                <a:ea typeface="+mj-ea"/>
                <a:cs typeface="+mj-cs"/>
              </a:rPr>
              <a:t>Contacter ALLICE</a:t>
            </a:r>
          </a:p>
        </p:txBody>
      </p:sp>
      <p:cxnSp>
        <p:nvCxnSpPr>
          <p:cNvPr id="14" name="Connecteur droit 13"/>
          <p:cNvCxnSpPr/>
          <p:nvPr userDrawn="1"/>
        </p:nvCxnSpPr>
        <p:spPr>
          <a:xfrm>
            <a:off x="334229" y="3127874"/>
            <a:ext cx="1296000" cy="0"/>
          </a:xfrm>
          <a:prstGeom prst="line">
            <a:avLst/>
          </a:prstGeom>
          <a:ln w="6350"/>
        </p:spPr>
        <p:style>
          <a:lnRef idx="1">
            <a:schemeClr val="accent2"/>
          </a:lnRef>
          <a:fillRef idx="0">
            <a:schemeClr val="accent2"/>
          </a:fillRef>
          <a:effectRef idx="0">
            <a:schemeClr val="accent2"/>
          </a:effectRef>
          <a:fontRef idx="minor">
            <a:schemeClr val="tx1"/>
          </a:fontRef>
        </p:style>
      </p:cxnSp>
      <p:sp>
        <p:nvSpPr>
          <p:cNvPr id="2" name="Rectangle 1">
            <a:extLst>
              <a:ext uri="{FF2B5EF4-FFF2-40B4-BE49-F238E27FC236}">
                <a16:creationId xmlns:a16="http://schemas.microsoft.com/office/drawing/2014/main" id="{79B01E70-515E-8580-120E-0E921D2AD7BF}"/>
              </a:ext>
            </a:extLst>
          </p:cNvPr>
          <p:cNvSpPr/>
          <p:nvPr userDrawn="1"/>
        </p:nvSpPr>
        <p:spPr>
          <a:xfrm>
            <a:off x="4906851" y="2923504"/>
            <a:ext cx="2137893" cy="8633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6874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369A035-5CBA-4233-92FD-E437F4B56245}"/>
              </a:ext>
            </a:extLst>
          </p:cNvPr>
          <p:cNvSpPr>
            <a:spLocks noGrp="1"/>
          </p:cNvSpPr>
          <p:nvPr>
            <p:ph type="sldNum" sz="quarter" idx="10"/>
          </p:nvPr>
        </p:nvSpPr>
        <p:spPr/>
        <p:txBody>
          <a:bodyPr/>
          <a:lstStyle/>
          <a:p>
            <a:fld id="{E6AF073B-C158-473D-A65E-430B49F7D951}" type="slidenum">
              <a:rPr lang="en-GB" noProof="0" smtClean="0"/>
              <a:pPr/>
              <a:t>‹N°›</a:t>
            </a:fld>
            <a:endParaRPr lang="en-GB" noProof="0"/>
          </a:p>
        </p:txBody>
      </p:sp>
      <p:sp>
        <p:nvSpPr>
          <p:cNvPr id="5" name="Text Placeholder 4">
            <a:extLst>
              <a:ext uri="{FF2B5EF4-FFF2-40B4-BE49-F238E27FC236}">
                <a16:creationId xmlns:a16="http://schemas.microsoft.com/office/drawing/2014/main" id="{DCFE3AE2-2DAA-4B30-BA8B-CAC4D23DD198}"/>
              </a:ext>
            </a:extLst>
          </p:cNvPr>
          <p:cNvSpPr>
            <a:spLocks noGrp="1"/>
          </p:cNvSpPr>
          <p:nvPr>
            <p:ph type="body" sz="quarter" idx="11" hasCustomPrompt="1"/>
          </p:nvPr>
        </p:nvSpPr>
        <p:spPr>
          <a:xfrm>
            <a:off x="628651" y="53340"/>
            <a:ext cx="5566409" cy="259080"/>
          </a:xfrm>
          <a:prstGeom prst="rect">
            <a:avLst/>
          </a:prstGeom>
        </p:spPr>
        <p:txBody>
          <a:bodyPr lIns="0"/>
          <a:lstStyle>
            <a:lvl1pPr>
              <a:defRPr sz="1200" b="0">
                <a:solidFill>
                  <a:schemeClr val="tx1">
                    <a:lumMod val="50000"/>
                    <a:lumOff val="50000"/>
                  </a:schemeClr>
                </a:solidFill>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stStyle>
          <a:p>
            <a:pPr lvl="0"/>
            <a:r>
              <a:rPr lang="en-GB" noProof="0"/>
              <a:t>Titre de section</a:t>
            </a:r>
          </a:p>
        </p:txBody>
      </p:sp>
      <p:sp>
        <p:nvSpPr>
          <p:cNvPr id="12" name="Text Placeholder 11">
            <a:extLst>
              <a:ext uri="{FF2B5EF4-FFF2-40B4-BE49-F238E27FC236}">
                <a16:creationId xmlns:a16="http://schemas.microsoft.com/office/drawing/2014/main" id="{6F8AC158-4EC9-4421-BA1C-81907CE80E95}"/>
              </a:ext>
            </a:extLst>
          </p:cNvPr>
          <p:cNvSpPr>
            <a:spLocks noGrp="1"/>
          </p:cNvSpPr>
          <p:nvPr>
            <p:ph type="body" sz="quarter" idx="12" hasCustomPrompt="1"/>
          </p:nvPr>
        </p:nvSpPr>
        <p:spPr>
          <a:xfrm>
            <a:off x="628649" y="1371599"/>
            <a:ext cx="7886700" cy="3105000"/>
          </a:xfrm>
          <a:prstGeom prst="rect">
            <a:avLst/>
          </a:prstGeom>
          <a:ln>
            <a:solidFill>
              <a:srgbClr val="FF0000"/>
            </a:solidFill>
          </a:ln>
        </p:spPr>
        <p:txBody>
          <a:bodyPr numCol="1" spcCol="720000" anchor="ctr"/>
          <a:lstStyle>
            <a:lvl1pPr algn="ctr">
              <a:spcBef>
                <a:spcPts val="1350"/>
              </a:spcBef>
              <a:defRPr sz="1200"/>
            </a:lvl1pPr>
            <a:lvl2pPr>
              <a:spcBef>
                <a:spcPts val="675"/>
              </a:spcBef>
              <a:defRPr/>
            </a:lvl2pPr>
            <a:lvl3pPr marL="0" indent="0">
              <a:spcBef>
                <a:spcPts val="675"/>
              </a:spcBef>
              <a:buNone/>
              <a:defRPr b="1"/>
            </a:lvl3pPr>
            <a:lvl4pPr marL="136922" indent="-136922">
              <a:buClr>
                <a:schemeClr val="accent1">
                  <a:lumMod val="75000"/>
                </a:schemeClr>
              </a:buClr>
              <a:buFont typeface="Arial" panose="020B0604020202020204" pitchFamily="34" charset="0"/>
              <a:buChar char="•"/>
              <a:defRPr/>
            </a:lvl4pPr>
            <a:lvl5pPr marL="266700" indent="-136922">
              <a:buFont typeface="Calibri" panose="020F0502020204030204" pitchFamily="34" charset="0"/>
              <a:buChar char="-"/>
              <a:defRPr/>
            </a:lvl5pPr>
          </a:lstStyle>
          <a:p>
            <a:pPr lvl="0"/>
            <a:r>
              <a:rPr lang="en-GB" noProof="0"/>
              <a:t>Ne pas </a:t>
            </a:r>
            <a:r>
              <a:rPr lang="en-GB" noProof="0" err="1"/>
              <a:t>dessiner</a:t>
            </a:r>
            <a:r>
              <a:rPr lang="en-GB" noProof="0"/>
              <a:t> au-</a:t>
            </a:r>
            <a:r>
              <a:rPr lang="en-GB" noProof="0" err="1"/>
              <a:t>delà</a:t>
            </a:r>
            <a:r>
              <a:rPr lang="en-GB" noProof="0"/>
              <a:t> de </a:t>
            </a:r>
            <a:r>
              <a:rPr lang="en-GB" noProof="0" err="1"/>
              <a:t>ce</a:t>
            </a:r>
            <a:r>
              <a:rPr lang="en-GB" noProof="0"/>
              <a:t> cadre</a:t>
            </a:r>
          </a:p>
        </p:txBody>
      </p:sp>
      <p:sp>
        <p:nvSpPr>
          <p:cNvPr id="16" name="Text Placeholder 15">
            <a:extLst>
              <a:ext uri="{FF2B5EF4-FFF2-40B4-BE49-F238E27FC236}">
                <a16:creationId xmlns:a16="http://schemas.microsoft.com/office/drawing/2014/main" id="{F820D74C-5358-4D8A-ACC2-3AFE78878B86}"/>
              </a:ext>
            </a:extLst>
          </p:cNvPr>
          <p:cNvSpPr>
            <a:spLocks noGrp="1"/>
          </p:cNvSpPr>
          <p:nvPr>
            <p:ph type="body" sz="quarter" idx="13" hasCustomPrompt="1"/>
          </p:nvPr>
        </p:nvSpPr>
        <p:spPr>
          <a:xfrm>
            <a:off x="628650" y="4764726"/>
            <a:ext cx="6750000" cy="290036"/>
          </a:xfrm>
          <a:prstGeom prst="rect">
            <a:avLst/>
          </a:prstGeom>
        </p:spPr>
        <p:txBody>
          <a:bodyPr anchor="ctr">
            <a:noAutofit/>
          </a:bodyPr>
          <a:lstStyle>
            <a:lvl1pPr>
              <a:spcBef>
                <a:spcPts val="0"/>
              </a:spcBef>
              <a:spcAft>
                <a:spcPts val="225"/>
              </a:spcAft>
              <a:defRPr sz="675" b="0">
                <a:latin typeface="Calibri Light" panose="020F0302020204030204" pitchFamily="34" charset="0"/>
                <a:cs typeface="Calibri Light" panose="020F0302020204030204" pitchFamily="34" charset="0"/>
              </a:defRPr>
            </a:lvl1pPr>
          </a:lstStyle>
          <a:p>
            <a:pPr lvl="0"/>
            <a:r>
              <a:rPr lang="en-GB" noProof="0"/>
              <a:t>Notes: [1] Insert ; [2] Insert / Sources [1]</a:t>
            </a:r>
          </a:p>
        </p:txBody>
      </p:sp>
      <p:sp>
        <p:nvSpPr>
          <p:cNvPr id="6" name="Title 5">
            <a:extLst>
              <a:ext uri="{FF2B5EF4-FFF2-40B4-BE49-F238E27FC236}">
                <a16:creationId xmlns:a16="http://schemas.microsoft.com/office/drawing/2014/main" id="{001487D2-EE0F-4C4E-BCD2-A4A92CDA90E1}"/>
              </a:ext>
            </a:extLst>
          </p:cNvPr>
          <p:cNvSpPr>
            <a:spLocks noGrp="1"/>
          </p:cNvSpPr>
          <p:nvPr>
            <p:ph type="title"/>
          </p:nvPr>
        </p:nvSpPr>
        <p:spPr/>
        <p:txBody>
          <a:bodyPr/>
          <a:lstStyle/>
          <a:p>
            <a:r>
              <a:rPr lang="en-GB" noProof="0"/>
              <a:t>Click to edit Master title style</a:t>
            </a:r>
          </a:p>
        </p:txBody>
      </p:sp>
      <p:sp>
        <p:nvSpPr>
          <p:cNvPr id="2" name="Footer Placeholder 1">
            <a:extLst>
              <a:ext uri="{FF2B5EF4-FFF2-40B4-BE49-F238E27FC236}">
                <a16:creationId xmlns:a16="http://schemas.microsoft.com/office/drawing/2014/main" id="{393B6762-3865-4BB9-A680-0CCE8187CAF1}"/>
              </a:ext>
            </a:extLst>
          </p:cNvPr>
          <p:cNvSpPr>
            <a:spLocks noGrp="1"/>
          </p:cNvSpPr>
          <p:nvPr>
            <p:ph type="ftr" sz="quarter" idx="21"/>
          </p:nvPr>
        </p:nvSpPr>
        <p:spPr/>
        <p:txBody>
          <a:bodyPr/>
          <a:lstStyle/>
          <a:p>
            <a:endParaRPr lang="en-GB" noProof="0"/>
          </a:p>
        </p:txBody>
      </p:sp>
      <p:cxnSp>
        <p:nvCxnSpPr>
          <p:cNvPr id="9" name="Straight Connector 8">
            <a:extLst>
              <a:ext uri="{FF2B5EF4-FFF2-40B4-BE49-F238E27FC236}">
                <a16:creationId xmlns:a16="http://schemas.microsoft.com/office/drawing/2014/main" id="{82E490F3-A7D2-4013-AF8C-72CE9E44B2EC}"/>
              </a:ext>
            </a:extLst>
          </p:cNvPr>
          <p:cNvCxnSpPr>
            <a:cxnSpLocks/>
          </p:cNvCxnSpPr>
          <p:nvPr userDrawn="1"/>
        </p:nvCxnSpPr>
        <p:spPr>
          <a:xfrm>
            <a:off x="628650" y="1229528"/>
            <a:ext cx="491490" cy="0"/>
          </a:xfrm>
          <a:prstGeom prst="line">
            <a:avLst/>
          </a:prstGeom>
          <a:ln w="2857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242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ommai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contenu 2"/>
          <p:cNvSpPr>
            <a:spLocks noGrp="1"/>
          </p:cNvSpPr>
          <p:nvPr>
            <p:ph sz="half" idx="1" hasCustomPrompt="1"/>
          </p:nvPr>
        </p:nvSpPr>
        <p:spPr>
          <a:xfrm>
            <a:off x="457200" y="1272167"/>
            <a:ext cx="3919308" cy="3545775"/>
          </a:xfrm>
        </p:spPr>
        <p:txBody>
          <a:bodyPr/>
          <a:lstStyle>
            <a:lvl1pPr marL="342892" indent="-342892">
              <a:buClr>
                <a:schemeClr val="accent2"/>
              </a:buClr>
              <a:buFont typeface="Arial" panose="020B0604020202020204" pitchFamily="34" charset="0"/>
              <a:buChar char="•"/>
              <a:defRPr sz="1800" b="1" baseline="0">
                <a:solidFill>
                  <a:schemeClr val="accent2"/>
                </a:solidFill>
              </a:defRPr>
            </a:lvl1pPr>
            <a:lvl2pPr marL="742931" indent="-285743">
              <a:buClr>
                <a:schemeClr val="accent2"/>
              </a:buClr>
              <a:buFont typeface="Courier New" panose="02070309020205020404" pitchFamily="49" charset="0"/>
              <a:buChar char="o"/>
              <a:defRPr sz="1400">
                <a:solidFill>
                  <a:schemeClr val="accent2"/>
                </a:solidFill>
              </a:defRPr>
            </a:lvl2pPr>
            <a:lvl3pPr>
              <a:defRPr sz="1600"/>
            </a:lvl3pPr>
            <a:lvl4pPr>
              <a:defRPr sz="1800"/>
            </a:lvl4pPr>
            <a:lvl5pPr>
              <a:defRPr sz="1800"/>
            </a:lvl5pPr>
            <a:lvl6pPr>
              <a:defRPr sz="1800"/>
            </a:lvl6pPr>
            <a:lvl7pPr>
              <a:defRPr sz="1800"/>
            </a:lvl7pPr>
            <a:lvl8pPr>
              <a:defRPr sz="1800"/>
            </a:lvl8pPr>
            <a:lvl9pPr>
              <a:defRPr sz="1800"/>
            </a:lvl9pPr>
          </a:lstStyle>
          <a:p>
            <a:pPr lvl="0"/>
            <a:r>
              <a:rPr lang="fr-FR"/>
              <a:t>Cliquer pour ajouter un sommaire</a:t>
            </a:r>
          </a:p>
          <a:p>
            <a:pPr lvl="1"/>
            <a:r>
              <a:rPr lang="fr-FR"/>
              <a:t>Deuxième niveau</a:t>
            </a:r>
          </a:p>
        </p:txBody>
      </p:sp>
      <p:sp>
        <p:nvSpPr>
          <p:cNvPr id="6" name="Espace réservé du texte 4"/>
          <p:cNvSpPr>
            <a:spLocks noGrp="1"/>
          </p:cNvSpPr>
          <p:nvPr>
            <p:ph type="body" sz="quarter" idx="3" hasCustomPrompt="1"/>
          </p:nvPr>
        </p:nvSpPr>
        <p:spPr>
          <a:xfrm>
            <a:off x="4645026" y="1272167"/>
            <a:ext cx="4041775" cy="335917"/>
          </a:xfrm>
        </p:spPr>
        <p:txBody>
          <a:bodyPr anchor="t">
            <a:noAutofit/>
          </a:bodyPr>
          <a:lstStyle>
            <a:lvl1pPr marL="0" indent="0">
              <a:buNone/>
              <a:defRPr sz="1400" b="1" baseline="0"/>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fr-FR"/>
              <a:t>Insérer noms et photos des intervenants ci-dessous</a:t>
            </a:r>
          </a:p>
        </p:txBody>
      </p:sp>
      <p:sp>
        <p:nvSpPr>
          <p:cNvPr id="10" name="Espace réservé du texte 9"/>
          <p:cNvSpPr>
            <a:spLocks noGrp="1"/>
          </p:cNvSpPr>
          <p:nvPr>
            <p:ph type="body" sz="quarter" idx="13" hasCustomPrompt="1"/>
          </p:nvPr>
        </p:nvSpPr>
        <p:spPr>
          <a:xfrm>
            <a:off x="4645025" y="2579689"/>
            <a:ext cx="1238250" cy="403148"/>
          </a:xfrm>
        </p:spPr>
        <p:txBody>
          <a:bodyPr anchor="ctr"/>
          <a:lstStyle>
            <a:lvl1pPr marL="0" indent="0" algn="ctr">
              <a:buNone/>
              <a:defRPr sz="1200"/>
            </a:lvl1pPr>
            <a:lvl2pPr>
              <a:defRPr sz="1200"/>
            </a:lvl2pPr>
            <a:lvl3pPr>
              <a:defRPr sz="1200"/>
            </a:lvl3pPr>
            <a:lvl4pPr>
              <a:defRPr sz="1200"/>
            </a:lvl4pPr>
            <a:lvl5pPr>
              <a:defRPr sz="1200"/>
            </a:lvl5pPr>
          </a:lstStyle>
          <a:p>
            <a:pPr lvl="0"/>
            <a:r>
              <a:rPr lang="fr-FR"/>
              <a:t>Nom</a:t>
            </a:r>
            <a:br>
              <a:rPr lang="fr-FR"/>
            </a:br>
            <a:r>
              <a:rPr lang="fr-FR"/>
              <a:t>Société</a:t>
            </a:r>
          </a:p>
        </p:txBody>
      </p:sp>
      <p:sp>
        <p:nvSpPr>
          <p:cNvPr id="11" name="Espace réservé du numéro de diapositive 5"/>
          <p:cNvSpPr>
            <a:spLocks noGrp="1"/>
          </p:cNvSpPr>
          <p:nvPr>
            <p:ph type="sldNum" sz="quarter" idx="4"/>
          </p:nvPr>
        </p:nvSpPr>
        <p:spPr>
          <a:xfrm>
            <a:off x="8172400" y="4968000"/>
            <a:ext cx="514400" cy="144000"/>
          </a:xfrm>
          <a:prstGeom prst="rect">
            <a:avLst/>
          </a:prstGeom>
        </p:spPr>
        <p:txBody>
          <a:bodyPr vert="horz" lIns="91440" tIns="45720" rIns="91440" bIns="45720" rtlCol="0" anchor="ctr"/>
          <a:lstStyle>
            <a:lvl1pPr algn="r">
              <a:defRPr sz="800">
                <a:solidFill>
                  <a:schemeClr val="tx1">
                    <a:tint val="75000"/>
                  </a:schemeClr>
                </a:solidFill>
              </a:defRPr>
            </a:lvl1pPr>
          </a:lstStyle>
          <a:p>
            <a:fld id="{36B95A73-A89A-4BC7-8564-4CF1D1DD2F51}" type="slidenum">
              <a:rPr lang="fr-FR" smtClean="0"/>
              <a:pPr/>
              <a:t>‹N°›</a:t>
            </a:fld>
            <a:endParaRPr lang="fr-FR"/>
          </a:p>
        </p:txBody>
      </p:sp>
      <p:sp>
        <p:nvSpPr>
          <p:cNvPr id="12" name="Espace réservé de la date 3"/>
          <p:cNvSpPr>
            <a:spLocks noGrp="1"/>
          </p:cNvSpPr>
          <p:nvPr>
            <p:ph type="dt" sz="half" idx="2"/>
          </p:nvPr>
        </p:nvSpPr>
        <p:spPr>
          <a:xfrm>
            <a:off x="467545" y="4968000"/>
            <a:ext cx="720080" cy="144016"/>
          </a:xfrm>
          <a:prstGeom prst="rect">
            <a:avLst/>
          </a:prstGeom>
        </p:spPr>
        <p:txBody>
          <a:bodyPr/>
          <a:lstStyle>
            <a:lvl1pPr>
              <a:defRPr sz="800">
                <a:solidFill>
                  <a:schemeClr val="accent2"/>
                </a:solidFill>
              </a:defRPr>
            </a:lvl1pPr>
          </a:lstStyle>
          <a:p>
            <a:fld id="{59EE1EE0-DB19-489A-98D4-E56E625F7AD2}" type="datetime6">
              <a:rPr lang="fr-FR" smtClean="0"/>
              <a:t>mai 26</a:t>
            </a:fld>
            <a:endParaRPr lang="fr-FR"/>
          </a:p>
        </p:txBody>
      </p:sp>
      <p:sp>
        <p:nvSpPr>
          <p:cNvPr id="13" name="Espace réservé du pied de page 3"/>
          <p:cNvSpPr>
            <a:spLocks noGrp="1"/>
          </p:cNvSpPr>
          <p:nvPr>
            <p:ph type="ftr" sz="quarter" idx="14"/>
          </p:nvPr>
        </p:nvSpPr>
        <p:spPr>
          <a:xfrm>
            <a:off x="1330610" y="4968000"/>
            <a:ext cx="6753947" cy="144000"/>
          </a:xfrm>
          <a:prstGeom prst="rect">
            <a:avLst/>
          </a:prstGeom>
        </p:spPr>
        <p:txBody>
          <a:bodyPr vert="horz" lIns="91440" tIns="45720" rIns="91440" bIns="45720" rtlCol="0" anchor="ctr"/>
          <a:lstStyle>
            <a:lvl1pPr algn="ctr">
              <a:defRPr lang="fr-FR" sz="800" kern="1200" dirty="0">
                <a:solidFill>
                  <a:schemeClr val="accent2"/>
                </a:solidFill>
                <a:latin typeface="+mn-lt"/>
                <a:ea typeface="+mn-ea"/>
                <a:cs typeface="+mn-cs"/>
              </a:defRPr>
            </a:lvl1pPr>
          </a:lstStyle>
          <a:p>
            <a:r>
              <a:rPr lang="fr-FR"/>
              <a:t>ALLICE - Energies Territoires &amp; Enthropie - Freins et leviers du développement du stockage de chaleur haute température dans l'industrie</a:t>
            </a:r>
          </a:p>
        </p:txBody>
      </p:sp>
    </p:spTree>
    <p:extLst>
      <p:ext uri="{BB962C8B-B14F-4D97-AF65-F5344CB8AC3E}">
        <p14:creationId xmlns:p14="http://schemas.microsoft.com/office/powerpoint/2010/main" val="3199037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E82768-527E-CA5B-93E0-A232125668CF}"/>
              </a:ext>
            </a:extLst>
          </p:cNvPr>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endParaRPr lang="en-US"/>
          </a:p>
        </p:txBody>
      </p:sp>
      <p:sp>
        <p:nvSpPr>
          <p:cNvPr id="3" name="Sous-titre 2">
            <a:extLst>
              <a:ext uri="{FF2B5EF4-FFF2-40B4-BE49-F238E27FC236}">
                <a16:creationId xmlns:a16="http://schemas.microsoft.com/office/drawing/2014/main" id="{D5B7AE0F-5649-170C-90D2-C19D3F179E9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a:p>
        </p:txBody>
      </p:sp>
      <p:sp>
        <p:nvSpPr>
          <p:cNvPr id="4" name="Espace réservé de la date 3">
            <a:extLst>
              <a:ext uri="{FF2B5EF4-FFF2-40B4-BE49-F238E27FC236}">
                <a16:creationId xmlns:a16="http://schemas.microsoft.com/office/drawing/2014/main" id="{7D830F45-9C4F-333F-CB02-B9D3F22698DD}"/>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5" name="Espace réservé du pied de page 4">
            <a:extLst>
              <a:ext uri="{FF2B5EF4-FFF2-40B4-BE49-F238E27FC236}">
                <a16:creationId xmlns:a16="http://schemas.microsoft.com/office/drawing/2014/main" id="{8201BBDC-3FE5-9C4D-FC6D-BEBD2B373004}"/>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6D5708B6-8532-4E57-464B-23D4B0F91CC0}"/>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1622570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1CF310-0A31-7096-3F35-E9E88B0D3AF0}"/>
              </a:ext>
            </a:extLst>
          </p:cNvPr>
          <p:cNvSpPr>
            <a:spLocks noGrp="1"/>
          </p:cNvSpPr>
          <p:nvPr>
            <p:ph type="title"/>
          </p:nvPr>
        </p:nvSpPr>
        <p:spPr/>
        <p:txBody>
          <a:bodyPr/>
          <a:lstStyle/>
          <a:p>
            <a:r>
              <a:rPr lang="fr-FR"/>
              <a:t>Modifiez le style du titre</a:t>
            </a:r>
            <a:endParaRPr lang="en-US"/>
          </a:p>
        </p:txBody>
      </p:sp>
      <p:sp>
        <p:nvSpPr>
          <p:cNvPr id="3" name="Espace réservé du contenu 2">
            <a:extLst>
              <a:ext uri="{FF2B5EF4-FFF2-40B4-BE49-F238E27FC236}">
                <a16:creationId xmlns:a16="http://schemas.microsoft.com/office/drawing/2014/main" id="{A28AC05A-A0BD-390E-2CFD-425F5D6B10F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17FAD5DC-48F0-580A-F857-6E81272233D5}"/>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5" name="Espace réservé du pied de page 4">
            <a:extLst>
              <a:ext uri="{FF2B5EF4-FFF2-40B4-BE49-F238E27FC236}">
                <a16:creationId xmlns:a16="http://schemas.microsoft.com/office/drawing/2014/main" id="{4A4DFB4C-9955-0F31-E813-6CADE7AE6A4A}"/>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7321DBFE-C037-CE48-6523-EBBA1105DA89}"/>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3241223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3120DE-E11A-21F0-0420-D4FF510E0763}"/>
              </a:ext>
            </a:extLst>
          </p:cNvPr>
          <p:cNvSpPr>
            <a:spLocks noGrp="1"/>
          </p:cNvSpPr>
          <p:nvPr>
            <p:ph type="title"/>
          </p:nvPr>
        </p:nvSpPr>
        <p:spPr>
          <a:xfrm>
            <a:off x="623888" y="1282304"/>
            <a:ext cx="7886700" cy="2139553"/>
          </a:xfrm>
        </p:spPr>
        <p:txBody>
          <a:bodyPr anchor="b"/>
          <a:lstStyle>
            <a:lvl1pPr>
              <a:defRPr sz="4500"/>
            </a:lvl1pPr>
          </a:lstStyle>
          <a:p>
            <a:r>
              <a:rPr lang="fr-FR"/>
              <a:t>Modifiez le style du titre</a:t>
            </a:r>
            <a:endParaRPr lang="en-US"/>
          </a:p>
        </p:txBody>
      </p:sp>
      <p:sp>
        <p:nvSpPr>
          <p:cNvPr id="3" name="Espace réservé du texte 2">
            <a:extLst>
              <a:ext uri="{FF2B5EF4-FFF2-40B4-BE49-F238E27FC236}">
                <a16:creationId xmlns:a16="http://schemas.microsoft.com/office/drawing/2014/main" id="{87C7C25C-A409-9938-639E-73D3FBB0ECFC}"/>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A3904B5-5D45-9B62-8D83-7E3248EEA65B}"/>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5" name="Espace réservé du pied de page 4">
            <a:extLst>
              <a:ext uri="{FF2B5EF4-FFF2-40B4-BE49-F238E27FC236}">
                <a16:creationId xmlns:a16="http://schemas.microsoft.com/office/drawing/2014/main" id="{0B471E8C-07FF-6546-8167-D5189333C1CE}"/>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5CBFEB29-F285-73E8-1D39-3A27EDFE2345}"/>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1766518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2C3F66-FAB1-0855-5F3D-51637DA5C2D2}"/>
              </a:ext>
            </a:extLst>
          </p:cNvPr>
          <p:cNvSpPr>
            <a:spLocks noGrp="1"/>
          </p:cNvSpPr>
          <p:nvPr>
            <p:ph type="title"/>
          </p:nvPr>
        </p:nvSpPr>
        <p:spPr/>
        <p:txBody>
          <a:bodyPr/>
          <a:lstStyle/>
          <a:p>
            <a:r>
              <a:rPr lang="fr-FR"/>
              <a:t>Modifiez le style du titre</a:t>
            </a:r>
            <a:endParaRPr lang="en-US"/>
          </a:p>
        </p:txBody>
      </p:sp>
      <p:sp>
        <p:nvSpPr>
          <p:cNvPr id="3" name="Espace réservé du contenu 2">
            <a:extLst>
              <a:ext uri="{FF2B5EF4-FFF2-40B4-BE49-F238E27FC236}">
                <a16:creationId xmlns:a16="http://schemas.microsoft.com/office/drawing/2014/main" id="{82BB433E-85E9-51D2-E038-38DED9965F5B}"/>
              </a:ext>
            </a:extLst>
          </p:cNvPr>
          <p:cNvSpPr>
            <a:spLocks noGrp="1"/>
          </p:cNvSpPr>
          <p:nvPr>
            <p:ph sz="half" idx="1"/>
          </p:nvPr>
        </p:nvSpPr>
        <p:spPr>
          <a:xfrm>
            <a:off x="6286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a:extLst>
              <a:ext uri="{FF2B5EF4-FFF2-40B4-BE49-F238E27FC236}">
                <a16:creationId xmlns:a16="http://schemas.microsoft.com/office/drawing/2014/main" id="{0411BE8A-5D19-2794-C00F-1CEF63783B90}"/>
              </a:ext>
            </a:extLst>
          </p:cNvPr>
          <p:cNvSpPr>
            <a:spLocks noGrp="1"/>
          </p:cNvSpPr>
          <p:nvPr>
            <p:ph sz="half" idx="2"/>
          </p:nvPr>
        </p:nvSpPr>
        <p:spPr>
          <a:xfrm>
            <a:off x="46291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4">
            <a:extLst>
              <a:ext uri="{FF2B5EF4-FFF2-40B4-BE49-F238E27FC236}">
                <a16:creationId xmlns:a16="http://schemas.microsoft.com/office/drawing/2014/main" id="{E69CB97A-B8F2-E641-67B1-E03DF6430D7E}"/>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6" name="Espace réservé du pied de page 5">
            <a:extLst>
              <a:ext uri="{FF2B5EF4-FFF2-40B4-BE49-F238E27FC236}">
                <a16:creationId xmlns:a16="http://schemas.microsoft.com/office/drawing/2014/main" id="{0955BB43-1AA8-D82E-D70D-D63473FAB354}"/>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40BEB9BB-1C8F-CC62-E800-5C760962E594}"/>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666937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B5C174-DD14-B631-9E48-9A0767976C05}"/>
              </a:ext>
            </a:extLst>
          </p:cNvPr>
          <p:cNvSpPr>
            <a:spLocks noGrp="1"/>
          </p:cNvSpPr>
          <p:nvPr>
            <p:ph type="title"/>
          </p:nvPr>
        </p:nvSpPr>
        <p:spPr>
          <a:xfrm>
            <a:off x="629841" y="273844"/>
            <a:ext cx="7886700" cy="994172"/>
          </a:xfrm>
        </p:spPr>
        <p:txBody>
          <a:bodyPr/>
          <a:lstStyle/>
          <a:p>
            <a:r>
              <a:rPr lang="fr-FR"/>
              <a:t>Modifiez le style du titre</a:t>
            </a:r>
            <a:endParaRPr lang="en-US"/>
          </a:p>
        </p:txBody>
      </p:sp>
      <p:sp>
        <p:nvSpPr>
          <p:cNvPr id="3" name="Espace réservé du texte 2">
            <a:extLst>
              <a:ext uri="{FF2B5EF4-FFF2-40B4-BE49-F238E27FC236}">
                <a16:creationId xmlns:a16="http://schemas.microsoft.com/office/drawing/2014/main" id="{2264443C-823A-F432-FF33-FF0FE0130BE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F5A05AC-FB16-911A-C4ED-996C0862D320}"/>
              </a:ext>
            </a:extLst>
          </p:cNvPr>
          <p:cNvSpPr>
            <a:spLocks noGrp="1"/>
          </p:cNvSpPr>
          <p:nvPr>
            <p:ph sz="half" idx="2"/>
          </p:nvPr>
        </p:nvSpPr>
        <p:spPr>
          <a:xfrm>
            <a:off x="629842" y="1878806"/>
            <a:ext cx="3868340"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a:extLst>
              <a:ext uri="{FF2B5EF4-FFF2-40B4-BE49-F238E27FC236}">
                <a16:creationId xmlns:a16="http://schemas.microsoft.com/office/drawing/2014/main" id="{B6E5CF3E-E4D4-CF3B-B705-CF746E45DB99}"/>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0891AD3-644B-5AE3-1984-B04AF698E2EA}"/>
              </a:ext>
            </a:extLst>
          </p:cNvPr>
          <p:cNvSpPr>
            <a:spLocks noGrp="1"/>
          </p:cNvSpPr>
          <p:nvPr>
            <p:ph sz="quarter" idx="4"/>
          </p:nvPr>
        </p:nvSpPr>
        <p:spPr>
          <a:xfrm>
            <a:off x="4629150" y="1878806"/>
            <a:ext cx="3887391"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6">
            <a:extLst>
              <a:ext uri="{FF2B5EF4-FFF2-40B4-BE49-F238E27FC236}">
                <a16:creationId xmlns:a16="http://schemas.microsoft.com/office/drawing/2014/main" id="{3EF87517-A678-0645-4B5E-75151637B318}"/>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8" name="Espace réservé du pied de page 7">
            <a:extLst>
              <a:ext uri="{FF2B5EF4-FFF2-40B4-BE49-F238E27FC236}">
                <a16:creationId xmlns:a16="http://schemas.microsoft.com/office/drawing/2014/main" id="{768427D1-CDD1-8CB1-8DC3-EB85806579CC}"/>
              </a:ext>
            </a:extLst>
          </p:cNvPr>
          <p:cNvSpPr>
            <a:spLocks noGrp="1"/>
          </p:cNvSpPr>
          <p:nvPr>
            <p:ph type="ftr" sz="quarter" idx="11"/>
          </p:nvPr>
        </p:nvSpPr>
        <p:spPr/>
        <p:txBody>
          <a:bodyPr/>
          <a:lstStyle/>
          <a:p>
            <a:endParaRPr lang="en-US"/>
          </a:p>
        </p:txBody>
      </p:sp>
      <p:sp>
        <p:nvSpPr>
          <p:cNvPr id="9" name="Espace réservé du numéro de diapositive 8">
            <a:extLst>
              <a:ext uri="{FF2B5EF4-FFF2-40B4-BE49-F238E27FC236}">
                <a16:creationId xmlns:a16="http://schemas.microsoft.com/office/drawing/2014/main" id="{804838B4-BACB-CDEC-C7C9-0FAADEFF9405}"/>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16709391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043DC1-A761-CEFF-BBB1-54EBF7E39137}"/>
              </a:ext>
            </a:extLst>
          </p:cNvPr>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B9057F87-67E9-5EC4-B2C4-83345E0D7886}"/>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4" name="Espace réservé du pied de page 3">
            <a:extLst>
              <a:ext uri="{FF2B5EF4-FFF2-40B4-BE49-F238E27FC236}">
                <a16:creationId xmlns:a16="http://schemas.microsoft.com/office/drawing/2014/main" id="{38AD7E34-D84D-4C9F-D2FD-F07329BD0C79}"/>
              </a:ext>
            </a:extLst>
          </p:cNvPr>
          <p:cNvSpPr>
            <a:spLocks noGrp="1"/>
          </p:cNvSpPr>
          <p:nvPr>
            <p:ph type="ftr" sz="quarter" idx="11"/>
          </p:nvPr>
        </p:nvSpPr>
        <p:spPr/>
        <p:txBody>
          <a:bodyPr/>
          <a:lstStyle/>
          <a:p>
            <a:endParaRPr lang="en-US"/>
          </a:p>
        </p:txBody>
      </p:sp>
      <p:sp>
        <p:nvSpPr>
          <p:cNvPr id="5" name="Espace réservé du numéro de diapositive 4">
            <a:extLst>
              <a:ext uri="{FF2B5EF4-FFF2-40B4-BE49-F238E27FC236}">
                <a16:creationId xmlns:a16="http://schemas.microsoft.com/office/drawing/2014/main" id="{332B0314-4372-9FC2-E40D-56753A47D1DB}"/>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17155634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9308992-F02A-B667-C01F-73C3726E6020}"/>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3" name="Espace réservé du pied de page 2">
            <a:extLst>
              <a:ext uri="{FF2B5EF4-FFF2-40B4-BE49-F238E27FC236}">
                <a16:creationId xmlns:a16="http://schemas.microsoft.com/office/drawing/2014/main" id="{420D2C51-F2B8-81F1-5D9A-AFF72919A145}"/>
              </a:ext>
            </a:extLst>
          </p:cNvPr>
          <p:cNvSpPr>
            <a:spLocks noGrp="1"/>
          </p:cNvSpPr>
          <p:nvPr>
            <p:ph type="ftr" sz="quarter" idx="11"/>
          </p:nvPr>
        </p:nvSpPr>
        <p:spPr/>
        <p:txBody>
          <a:bodyPr/>
          <a:lstStyle/>
          <a:p>
            <a:endParaRPr lang="en-US"/>
          </a:p>
        </p:txBody>
      </p:sp>
      <p:sp>
        <p:nvSpPr>
          <p:cNvPr id="4" name="Espace réservé du numéro de diapositive 3">
            <a:extLst>
              <a:ext uri="{FF2B5EF4-FFF2-40B4-BE49-F238E27FC236}">
                <a16:creationId xmlns:a16="http://schemas.microsoft.com/office/drawing/2014/main" id="{85870FB9-968C-EB2F-A5A0-B69B8912306D}"/>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1272472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simpl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1"/>
            </a:lvl1p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p:txBody>
      </p:sp>
      <p:sp>
        <p:nvSpPr>
          <p:cNvPr id="8" name="Espace réservé du numéro de diapositive 5"/>
          <p:cNvSpPr>
            <a:spLocks noGrp="1"/>
          </p:cNvSpPr>
          <p:nvPr>
            <p:ph type="sldNum" sz="quarter" idx="4"/>
          </p:nvPr>
        </p:nvSpPr>
        <p:spPr>
          <a:xfrm>
            <a:off x="8172400" y="4968000"/>
            <a:ext cx="514400" cy="144000"/>
          </a:xfrm>
          <a:prstGeom prst="rect">
            <a:avLst/>
          </a:prstGeom>
        </p:spPr>
        <p:txBody>
          <a:bodyPr vert="horz" lIns="91440" tIns="45720" rIns="91440" bIns="45720" rtlCol="0" anchor="ctr"/>
          <a:lstStyle>
            <a:lvl1pPr algn="r">
              <a:defRPr sz="800">
                <a:solidFill>
                  <a:schemeClr val="tx1">
                    <a:tint val="75000"/>
                  </a:schemeClr>
                </a:solidFill>
              </a:defRPr>
            </a:lvl1pPr>
          </a:lstStyle>
          <a:p>
            <a:fld id="{36B95A73-A89A-4BC7-8564-4CF1D1DD2F51}" type="slidenum">
              <a:rPr lang="fr-FR" smtClean="0"/>
              <a:pPr/>
              <a:t>‹N°›</a:t>
            </a:fld>
            <a:endParaRPr lang="fr-FR"/>
          </a:p>
        </p:txBody>
      </p:sp>
      <p:sp>
        <p:nvSpPr>
          <p:cNvPr id="10" name="Espace réservé de la date 3"/>
          <p:cNvSpPr>
            <a:spLocks noGrp="1"/>
          </p:cNvSpPr>
          <p:nvPr>
            <p:ph type="dt" sz="half" idx="2"/>
          </p:nvPr>
        </p:nvSpPr>
        <p:spPr>
          <a:xfrm>
            <a:off x="467544" y="4968000"/>
            <a:ext cx="720080" cy="144016"/>
          </a:xfrm>
          <a:prstGeom prst="rect">
            <a:avLst/>
          </a:prstGeom>
        </p:spPr>
        <p:txBody>
          <a:bodyPr/>
          <a:lstStyle>
            <a:lvl1pPr>
              <a:defRPr sz="800">
                <a:solidFill>
                  <a:schemeClr val="accent2"/>
                </a:solidFill>
              </a:defRPr>
            </a:lvl1pPr>
          </a:lstStyle>
          <a:p>
            <a:fld id="{F04A98FF-4B1A-4EC5-B384-7BE28DC070B5}" type="datetime1">
              <a:rPr lang="fr-FR" smtClean="0"/>
              <a:t>27/05/2026</a:t>
            </a:fld>
            <a:endParaRPr lang="fr-FR"/>
          </a:p>
        </p:txBody>
      </p:sp>
      <p:sp>
        <p:nvSpPr>
          <p:cNvPr id="11" name="Espace réservé du pied de page 3"/>
          <p:cNvSpPr>
            <a:spLocks noGrp="1"/>
          </p:cNvSpPr>
          <p:nvPr>
            <p:ph type="ftr" sz="quarter" idx="3"/>
          </p:nvPr>
        </p:nvSpPr>
        <p:spPr>
          <a:xfrm>
            <a:off x="1330609" y="4968000"/>
            <a:ext cx="6753947" cy="144000"/>
          </a:xfrm>
          <a:prstGeom prst="rect">
            <a:avLst/>
          </a:prstGeom>
        </p:spPr>
        <p:txBody>
          <a:bodyPr vert="horz" lIns="91440" tIns="45720" rIns="91440" bIns="45720" rtlCol="0" anchor="ctr"/>
          <a:lstStyle>
            <a:lvl1pPr algn="ctr">
              <a:defRPr lang="fr-FR" sz="800" kern="1200" dirty="0">
                <a:solidFill>
                  <a:schemeClr val="accent2"/>
                </a:solidFill>
                <a:latin typeface="+mn-lt"/>
                <a:ea typeface="+mn-ea"/>
                <a:cs typeface="+mn-cs"/>
              </a:defRPr>
            </a:lvl1pPr>
          </a:lstStyle>
          <a:p>
            <a:endParaRPr lang="fr-FR"/>
          </a:p>
        </p:txBody>
      </p:sp>
    </p:spTree>
    <p:extLst>
      <p:ext uri="{BB962C8B-B14F-4D97-AF65-F5344CB8AC3E}">
        <p14:creationId xmlns:p14="http://schemas.microsoft.com/office/powerpoint/2010/main" val="244583657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3CBCDA-27A5-023C-E50D-93E1188E1AD7}"/>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endParaRPr lang="en-US"/>
          </a:p>
        </p:txBody>
      </p:sp>
      <p:sp>
        <p:nvSpPr>
          <p:cNvPr id="3" name="Espace réservé du contenu 2">
            <a:extLst>
              <a:ext uri="{FF2B5EF4-FFF2-40B4-BE49-F238E27FC236}">
                <a16:creationId xmlns:a16="http://schemas.microsoft.com/office/drawing/2014/main" id="{FD497CFA-28D1-B8DA-7ED5-BC2A86AAC91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a:extLst>
              <a:ext uri="{FF2B5EF4-FFF2-40B4-BE49-F238E27FC236}">
                <a16:creationId xmlns:a16="http://schemas.microsoft.com/office/drawing/2014/main" id="{DB11AEFC-542B-84E1-F2AB-DE9E9C2D455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BA74904-1E97-7B12-A91E-970A3E755533}"/>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6" name="Espace réservé du pied de page 5">
            <a:extLst>
              <a:ext uri="{FF2B5EF4-FFF2-40B4-BE49-F238E27FC236}">
                <a16:creationId xmlns:a16="http://schemas.microsoft.com/office/drawing/2014/main" id="{B36DE17D-6B27-6E7D-27EA-C68E63D07054}"/>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79232479-8CA2-5C86-77E9-B0FCA18970C7}"/>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2950213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627564-651C-E177-F7DA-B766D8D91659}"/>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endParaRPr lang="en-US"/>
          </a:p>
        </p:txBody>
      </p:sp>
      <p:sp>
        <p:nvSpPr>
          <p:cNvPr id="3" name="Espace réservé pour une image  2">
            <a:extLst>
              <a:ext uri="{FF2B5EF4-FFF2-40B4-BE49-F238E27FC236}">
                <a16:creationId xmlns:a16="http://schemas.microsoft.com/office/drawing/2014/main" id="{301CEA3D-45DF-6F41-3969-6B97A0F6C648}"/>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Espace réservé du texte 3">
            <a:extLst>
              <a:ext uri="{FF2B5EF4-FFF2-40B4-BE49-F238E27FC236}">
                <a16:creationId xmlns:a16="http://schemas.microsoft.com/office/drawing/2014/main" id="{E1789235-E046-C050-5A6E-F2DBA8902D6F}"/>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394E8FC-459C-D5AC-DD23-730507FC4726}"/>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6" name="Espace réservé du pied de page 5">
            <a:extLst>
              <a:ext uri="{FF2B5EF4-FFF2-40B4-BE49-F238E27FC236}">
                <a16:creationId xmlns:a16="http://schemas.microsoft.com/office/drawing/2014/main" id="{AFCE83C3-53A3-D3D4-9445-2165363EB5B2}"/>
              </a:ext>
            </a:extLst>
          </p:cNvPr>
          <p:cNvSpPr>
            <a:spLocks noGrp="1"/>
          </p:cNvSpPr>
          <p:nvPr>
            <p:ph type="ftr" sz="quarter" idx="11"/>
          </p:nvPr>
        </p:nvSpPr>
        <p:spPr/>
        <p:txBody>
          <a:bodyPr/>
          <a:lstStyle/>
          <a:p>
            <a:endParaRPr lang="en-US"/>
          </a:p>
        </p:txBody>
      </p:sp>
      <p:sp>
        <p:nvSpPr>
          <p:cNvPr id="7" name="Espace réservé du numéro de diapositive 6">
            <a:extLst>
              <a:ext uri="{FF2B5EF4-FFF2-40B4-BE49-F238E27FC236}">
                <a16:creationId xmlns:a16="http://schemas.microsoft.com/office/drawing/2014/main" id="{775400D9-B1BB-49A3-F4AC-68D48A3956F8}"/>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135075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7EB6C3-7D70-2B23-239C-EBC8338A6E3F}"/>
              </a:ext>
            </a:extLst>
          </p:cNvPr>
          <p:cNvSpPr>
            <a:spLocks noGrp="1"/>
          </p:cNvSpPr>
          <p:nvPr>
            <p:ph type="title"/>
          </p:nvPr>
        </p:nvSpPr>
        <p:spPr/>
        <p:txBody>
          <a:bodyPr/>
          <a:lstStyle/>
          <a:p>
            <a:r>
              <a:rPr lang="fr-FR"/>
              <a:t>Modifiez le style du titre</a:t>
            </a:r>
            <a:endParaRPr lang="en-US"/>
          </a:p>
        </p:txBody>
      </p:sp>
      <p:sp>
        <p:nvSpPr>
          <p:cNvPr id="3" name="Espace réservé du texte vertical 2">
            <a:extLst>
              <a:ext uri="{FF2B5EF4-FFF2-40B4-BE49-F238E27FC236}">
                <a16:creationId xmlns:a16="http://schemas.microsoft.com/office/drawing/2014/main" id="{24D51716-4410-1BB7-B714-66C6BD37028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9E348480-F3B6-D64A-6FCF-FE188A06D109}"/>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5" name="Espace réservé du pied de page 4">
            <a:extLst>
              <a:ext uri="{FF2B5EF4-FFF2-40B4-BE49-F238E27FC236}">
                <a16:creationId xmlns:a16="http://schemas.microsoft.com/office/drawing/2014/main" id="{1F344D72-31D1-D351-DFBF-3DAE8379491D}"/>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1F871008-EBA8-8F34-6C8D-74572982D6E6}"/>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18440833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A3623F0-9923-E1B1-247F-246709FB6A62}"/>
              </a:ext>
            </a:extLst>
          </p:cNvPr>
          <p:cNvSpPr>
            <a:spLocks noGrp="1"/>
          </p:cNvSpPr>
          <p:nvPr>
            <p:ph type="title" orient="vert"/>
          </p:nvPr>
        </p:nvSpPr>
        <p:spPr>
          <a:xfrm>
            <a:off x="6543675" y="273844"/>
            <a:ext cx="1971675" cy="4358879"/>
          </a:xfrm>
        </p:spPr>
        <p:txBody>
          <a:bodyPr vert="eaVert"/>
          <a:lstStyle/>
          <a:p>
            <a:r>
              <a:rPr lang="fr-FR"/>
              <a:t>Modifiez le style du titre</a:t>
            </a:r>
            <a:endParaRPr lang="en-US"/>
          </a:p>
        </p:txBody>
      </p:sp>
      <p:sp>
        <p:nvSpPr>
          <p:cNvPr id="3" name="Espace réservé du texte vertical 2">
            <a:extLst>
              <a:ext uri="{FF2B5EF4-FFF2-40B4-BE49-F238E27FC236}">
                <a16:creationId xmlns:a16="http://schemas.microsoft.com/office/drawing/2014/main" id="{E311B892-1159-8557-7817-4FF732E36DB2}"/>
              </a:ext>
            </a:extLst>
          </p:cNvPr>
          <p:cNvSpPr>
            <a:spLocks noGrp="1"/>
          </p:cNvSpPr>
          <p:nvPr>
            <p:ph type="body" orient="vert" idx="1"/>
          </p:nvPr>
        </p:nvSpPr>
        <p:spPr>
          <a:xfrm>
            <a:off x="628650" y="273844"/>
            <a:ext cx="5800725" cy="435887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517FA070-5B73-2B73-FC04-3638B59DBED9}"/>
              </a:ext>
            </a:extLst>
          </p:cNvPr>
          <p:cNvSpPr>
            <a:spLocks noGrp="1"/>
          </p:cNvSpPr>
          <p:nvPr>
            <p:ph type="dt" sz="half" idx="10"/>
          </p:nvPr>
        </p:nvSpPr>
        <p:spPr/>
        <p:txBody>
          <a:bodyPr/>
          <a:lstStyle/>
          <a:p>
            <a:fld id="{2B82F69E-678A-4A16-98C4-76B25B900AA0}" type="datetimeFigureOut">
              <a:rPr lang="en-US" smtClean="0"/>
              <a:t>5/27/2026</a:t>
            </a:fld>
            <a:endParaRPr lang="en-US"/>
          </a:p>
        </p:txBody>
      </p:sp>
      <p:sp>
        <p:nvSpPr>
          <p:cNvPr id="5" name="Espace réservé du pied de page 4">
            <a:extLst>
              <a:ext uri="{FF2B5EF4-FFF2-40B4-BE49-F238E27FC236}">
                <a16:creationId xmlns:a16="http://schemas.microsoft.com/office/drawing/2014/main" id="{4AD82251-E72A-4767-7D90-AFBF7F79D579}"/>
              </a:ext>
            </a:extLst>
          </p:cNvPr>
          <p:cNvSpPr>
            <a:spLocks noGrp="1"/>
          </p:cNvSpPr>
          <p:nvPr>
            <p:ph type="ftr" sz="quarter" idx="11"/>
          </p:nvPr>
        </p:nvSpPr>
        <p:spPr/>
        <p:txBody>
          <a:bodyPr/>
          <a:lstStyle/>
          <a:p>
            <a:endParaRPr lang="en-US"/>
          </a:p>
        </p:txBody>
      </p:sp>
      <p:sp>
        <p:nvSpPr>
          <p:cNvPr id="6" name="Espace réservé du numéro de diapositive 5">
            <a:extLst>
              <a:ext uri="{FF2B5EF4-FFF2-40B4-BE49-F238E27FC236}">
                <a16:creationId xmlns:a16="http://schemas.microsoft.com/office/drawing/2014/main" id="{193CAAA2-F35A-C347-DEDB-D3F988BD6EFD}"/>
              </a:ext>
            </a:extLst>
          </p:cNvPr>
          <p:cNvSpPr>
            <a:spLocks noGrp="1"/>
          </p:cNvSpPr>
          <p:nvPr>
            <p:ph type="sldNum" sz="quarter" idx="12"/>
          </p:nvPr>
        </p:nvSpPr>
        <p:spPr/>
        <p:txBody>
          <a:bodyPr/>
          <a:lstStyle/>
          <a:p>
            <a:fld id="{13E589BF-9E66-447D-9D56-4414E89B928C}" type="slidenum">
              <a:rPr lang="en-US" smtClean="0"/>
              <a:t>‹N°›</a:t>
            </a:fld>
            <a:endParaRPr lang="en-US"/>
          </a:p>
        </p:txBody>
      </p:sp>
    </p:spTree>
    <p:extLst>
      <p:ext uri="{BB962C8B-B14F-4D97-AF65-F5344CB8AC3E}">
        <p14:creationId xmlns:p14="http://schemas.microsoft.com/office/powerpoint/2010/main" val="1789242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tandard 1" type="blank">
  <p:cSld name="Standard 1">
    <p:spTree>
      <p:nvGrpSpPr>
        <p:cNvPr id="1" name="Shape 24"/>
        <p:cNvGrpSpPr/>
        <p:nvPr/>
      </p:nvGrpSpPr>
      <p:grpSpPr>
        <a:xfrm>
          <a:off x="0" y="0"/>
          <a:ext cx="0" cy="0"/>
          <a:chOff x="0" y="0"/>
          <a:chExt cx="0" cy="0"/>
        </a:xfrm>
      </p:grpSpPr>
      <p:sp>
        <p:nvSpPr>
          <p:cNvPr id="25" name="Google Shape;25;p38"/>
          <p:cNvSpPr txBox="1">
            <a:spLocks noGrp="1"/>
          </p:cNvSpPr>
          <p:nvPr>
            <p:ph type="sldNum" idx="12"/>
          </p:nvPr>
        </p:nvSpPr>
        <p:spPr>
          <a:xfrm>
            <a:off x="8472600" y="4663080"/>
            <a:ext cx="540000" cy="38484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3185328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tandard 2" type="blank">
  <p:cSld name="Standard 2">
    <p:spTree>
      <p:nvGrpSpPr>
        <p:cNvPr id="1" name="Shape 32"/>
        <p:cNvGrpSpPr/>
        <p:nvPr/>
      </p:nvGrpSpPr>
      <p:grpSpPr>
        <a:xfrm>
          <a:off x="0" y="0"/>
          <a:ext cx="0" cy="0"/>
          <a:chOff x="0" y="0"/>
          <a:chExt cx="0" cy="0"/>
        </a:xfrm>
      </p:grpSpPr>
      <p:sp>
        <p:nvSpPr>
          <p:cNvPr id="33" name="Google Shape;33;p40"/>
          <p:cNvSpPr txBox="1">
            <a:spLocks noGrp="1"/>
          </p:cNvSpPr>
          <p:nvPr>
            <p:ph type="sldNum" idx="12"/>
          </p:nvPr>
        </p:nvSpPr>
        <p:spPr>
          <a:xfrm>
            <a:off x="8472600" y="4663080"/>
            <a:ext cx="540000" cy="38484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extLst>
      <p:ext uri="{BB962C8B-B14F-4D97-AF65-F5344CB8AC3E}">
        <p14:creationId xmlns:p14="http://schemas.microsoft.com/office/powerpoint/2010/main" val="10570416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8FF9DF-BF24-030C-8F3B-8DDCD185D25A}"/>
              </a:ext>
            </a:extLst>
          </p:cNvPr>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endParaRPr lang="fr-CH"/>
          </a:p>
        </p:txBody>
      </p:sp>
      <p:sp>
        <p:nvSpPr>
          <p:cNvPr id="3" name="Sous-titre 2">
            <a:extLst>
              <a:ext uri="{FF2B5EF4-FFF2-40B4-BE49-F238E27FC236}">
                <a16:creationId xmlns:a16="http://schemas.microsoft.com/office/drawing/2014/main" id="{03EDD901-C79A-99F4-B001-111024209D1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677BC00B-B51D-F3AF-D58F-D570046B4C05}"/>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5" name="Espace réservé du pied de page 4">
            <a:extLst>
              <a:ext uri="{FF2B5EF4-FFF2-40B4-BE49-F238E27FC236}">
                <a16:creationId xmlns:a16="http://schemas.microsoft.com/office/drawing/2014/main" id="{7FABBA8A-4DE2-6B6F-3606-2D8DF364480E}"/>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2BF514B9-0B2D-1D07-E8F3-A90CD1AED90C}"/>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3952093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87D3D7-ED96-F477-770A-085D51894911}"/>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B4EEA0B2-8E19-117B-98FC-7493240159F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D56A9B8D-21CC-12CE-7CF6-0012AAB8AE7E}"/>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5" name="Espace réservé du pied de page 4">
            <a:extLst>
              <a:ext uri="{FF2B5EF4-FFF2-40B4-BE49-F238E27FC236}">
                <a16:creationId xmlns:a16="http://schemas.microsoft.com/office/drawing/2014/main" id="{9D409B6F-9D9E-160A-A6B6-BDE39D429AA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0C27624C-9996-A5FE-51DF-BF1BB976FCD3}"/>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6959722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18691-C028-4B88-BD54-0DF0110B6D5A}"/>
              </a:ext>
            </a:extLst>
          </p:cNvPr>
          <p:cNvSpPr>
            <a:spLocks noGrp="1"/>
          </p:cNvSpPr>
          <p:nvPr>
            <p:ph type="title"/>
          </p:nvPr>
        </p:nvSpPr>
        <p:spPr>
          <a:xfrm>
            <a:off x="623888" y="1282304"/>
            <a:ext cx="7886700" cy="2139553"/>
          </a:xfrm>
        </p:spPr>
        <p:txBody>
          <a:bodyPr anchor="b"/>
          <a:lstStyle>
            <a:lvl1pPr>
              <a:defRPr sz="45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AA5596BD-D166-BFB0-BFEC-4AAABB7ED820}"/>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673D642-BA2F-2ED3-458D-A6D9F02FC012}"/>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5" name="Espace réservé du pied de page 4">
            <a:extLst>
              <a:ext uri="{FF2B5EF4-FFF2-40B4-BE49-F238E27FC236}">
                <a16:creationId xmlns:a16="http://schemas.microsoft.com/office/drawing/2014/main" id="{6D56FEDC-B82E-AABE-FAF5-D2078FB84014}"/>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F12EDCE9-6944-C4C3-12DD-30296460042E}"/>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3668446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B9BF76-CF62-C66A-9CFE-C4E351B02CE5}"/>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1E1B9C61-8F88-6649-3C77-D565936C2A87}"/>
              </a:ext>
            </a:extLst>
          </p:cNvPr>
          <p:cNvSpPr>
            <a:spLocks noGrp="1"/>
          </p:cNvSpPr>
          <p:nvPr>
            <p:ph sz="half" idx="1"/>
          </p:nvPr>
        </p:nvSpPr>
        <p:spPr>
          <a:xfrm>
            <a:off x="6286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74B390BF-39F7-8C66-DB12-83A2A221D862}"/>
              </a:ext>
            </a:extLst>
          </p:cNvPr>
          <p:cNvSpPr>
            <a:spLocks noGrp="1"/>
          </p:cNvSpPr>
          <p:nvPr>
            <p:ph sz="half" idx="2"/>
          </p:nvPr>
        </p:nvSpPr>
        <p:spPr>
          <a:xfrm>
            <a:off x="46291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E433ABBD-52E0-DA11-87E7-DF15EBC62458}"/>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6" name="Espace réservé du pied de page 5">
            <a:extLst>
              <a:ext uri="{FF2B5EF4-FFF2-40B4-BE49-F238E27FC236}">
                <a16:creationId xmlns:a16="http://schemas.microsoft.com/office/drawing/2014/main" id="{497F8A01-0BD4-5B50-96F6-6A09E744023F}"/>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D8ACF3B6-F9B1-895B-A633-F37FB2FA0800}"/>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3358931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5081001" y="1131590"/>
            <a:ext cx="3672408" cy="1512168"/>
          </a:xfrm>
        </p:spPr>
        <p:txBody>
          <a:bodyPr anchor="ctr">
            <a:noAutofit/>
          </a:bodyPr>
          <a:lstStyle>
            <a:lvl1pPr algn="ctr">
              <a:defRPr sz="2400" b="1" cap="small" baseline="0">
                <a:solidFill>
                  <a:schemeClr val="bg1"/>
                </a:solidFill>
              </a:defRPr>
            </a:lvl1pPr>
          </a:lstStyle>
          <a:p>
            <a:r>
              <a:rPr lang="fr-FR"/>
              <a:t>Entrez le titre de la section ici</a:t>
            </a:r>
          </a:p>
        </p:txBody>
      </p:sp>
      <p:sp>
        <p:nvSpPr>
          <p:cNvPr id="3" name="Sous-titre 2"/>
          <p:cNvSpPr>
            <a:spLocks noGrp="1"/>
          </p:cNvSpPr>
          <p:nvPr>
            <p:ph type="subTitle" idx="1" hasCustomPrompt="1"/>
          </p:nvPr>
        </p:nvSpPr>
        <p:spPr>
          <a:xfrm>
            <a:off x="5081001" y="3291830"/>
            <a:ext cx="3672408" cy="346451"/>
          </a:xfrm>
        </p:spPr>
        <p:txBody>
          <a:bodyPr>
            <a:noAutofit/>
          </a:bodyPr>
          <a:lstStyle>
            <a:lvl1pPr marL="0" indent="0" algn="ctr">
              <a:buNone/>
              <a:defRPr sz="1600" b="0" i="1" baseline="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Entrez votre sous-titre (optionnel)</a:t>
            </a:r>
          </a:p>
        </p:txBody>
      </p:sp>
      <p:sp>
        <p:nvSpPr>
          <p:cNvPr id="4" name="Espace réservé de la date 3"/>
          <p:cNvSpPr>
            <a:spLocks noGrp="1"/>
          </p:cNvSpPr>
          <p:nvPr>
            <p:ph type="dt" sz="half" idx="10"/>
          </p:nvPr>
        </p:nvSpPr>
        <p:spPr>
          <a:xfrm>
            <a:off x="467544" y="4968000"/>
            <a:ext cx="720080" cy="144016"/>
          </a:xfrm>
          <a:prstGeom prst="rect">
            <a:avLst/>
          </a:prstGeom>
        </p:spPr>
        <p:txBody>
          <a:bodyPr/>
          <a:lstStyle>
            <a:lvl1pPr>
              <a:defRPr sz="800"/>
            </a:lvl1pPr>
          </a:lstStyle>
          <a:p>
            <a:fld id="{50FEAEFA-F039-4F72-AFB1-EE92198D6C33}" type="datetime1">
              <a:rPr lang="fr-FR" smtClean="0"/>
              <a:t>27/05/2026</a:t>
            </a:fld>
            <a:endParaRPr lang="fr-FR"/>
          </a:p>
        </p:txBody>
      </p:sp>
      <p:cxnSp>
        <p:nvCxnSpPr>
          <p:cNvPr id="17" name="Straight Connector 5">
            <a:extLst>
              <a:ext uri="{FF2B5EF4-FFF2-40B4-BE49-F238E27FC236}">
                <a16:creationId xmlns:a16="http://schemas.microsoft.com/office/drawing/2014/main" id="{D1611296-AD17-C44F-8A3D-A9C87E884B37}"/>
              </a:ext>
            </a:extLst>
          </p:cNvPr>
          <p:cNvCxnSpPr>
            <a:cxnSpLocks/>
          </p:cNvCxnSpPr>
          <p:nvPr userDrawn="1"/>
        </p:nvCxnSpPr>
        <p:spPr>
          <a:xfrm>
            <a:off x="5513049" y="3075806"/>
            <a:ext cx="2592288" cy="0"/>
          </a:xfrm>
          <a:prstGeom prst="line">
            <a:avLst/>
          </a:prstGeom>
          <a:ln>
            <a:solidFill>
              <a:schemeClr val="accent2"/>
            </a:solidFill>
            <a:prstDash val="solid"/>
          </a:ln>
        </p:spPr>
        <p:style>
          <a:lnRef idx="1">
            <a:schemeClr val="accent1"/>
          </a:lnRef>
          <a:fillRef idx="0">
            <a:schemeClr val="accent1"/>
          </a:fillRef>
          <a:effectRef idx="0">
            <a:schemeClr val="accent1"/>
          </a:effectRef>
          <a:fontRef idx="minor">
            <a:schemeClr val="tx1"/>
          </a:fontRef>
        </p:style>
      </p:cxnSp>
      <p:pic>
        <p:nvPicPr>
          <p:cNvPr id="5" name="Image 4"/>
          <p:cNvPicPr>
            <a:picLocks noChangeAspect="1"/>
          </p:cNvPicPr>
          <p:nvPr userDrawn="1"/>
        </p:nvPicPr>
        <p:blipFill rotWithShape="1">
          <a:blip r:embed="rId3">
            <a:extLst>
              <a:ext uri="{28A0092B-C50C-407E-A947-70E740481C1C}">
                <a14:useLocalDpi xmlns:a14="http://schemas.microsoft.com/office/drawing/2010/main" val="0"/>
              </a:ext>
            </a:extLst>
          </a:blip>
          <a:srcRect b="32494"/>
          <a:stretch/>
        </p:blipFill>
        <p:spPr>
          <a:xfrm>
            <a:off x="1168706" y="1950711"/>
            <a:ext cx="2156460" cy="1455742"/>
          </a:xfrm>
          <a:prstGeom prst="rect">
            <a:avLst/>
          </a:prstGeom>
        </p:spPr>
      </p:pic>
    </p:spTree>
    <p:extLst>
      <p:ext uri="{BB962C8B-B14F-4D97-AF65-F5344CB8AC3E}">
        <p14:creationId xmlns:p14="http://schemas.microsoft.com/office/powerpoint/2010/main" val="38888726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4C6964-40EE-FC11-C47F-535582A053C1}"/>
              </a:ext>
            </a:extLst>
          </p:cNvPr>
          <p:cNvSpPr>
            <a:spLocks noGrp="1"/>
          </p:cNvSpPr>
          <p:nvPr>
            <p:ph type="title"/>
          </p:nvPr>
        </p:nvSpPr>
        <p:spPr>
          <a:xfrm>
            <a:off x="629841" y="273844"/>
            <a:ext cx="7886700" cy="994172"/>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FD0F6F80-FB16-6FF3-8404-4C3D6848EE3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E361D8F5-2D47-F36A-642C-4E7158B15815}"/>
              </a:ext>
            </a:extLst>
          </p:cNvPr>
          <p:cNvSpPr>
            <a:spLocks noGrp="1"/>
          </p:cNvSpPr>
          <p:nvPr>
            <p:ph sz="half" idx="2"/>
          </p:nvPr>
        </p:nvSpPr>
        <p:spPr>
          <a:xfrm>
            <a:off x="629842" y="1878806"/>
            <a:ext cx="3868340"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293119F1-C7B0-5E60-3C68-818DD7C41D4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213E641-5C14-D84C-0C78-8839EE103373}"/>
              </a:ext>
            </a:extLst>
          </p:cNvPr>
          <p:cNvSpPr>
            <a:spLocks noGrp="1"/>
          </p:cNvSpPr>
          <p:nvPr>
            <p:ph sz="quarter" idx="4"/>
          </p:nvPr>
        </p:nvSpPr>
        <p:spPr>
          <a:xfrm>
            <a:off x="4629150" y="1878806"/>
            <a:ext cx="3887391"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E7E2A66C-B766-4194-65BD-0614DE38610D}"/>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8" name="Espace réservé du pied de page 7">
            <a:extLst>
              <a:ext uri="{FF2B5EF4-FFF2-40B4-BE49-F238E27FC236}">
                <a16:creationId xmlns:a16="http://schemas.microsoft.com/office/drawing/2014/main" id="{FB1148A7-2B30-DBEA-93F6-D2B225EBF873}"/>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0D0B53AA-A005-AE51-2A62-40B82AB35ABD}"/>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15745746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FECD93-145C-16E2-E18B-964D0C1143E1}"/>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36FDF2C4-D5C5-A799-8F0B-085AA2C9B182}"/>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4" name="Espace réservé du pied de page 3">
            <a:extLst>
              <a:ext uri="{FF2B5EF4-FFF2-40B4-BE49-F238E27FC236}">
                <a16:creationId xmlns:a16="http://schemas.microsoft.com/office/drawing/2014/main" id="{6AF2BAFB-B3C2-1537-A531-7CAF5A6DD751}"/>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FF2F8463-17B4-0C73-BB12-9E61ABD7FF89}"/>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688783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0F3343D-A1F3-1DD1-8775-E7909AEC01AE}"/>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3" name="Espace réservé du pied de page 2">
            <a:extLst>
              <a:ext uri="{FF2B5EF4-FFF2-40B4-BE49-F238E27FC236}">
                <a16:creationId xmlns:a16="http://schemas.microsoft.com/office/drawing/2014/main" id="{D38362CF-34CF-BDB5-E6BF-E4272BC489B1}"/>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948694D0-0E31-ADD6-BE39-8A14391CC871}"/>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5115695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440187-CBA1-EB24-5DF4-EA7AC16DDC4E}"/>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62096EC7-29A7-D6E2-31BA-EC3A4F66C52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E6FED35B-DD50-77F0-5A22-0D53E4FAF36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F96B1F3-A40A-1A6C-BBF6-2DF5B757D1FC}"/>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6" name="Espace réservé du pied de page 5">
            <a:extLst>
              <a:ext uri="{FF2B5EF4-FFF2-40B4-BE49-F238E27FC236}">
                <a16:creationId xmlns:a16="http://schemas.microsoft.com/office/drawing/2014/main" id="{5CF956CB-506F-BCB1-6BE3-48EBE7F69BC9}"/>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75E7474B-FADF-2A02-994B-E85B128AE15B}"/>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271336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B679C7-7646-81C5-217E-0D91272278A9}"/>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B97BE303-8F2C-C98F-5FFD-3D1534BEFFBE}"/>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CH"/>
          </a:p>
        </p:txBody>
      </p:sp>
      <p:sp>
        <p:nvSpPr>
          <p:cNvPr id="4" name="Espace réservé du texte 3">
            <a:extLst>
              <a:ext uri="{FF2B5EF4-FFF2-40B4-BE49-F238E27FC236}">
                <a16:creationId xmlns:a16="http://schemas.microsoft.com/office/drawing/2014/main" id="{9A7C0804-0D20-5B3E-1FA3-147B9000C6F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5944868-BC26-E3C8-3E99-0485CAC81E15}"/>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6" name="Espace réservé du pied de page 5">
            <a:extLst>
              <a:ext uri="{FF2B5EF4-FFF2-40B4-BE49-F238E27FC236}">
                <a16:creationId xmlns:a16="http://schemas.microsoft.com/office/drawing/2014/main" id="{636E6725-E720-23E8-18ED-E368F2F56171}"/>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4E128874-E504-AD07-7AB9-D41B5B110C8A}"/>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8762959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B4CD1E-1922-59F6-57C3-27068186EA5F}"/>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8A89C73B-9271-FF48-484A-D47458F57AC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CD57AE41-DE8B-E721-1E64-A0070C68B6C8}"/>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5" name="Espace réservé du pied de page 4">
            <a:extLst>
              <a:ext uri="{FF2B5EF4-FFF2-40B4-BE49-F238E27FC236}">
                <a16:creationId xmlns:a16="http://schemas.microsoft.com/office/drawing/2014/main" id="{80DC46CB-C2D2-11FD-F4B4-C3966575874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AFB5934E-3E66-DF53-0559-CF7CEEBC12FF}"/>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33849424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3611B64-4746-C09A-6381-A2C171EDBDF8}"/>
              </a:ext>
            </a:extLst>
          </p:cNvPr>
          <p:cNvSpPr>
            <a:spLocks noGrp="1"/>
          </p:cNvSpPr>
          <p:nvPr>
            <p:ph type="title" orient="vert"/>
          </p:nvPr>
        </p:nvSpPr>
        <p:spPr>
          <a:xfrm>
            <a:off x="6543675" y="273844"/>
            <a:ext cx="1971675" cy="4358879"/>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4CDA5ED1-F92F-8230-5FCB-CB83164ED91E}"/>
              </a:ext>
            </a:extLst>
          </p:cNvPr>
          <p:cNvSpPr>
            <a:spLocks noGrp="1"/>
          </p:cNvSpPr>
          <p:nvPr>
            <p:ph type="body" orient="vert" idx="1"/>
          </p:nvPr>
        </p:nvSpPr>
        <p:spPr>
          <a:xfrm>
            <a:off x="628650" y="273844"/>
            <a:ext cx="5800725" cy="435887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3E70047D-A8BF-CDAA-6163-4CCE2EB6FAD5}"/>
              </a:ext>
            </a:extLst>
          </p:cNvPr>
          <p:cNvSpPr>
            <a:spLocks noGrp="1"/>
          </p:cNvSpPr>
          <p:nvPr>
            <p:ph type="dt" sz="half" idx="10"/>
          </p:nvPr>
        </p:nvSpPr>
        <p:spPr/>
        <p:txBody>
          <a:bodyPr/>
          <a:lstStyle/>
          <a:p>
            <a:fld id="{A770E004-0E37-4768-8A74-B4BBDA0F994C}" type="datetimeFigureOut">
              <a:rPr lang="fr-CH" smtClean="0"/>
              <a:t>27.05.2026</a:t>
            </a:fld>
            <a:endParaRPr lang="fr-CH"/>
          </a:p>
        </p:txBody>
      </p:sp>
      <p:sp>
        <p:nvSpPr>
          <p:cNvPr id="5" name="Espace réservé du pied de page 4">
            <a:extLst>
              <a:ext uri="{FF2B5EF4-FFF2-40B4-BE49-F238E27FC236}">
                <a16:creationId xmlns:a16="http://schemas.microsoft.com/office/drawing/2014/main" id="{E2A616E8-757A-956A-1627-8D1EC83D314F}"/>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2326852B-4D86-A513-529C-7F338C67F110}"/>
              </a:ext>
            </a:extLst>
          </p:cNvPr>
          <p:cNvSpPr>
            <a:spLocks noGrp="1"/>
          </p:cNvSpPr>
          <p:nvPr>
            <p:ph type="sldNum" sz="quarter" idx="12"/>
          </p:nvPr>
        </p:nvSpPr>
        <p:spPr/>
        <p:txBody>
          <a:bodyPr/>
          <a:lstStyle/>
          <a:p>
            <a:fld id="{793436F2-EDED-446A-97C1-7D93F9D3DB59}" type="slidenum">
              <a:rPr lang="fr-CH" smtClean="0"/>
              <a:t>‹N°›</a:t>
            </a:fld>
            <a:endParaRPr lang="fr-CH"/>
          </a:p>
        </p:txBody>
      </p:sp>
    </p:spTree>
    <p:extLst>
      <p:ext uri="{BB962C8B-B14F-4D97-AF65-F5344CB8AC3E}">
        <p14:creationId xmlns:p14="http://schemas.microsoft.com/office/powerpoint/2010/main" val="4257666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15752"/>
            <a:ext cx="7772400" cy="655998"/>
          </a:xfrm>
        </p:spPr>
        <p:txBody>
          <a:bodyPr anchor="t"/>
          <a:lstStyle>
            <a:lvl1pPr algn="l">
              <a:defRPr sz="4000" b="1" cap="none">
                <a:solidFill>
                  <a:schemeClr val="accent3"/>
                </a:solidFill>
              </a:defRPr>
            </a:lvl1pPr>
          </a:lstStyle>
          <a:p>
            <a:r>
              <a:rPr lang="fr-FR"/>
              <a:t>Modifiez le style du titre</a:t>
            </a:r>
          </a:p>
        </p:txBody>
      </p:sp>
      <p:sp>
        <p:nvSpPr>
          <p:cNvPr id="3" name="Espace réservé du texte 2"/>
          <p:cNvSpPr>
            <a:spLocks noGrp="1"/>
          </p:cNvSpPr>
          <p:nvPr>
            <p:ph type="body" idx="1"/>
          </p:nvPr>
        </p:nvSpPr>
        <p:spPr>
          <a:xfrm>
            <a:off x="722313" y="2643159"/>
            <a:ext cx="7772400" cy="467097"/>
          </a:xfrm>
        </p:spPr>
        <p:txBody>
          <a:bodyPr anchor="t">
            <a:noAutofit/>
          </a:bodyPr>
          <a:lstStyle>
            <a:lvl1pPr marL="0" indent="0">
              <a:buNone/>
              <a:defRPr lang="fr-FR" sz="2400" b="1" kern="1200" cap="none" baseline="0" dirty="0" smtClean="0">
                <a:solidFill>
                  <a:schemeClr val="tx2"/>
                </a:solidFill>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9" name="Espace réservé du numéro de diapositive 5"/>
          <p:cNvSpPr>
            <a:spLocks noGrp="1"/>
          </p:cNvSpPr>
          <p:nvPr>
            <p:ph type="sldNum" sz="quarter" idx="4"/>
          </p:nvPr>
        </p:nvSpPr>
        <p:spPr>
          <a:xfrm>
            <a:off x="8172400" y="4968000"/>
            <a:ext cx="514400" cy="144000"/>
          </a:xfrm>
          <a:prstGeom prst="rect">
            <a:avLst/>
          </a:prstGeom>
        </p:spPr>
        <p:txBody>
          <a:bodyPr vert="horz" lIns="91440" tIns="45720" rIns="91440" bIns="45720" rtlCol="0" anchor="ctr"/>
          <a:lstStyle>
            <a:lvl1pPr algn="r">
              <a:defRPr sz="800">
                <a:solidFill>
                  <a:schemeClr val="tx1">
                    <a:tint val="75000"/>
                  </a:schemeClr>
                </a:solidFill>
              </a:defRPr>
            </a:lvl1pPr>
          </a:lstStyle>
          <a:p>
            <a:fld id="{36B95A73-A89A-4BC7-8564-4CF1D1DD2F51}" type="slidenum">
              <a:rPr lang="fr-FR" smtClean="0"/>
              <a:pPr/>
              <a:t>‹N°›</a:t>
            </a:fld>
            <a:endParaRPr lang="fr-FR"/>
          </a:p>
        </p:txBody>
      </p:sp>
      <p:sp>
        <p:nvSpPr>
          <p:cNvPr id="10" name="Espace réservé de la date 3"/>
          <p:cNvSpPr>
            <a:spLocks noGrp="1"/>
          </p:cNvSpPr>
          <p:nvPr>
            <p:ph type="dt" sz="half" idx="2"/>
          </p:nvPr>
        </p:nvSpPr>
        <p:spPr>
          <a:xfrm>
            <a:off x="467544" y="4968000"/>
            <a:ext cx="720080" cy="144016"/>
          </a:xfrm>
          <a:prstGeom prst="rect">
            <a:avLst/>
          </a:prstGeom>
        </p:spPr>
        <p:txBody>
          <a:bodyPr/>
          <a:lstStyle>
            <a:lvl1pPr>
              <a:defRPr sz="800">
                <a:solidFill>
                  <a:schemeClr val="accent2"/>
                </a:solidFill>
              </a:defRPr>
            </a:lvl1pPr>
          </a:lstStyle>
          <a:p>
            <a:fld id="{AFD6B99F-0218-44BB-97E7-F7FCF7E48779}" type="datetime1">
              <a:rPr lang="fr-FR" smtClean="0"/>
              <a:t>27/05/2026</a:t>
            </a:fld>
            <a:endParaRPr lang="fr-FR"/>
          </a:p>
        </p:txBody>
      </p:sp>
      <p:sp>
        <p:nvSpPr>
          <p:cNvPr id="11" name="Espace réservé du pied de page 3"/>
          <p:cNvSpPr>
            <a:spLocks noGrp="1"/>
          </p:cNvSpPr>
          <p:nvPr>
            <p:ph type="ftr" sz="quarter" idx="3"/>
          </p:nvPr>
        </p:nvSpPr>
        <p:spPr>
          <a:xfrm>
            <a:off x="1330609" y="4968000"/>
            <a:ext cx="6753947" cy="144000"/>
          </a:xfrm>
          <a:prstGeom prst="rect">
            <a:avLst/>
          </a:prstGeom>
        </p:spPr>
        <p:txBody>
          <a:bodyPr vert="horz" lIns="91440" tIns="45720" rIns="91440" bIns="45720" rtlCol="0" anchor="ctr"/>
          <a:lstStyle>
            <a:lvl1pPr algn="ctr">
              <a:defRPr lang="fr-FR" sz="800" kern="1200" dirty="0">
                <a:solidFill>
                  <a:schemeClr val="accent2"/>
                </a:solidFill>
                <a:latin typeface="+mn-lt"/>
                <a:ea typeface="+mn-ea"/>
                <a:cs typeface="+mn-cs"/>
              </a:defRPr>
            </a:lvl1pPr>
          </a:lstStyle>
          <a:p>
            <a:endParaRPr lang="fr-FR"/>
          </a:p>
        </p:txBody>
      </p:sp>
    </p:spTree>
    <p:extLst>
      <p:ext uri="{BB962C8B-B14F-4D97-AF65-F5344CB8AC3E}">
        <p14:creationId xmlns:p14="http://schemas.microsoft.com/office/powerpoint/2010/main" val="3144934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782772"/>
            <a:ext cx="3832698" cy="3885820"/>
          </a:xfrm>
        </p:spPr>
        <p:txBody>
          <a:bodyPr/>
          <a:lstStyle>
            <a:lvl1pPr>
              <a:defRPr sz="2000"/>
            </a:lvl1pPr>
            <a:lvl2pPr>
              <a:defRPr sz="1800"/>
            </a:lvl2pPr>
            <a:lvl3pPr>
              <a:defRPr sz="16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p:txBody>
      </p:sp>
      <p:sp>
        <p:nvSpPr>
          <p:cNvPr id="8" name="Espace réservé du contenu 5"/>
          <p:cNvSpPr>
            <a:spLocks noGrp="1"/>
          </p:cNvSpPr>
          <p:nvPr>
            <p:ph sz="quarter" idx="4"/>
          </p:nvPr>
        </p:nvSpPr>
        <p:spPr>
          <a:xfrm>
            <a:off x="4645027" y="782772"/>
            <a:ext cx="3835711" cy="388582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p:txBody>
      </p:sp>
      <p:sp>
        <p:nvSpPr>
          <p:cNvPr id="11" name="Espace réservé du numéro de diapositive 5"/>
          <p:cNvSpPr>
            <a:spLocks noGrp="1"/>
          </p:cNvSpPr>
          <p:nvPr>
            <p:ph type="sldNum" sz="quarter" idx="10"/>
          </p:nvPr>
        </p:nvSpPr>
        <p:spPr>
          <a:xfrm>
            <a:off x="8172400" y="4968000"/>
            <a:ext cx="514400" cy="144000"/>
          </a:xfrm>
          <a:prstGeom prst="rect">
            <a:avLst/>
          </a:prstGeom>
        </p:spPr>
        <p:txBody>
          <a:bodyPr vert="horz" lIns="91440" tIns="45720" rIns="91440" bIns="45720" rtlCol="0" anchor="ctr"/>
          <a:lstStyle>
            <a:lvl1pPr algn="r">
              <a:defRPr sz="800">
                <a:solidFill>
                  <a:schemeClr val="tx1">
                    <a:tint val="75000"/>
                  </a:schemeClr>
                </a:solidFill>
              </a:defRPr>
            </a:lvl1pPr>
          </a:lstStyle>
          <a:p>
            <a:fld id="{36B95A73-A89A-4BC7-8564-4CF1D1DD2F51}" type="slidenum">
              <a:rPr lang="fr-FR" smtClean="0"/>
              <a:pPr/>
              <a:t>‹N°›</a:t>
            </a:fld>
            <a:endParaRPr lang="fr-FR"/>
          </a:p>
        </p:txBody>
      </p:sp>
      <p:sp>
        <p:nvSpPr>
          <p:cNvPr id="12" name="Espace réservé de la date 3"/>
          <p:cNvSpPr>
            <a:spLocks noGrp="1"/>
          </p:cNvSpPr>
          <p:nvPr>
            <p:ph type="dt" sz="half" idx="2"/>
          </p:nvPr>
        </p:nvSpPr>
        <p:spPr>
          <a:xfrm>
            <a:off x="467544" y="4968000"/>
            <a:ext cx="720080" cy="144016"/>
          </a:xfrm>
          <a:prstGeom prst="rect">
            <a:avLst/>
          </a:prstGeom>
        </p:spPr>
        <p:txBody>
          <a:bodyPr/>
          <a:lstStyle>
            <a:lvl1pPr>
              <a:defRPr sz="800">
                <a:solidFill>
                  <a:schemeClr val="accent2"/>
                </a:solidFill>
              </a:defRPr>
            </a:lvl1pPr>
          </a:lstStyle>
          <a:p>
            <a:fld id="{ED017672-9488-4A10-AE0C-8FD87715C1FE}" type="datetime1">
              <a:rPr lang="fr-FR" smtClean="0"/>
              <a:t>27/05/2026</a:t>
            </a:fld>
            <a:endParaRPr lang="fr-FR"/>
          </a:p>
        </p:txBody>
      </p:sp>
      <p:sp>
        <p:nvSpPr>
          <p:cNvPr id="13" name="Espace réservé du pied de page 3"/>
          <p:cNvSpPr>
            <a:spLocks noGrp="1"/>
          </p:cNvSpPr>
          <p:nvPr>
            <p:ph type="ftr" sz="quarter" idx="3"/>
          </p:nvPr>
        </p:nvSpPr>
        <p:spPr>
          <a:xfrm>
            <a:off x="1330609" y="4968000"/>
            <a:ext cx="6753947" cy="144000"/>
          </a:xfrm>
          <a:prstGeom prst="rect">
            <a:avLst/>
          </a:prstGeom>
        </p:spPr>
        <p:txBody>
          <a:bodyPr vert="horz" lIns="91440" tIns="45720" rIns="91440" bIns="45720" rtlCol="0" anchor="ctr"/>
          <a:lstStyle>
            <a:lvl1pPr algn="ctr">
              <a:defRPr lang="fr-FR" sz="800" kern="1200" dirty="0">
                <a:solidFill>
                  <a:schemeClr val="accent2"/>
                </a:solidFill>
                <a:latin typeface="+mn-lt"/>
                <a:ea typeface="+mn-ea"/>
                <a:cs typeface="+mn-cs"/>
              </a:defRPr>
            </a:lvl1pPr>
          </a:lstStyle>
          <a:p>
            <a:endParaRPr lang="fr-FR"/>
          </a:p>
        </p:txBody>
      </p:sp>
    </p:spTree>
    <p:extLst>
      <p:ext uri="{BB962C8B-B14F-4D97-AF65-F5344CB8AC3E}">
        <p14:creationId xmlns:p14="http://schemas.microsoft.com/office/powerpoint/2010/main" val="3785863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simple sans filigran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contenu 2"/>
          <p:cNvSpPr>
            <a:spLocks noGrp="1"/>
          </p:cNvSpPr>
          <p:nvPr>
            <p:ph idx="1"/>
          </p:nvPr>
        </p:nvSpPr>
        <p:spPr>
          <a:xfrm>
            <a:off x="457200" y="803187"/>
            <a:ext cx="7978462" cy="4026389"/>
          </a:xfrm>
        </p:spPr>
        <p:txBody>
          <a:bodyPr/>
          <a:lstStyle/>
          <a:p>
            <a:pPr lvl="0"/>
            <a:r>
              <a:rPr lang="fr-FR"/>
              <a:t>Cliquez pour modifier les styles du texte du masque</a:t>
            </a:r>
          </a:p>
          <a:p>
            <a:pPr lvl="1"/>
            <a:r>
              <a:rPr lang="fr-FR"/>
              <a:t>Deuxième niveau</a:t>
            </a:r>
          </a:p>
          <a:p>
            <a:pPr lvl="2"/>
            <a:r>
              <a:rPr lang="fr-FR"/>
              <a:t>Troisième niveau</a:t>
            </a:r>
          </a:p>
        </p:txBody>
      </p:sp>
      <p:sp>
        <p:nvSpPr>
          <p:cNvPr id="7" name="Espace réservé du numéro de diapositive 5"/>
          <p:cNvSpPr>
            <a:spLocks noGrp="1"/>
          </p:cNvSpPr>
          <p:nvPr>
            <p:ph type="sldNum" sz="quarter" idx="4"/>
          </p:nvPr>
        </p:nvSpPr>
        <p:spPr>
          <a:xfrm>
            <a:off x="8172400" y="4968000"/>
            <a:ext cx="514400" cy="144000"/>
          </a:xfrm>
          <a:prstGeom prst="rect">
            <a:avLst/>
          </a:prstGeom>
        </p:spPr>
        <p:txBody>
          <a:bodyPr vert="horz" lIns="91440" tIns="45720" rIns="91440" bIns="45720" rtlCol="0" anchor="ctr"/>
          <a:lstStyle>
            <a:lvl1pPr algn="r">
              <a:defRPr sz="800">
                <a:solidFill>
                  <a:schemeClr val="tx1">
                    <a:tint val="75000"/>
                  </a:schemeClr>
                </a:solidFill>
              </a:defRPr>
            </a:lvl1pPr>
          </a:lstStyle>
          <a:p>
            <a:fld id="{36B95A73-A89A-4BC7-8564-4CF1D1DD2F51}" type="slidenum">
              <a:rPr lang="fr-FR" smtClean="0"/>
              <a:pPr/>
              <a:t>‹N°›</a:t>
            </a:fld>
            <a:endParaRPr lang="fr-FR"/>
          </a:p>
        </p:txBody>
      </p:sp>
      <p:sp>
        <p:nvSpPr>
          <p:cNvPr id="8" name="Espace réservé de la date 3"/>
          <p:cNvSpPr>
            <a:spLocks noGrp="1"/>
          </p:cNvSpPr>
          <p:nvPr>
            <p:ph type="dt" sz="half" idx="2"/>
          </p:nvPr>
        </p:nvSpPr>
        <p:spPr>
          <a:xfrm>
            <a:off x="467544" y="4968000"/>
            <a:ext cx="720080" cy="144016"/>
          </a:xfrm>
          <a:prstGeom prst="rect">
            <a:avLst/>
          </a:prstGeom>
        </p:spPr>
        <p:txBody>
          <a:bodyPr/>
          <a:lstStyle>
            <a:lvl1pPr>
              <a:defRPr sz="800">
                <a:solidFill>
                  <a:schemeClr val="accent2"/>
                </a:solidFill>
              </a:defRPr>
            </a:lvl1pPr>
          </a:lstStyle>
          <a:p>
            <a:fld id="{5DD61BF9-AFFF-488A-AC63-83C742235A4A}" type="datetime1">
              <a:rPr lang="fr-FR" smtClean="0"/>
              <a:t>27/05/2026</a:t>
            </a:fld>
            <a:endParaRPr lang="fr-FR"/>
          </a:p>
        </p:txBody>
      </p:sp>
      <p:sp>
        <p:nvSpPr>
          <p:cNvPr id="9" name="Espace réservé du pied de page 3"/>
          <p:cNvSpPr>
            <a:spLocks noGrp="1"/>
          </p:cNvSpPr>
          <p:nvPr>
            <p:ph type="ftr" sz="quarter" idx="3"/>
          </p:nvPr>
        </p:nvSpPr>
        <p:spPr>
          <a:xfrm>
            <a:off x="1330609" y="4968000"/>
            <a:ext cx="6753947" cy="144000"/>
          </a:xfrm>
          <a:prstGeom prst="rect">
            <a:avLst/>
          </a:prstGeom>
        </p:spPr>
        <p:txBody>
          <a:bodyPr vert="horz" lIns="91440" tIns="45720" rIns="91440" bIns="45720" rtlCol="0" anchor="ctr"/>
          <a:lstStyle>
            <a:lvl1pPr algn="ctr">
              <a:defRPr lang="fr-FR" sz="800" kern="1200" dirty="0">
                <a:solidFill>
                  <a:schemeClr val="accent2"/>
                </a:solidFill>
                <a:latin typeface="+mn-lt"/>
                <a:ea typeface="+mn-ea"/>
                <a:cs typeface="+mn-cs"/>
              </a:defRPr>
            </a:lvl1pPr>
          </a:lstStyle>
          <a:p>
            <a:endParaRPr lang="fr-FR"/>
          </a:p>
        </p:txBody>
      </p:sp>
    </p:spTree>
    <p:extLst>
      <p:ext uri="{BB962C8B-B14F-4D97-AF65-F5344CB8AC3E}">
        <p14:creationId xmlns:p14="http://schemas.microsoft.com/office/powerpoint/2010/main" val="428213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EC5FBC-2BE9-EA84-192E-00E82C26A04D}"/>
              </a:ext>
            </a:extLst>
          </p:cNvPr>
          <p:cNvSpPr>
            <a:spLocks noGrp="1"/>
          </p:cNvSpPr>
          <p:nvPr>
            <p:ph type="title" hasCustomPrompt="1"/>
          </p:nvPr>
        </p:nvSpPr>
        <p:spPr>
          <a:xfrm>
            <a:off x="457200" y="2099166"/>
            <a:ext cx="7521262" cy="437965"/>
          </a:xfrm>
        </p:spPr>
        <p:txBody>
          <a:bodyPr/>
          <a:lstStyle>
            <a:lvl1pPr algn="ctr">
              <a:defRPr sz="3600" b="0" i="1">
                <a:solidFill>
                  <a:schemeClr val="accent3"/>
                </a:solidFill>
              </a:defRPr>
            </a:lvl1pPr>
          </a:lstStyle>
          <a:p>
            <a:r>
              <a:rPr lang="fr-FR"/>
              <a:t>« Citation»</a:t>
            </a:r>
          </a:p>
        </p:txBody>
      </p:sp>
      <p:sp>
        <p:nvSpPr>
          <p:cNvPr id="3" name="Espace réservé du numéro de diapositive 2">
            <a:extLst>
              <a:ext uri="{FF2B5EF4-FFF2-40B4-BE49-F238E27FC236}">
                <a16:creationId xmlns:a16="http://schemas.microsoft.com/office/drawing/2014/main" id="{3C7C332B-7BD3-1404-76D0-9092B96E6EDB}"/>
              </a:ext>
            </a:extLst>
          </p:cNvPr>
          <p:cNvSpPr>
            <a:spLocks noGrp="1"/>
          </p:cNvSpPr>
          <p:nvPr>
            <p:ph type="sldNum" sz="quarter" idx="10"/>
          </p:nvPr>
        </p:nvSpPr>
        <p:spPr/>
        <p:txBody>
          <a:bodyPr/>
          <a:lstStyle/>
          <a:p>
            <a:fld id="{36B95A73-A89A-4BC7-8564-4CF1D1DD2F51}" type="slidenum">
              <a:rPr lang="fr-FR" smtClean="0"/>
              <a:pPr/>
              <a:t>‹N°›</a:t>
            </a:fld>
            <a:endParaRPr lang="fr-FR"/>
          </a:p>
        </p:txBody>
      </p:sp>
      <p:sp>
        <p:nvSpPr>
          <p:cNvPr id="4" name="Espace réservé de la date 3">
            <a:extLst>
              <a:ext uri="{FF2B5EF4-FFF2-40B4-BE49-F238E27FC236}">
                <a16:creationId xmlns:a16="http://schemas.microsoft.com/office/drawing/2014/main" id="{92ACA40C-1AC3-4D32-AD1F-19342284406D}"/>
              </a:ext>
            </a:extLst>
          </p:cNvPr>
          <p:cNvSpPr>
            <a:spLocks noGrp="1"/>
          </p:cNvSpPr>
          <p:nvPr>
            <p:ph type="dt" sz="half" idx="11"/>
          </p:nvPr>
        </p:nvSpPr>
        <p:spPr/>
        <p:txBody>
          <a:bodyPr/>
          <a:lstStyle/>
          <a:p>
            <a:fld id="{B4724BB8-6849-4DB6-8804-77DA02A70523}" type="datetime1">
              <a:rPr lang="fr-FR" smtClean="0"/>
              <a:t>27/05/2026</a:t>
            </a:fld>
            <a:endParaRPr lang="fr-FR"/>
          </a:p>
        </p:txBody>
      </p:sp>
      <p:sp>
        <p:nvSpPr>
          <p:cNvPr id="5" name="Espace réservé du pied de page 4">
            <a:extLst>
              <a:ext uri="{FF2B5EF4-FFF2-40B4-BE49-F238E27FC236}">
                <a16:creationId xmlns:a16="http://schemas.microsoft.com/office/drawing/2014/main" id="{BB298464-251F-D542-3641-6B7BC30A4812}"/>
              </a:ext>
            </a:extLst>
          </p:cNvPr>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1809709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mmaire webinair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B32754-B599-B871-45B6-7E766A6C46D8}"/>
              </a:ext>
            </a:extLst>
          </p:cNvPr>
          <p:cNvSpPr>
            <a:spLocks noGrp="1"/>
          </p:cNvSpPr>
          <p:nvPr>
            <p:ph type="title" hasCustomPrompt="1"/>
          </p:nvPr>
        </p:nvSpPr>
        <p:spPr/>
        <p:txBody>
          <a:bodyPr/>
          <a:lstStyle>
            <a:lvl1pPr>
              <a:defRPr/>
            </a:lvl1pPr>
          </a:lstStyle>
          <a:p>
            <a:r>
              <a:rPr lang="fr-FR"/>
              <a:t>Sommaire</a:t>
            </a:r>
          </a:p>
        </p:txBody>
      </p:sp>
      <p:sp>
        <p:nvSpPr>
          <p:cNvPr id="3" name="Espace réservé du numéro de diapositive 2">
            <a:extLst>
              <a:ext uri="{FF2B5EF4-FFF2-40B4-BE49-F238E27FC236}">
                <a16:creationId xmlns:a16="http://schemas.microsoft.com/office/drawing/2014/main" id="{0C24D1F5-55CA-26DA-7AB2-AC694CE72A0A}"/>
              </a:ext>
            </a:extLst>
          </p:cNvPr>
          <p:cNvSpPr>
            <a:spLocks noGrp="1"/>
          </p:cNvSpPr>
          <p:nvPr>
            <p:ph type="sldNum" sz="quarter" idx="10"/>
          </p:nvPr>
        </p:nvSpPr>
        <p:spPr/>
        <p:txBody>
          <a:bodyPr/>
          <a:lstStyle/>
          <a:p>
            <a:fld id="{36B95A73-A89A-4BC7-8564-4CF1D1DD2F51}" type="slidenum">
              <a:rPr lang="fr-FR" smtClean="0"/>
              <a:pPr/>
              <a:t>‹N°›</a:t>
            </a:fld>
            <a:endParaRPr lang="fr-FR"/>
          </a:p>
        </p:txBody>
      </p:sp>
      <p:sp>
        <p:nvSpPr>
          <p:cNvPr id="4" name="Espace réservé de la date 3">
            <a:extLst>
              <a:ext uri="{FF2B5EF4-FFF2-40B4-BE49-F238E27FC236}">
                <a16:creationId xmlns:a16="http://schemas.microsoft.com/office/drawing/2014/main" id="{8DBCBF5F-48B5-D4B8-0FD3-72B6A197D1F7}"/>
              </a:ext>
            </a:extLst>
          </p:cNvPr>
          <p:cNvSpPr>
            <a:spLocks noGrp="1"/>
          </p:cNvSpPr>
          <p:nvPr>
            <p:ph type="dt" sz="half" idx="11"/>
          </p:nvPr>
        </p:nvSpPr>
        <p:spPr/>
        <p:txBody>
          <a:bodyPr/>
          <a:lstStyle/>
          <a:p>
            <a:fld id="{B4724BB8-6849-4DB6-8804-77DA02A70523}" type="datetime1">
              <a:rPr lang="fr-FR" smtClean="0"/>
              <a:t>27/05/2026</a:t>
            </a:fld>
            <a:endParaRPr lang="fr-FR"/>
          </a:p>
        </p:txBody>
      </p:sp>
      <p:sp>
        <p:nvSpPr>
          <p:cNvPr id="5" name="Espace réservé du pied de page 4">
            <a:extLst>
              <a:ext uri="{FF2B5EF4-FFF2-40B4-BE49-F238E27FC236}">
                <a16:creationId xmlns:a16="http://schemas.microsoft.com/office/drawing/2014/main" id="{DF258799-4E30-2731-DC86-21FAA3E70815}"/>
              </a:ext>
            </a:extLst>
          </p:cNvPr>
          <p:cNvSpPr>
            <a:spLocks noGrp="1"/>
          </p:cNvSpPr>
          <p:nvPr>
            <p:ph type="ftr" sz="quarter" idx="12"/>
          </p:nvPr>
        </p:nvSpPr>
        <p:spPr/>
        <p:txBody>
          <a:bodyPr/>
          <a:lstStyle/>
          <a:p>
            <a:endParaRPr lang="fr-FR"/>
          </a:p>
        </p:txBody>
      </p:sp>
      <p:sp>
        <p:nvSpPr>
          <p:cNvPr id="9" name="Espace réservé du texte 2">
            <a:extLst>
              <a:ext uri="{FF2B5EF4-FFF2-40B4-BE49-F238E27FC236}">
                <a16:creationId xmlns:a16="http://schemas.microsoft.com/office/drawing/2014/main" id="{F232285D-F780-19DE-8099-E6CCCD72F994}"/>
              </a:ext>
            </a:extLst>
          </p:cNvPr>
          <p:cNvSpPr>
            <a:spLocks noGrp="1"/>
          </p:cNvSpPr>
          <p:nvPr>
            <p:ph idx="1" hasCustomPrompt="1"/>
          </p:nvPr>
        </p:nvSpPr>
        <p:spPr>
          <a:xfrm>
            <a:off x="457200" y="783860"/>
            <a:ext cx="4620491" cy="437965"/>
          </a:xfrm>
          <a:prstGeom prst="rect">
            <a:avLst/>
          </a:prstGeom>
        </p:spPr>
        <p:txBody>
          <a:bodyPr vert="horz" lIns="91440" tIns="45720" rIns="91440" bIns="45720" rtlCol="0">
            <a:noAutofit/>
          </a:bodyPr>
          <a:lstStyle>
            <a:lvl1pPr marL="0" indent="0">
              <a:buFont typeface="Arial" panose="020B0604020202020204" pitchFamily="34" charset="0"/>
              <a:buNone/>
              <a:defRPr b="1">
                <a:solidFill>
                  <a:schemeClr val="accent2"/>
                </a:solidFill>
              </a:defRPr>
            </a:lvl1pPr>
            <a:lvl3pPr marL="914400" indent="0">
              <a:buNone/>
              <a:defRPr/>
            </a:lvl3pPr>
          </a:lstStyle>
          <a:p>
            <a:pPr lvl="0"/>
            <a:r>
              <a:rPr lang="fr-FR"/>
              <a:t>Nom du webinaire</a:t>
            </a:r>
          </a:p>
        </p:txBody>
      </p:sp>
      <p:sp>
        <p:nvSpPr>
          <p:cNvPr id="10" name="Espace réservé du texte 2">
            <a:extLst>
              <a:ext uri="{FF2B5EF4-FFF2-40B4-BE49-F238E27FC236}">
                <a16:creationId xmlns:a16="http://schemas.microsoft.com/office/drawing/2014/main" id="{F98AAE8C-3FA9-1EA7-16DD-3C4FE0D5DCC7}"/>
              </a:ext>
            </a:extLst>
          </p:cNvPr>
          <p:cNvSpPr>
            <a:spLocks noGrp="1"/>
          </p:cNvSpPr>
          <p:nvPr>
            <p:ph idx="13" hasCustomPrompt="1"/>
          </p:nvPr>
        </p:nvSpPr>
        <p:spPr>
          <a:xfrm>
            <a:off x="457199" y="1483807"/>
            <a:ext cx="4620492" cy="3302938"/>
          </a:xfrm>
          <a:prstGeom prst="rect">
            <a:avLst/>
          </a:prstGeom>
        </p:spPr>
        <p:txBody>
          <a:bodyPr vert="horz" lIns="91440" tIns="45720" rIns="91440" bIns="45720" rtlCol="0">
            <a:noAutofit/>
          </a:bodyPr>
          <a:lstStyle>
            <a:lvl1pPr marL="342900" indent="-342900">
              <a:lnSpc>
                <a:spcPct val="150000"/>
              </a:lnSpc>
              <a:buFont typeface="Arial" panose="020B0604020202020204" pitchFamily="34" charset="0"/>
              <a:buChar char="•"/>
              <a:defRPr b="1">
                <a:solidFill>
                  <a:schemeClr val="accent1"/>
                </a:solidFill>
              </a:defRPr>
            </a:lvl1pPr>
            <a:lvl2pPr marL="742950" indent="-285750">
              <a:lnSpc>
                <a:spcPct val="150000"/>
              </a:lnSpc>
              <a:buFont typeface="Courier New" panose="02070309020205020404" pitchFamily="49" charset="0"/>
              <a:buChar char="o"/>
              <a:defRPr sz="1400"/>
            </a:lvl2pPr>
            <a:lvl3pPr marL="914400" indent="0">
              <a:buNone/>
              <a:defRPr/>
            </a:lvl3pPr>
          </a:lstStyle>
          <a:p>
            <a:pPr lvl="0"/>
            <a:r>
              <a:rPr lang="fr-FR"/>
              <a:t>Présentations</a:t>
            </a:r>
          </a:p>
          <a:p>
            <a:pPr lvl="1"/>
            <a:r>
              <a:rPr lang="fr-FR"/>
              <a:t>Présentation 1</a:t>
            </a:r>
          </a:p>
        </p:txBody>
      </p:sp>
      <p:sp>
        <p:nvSpPr>
          <p:cNvPr id="12" name="Espace réservé pour une image  11">
            <a:extLst>
              <a:ext uri="{FF2B5EF4-FFF2-40B4-BE49-F238E27FC236}">
                <a16:creationId xmlns:a16="http://schemas.microsoft.com/office/drawing/2014/main" id="{7DE029FC-25C9-75F5-6A07-7B0EEB9D5F42}"/>
              </a:ext>
            </a:extLst>
          </p:cNvPr>
          <p:cNvSpPr>
            <a:spLocks noGrp="1"/>
          </p:cNvSpPr>
          <p:nvPr>
            <p:ph type="pic" sz="quarter" idx="14"/>
          </p:nvPr>
        </p:nvSpPr>
        <p:spPr>
          <a:xfrm>
            <a:off x="5773003" y="783860"/>
            <a:ext cx="949036" cy="1308678"/>
          </a:xfrm>
        </p:spPr>
        <p:txBody>
          <a:bodyPr/>
          <a:lstStyle>
            <a:lvl1pPr>
              <a:defRPr sz="1000"/>
            </a:lvl1pPr>
          </a:lstStyle>
          <a:p>
            <a:r>
              <a:rPr lang="fr-FR"/>
              <a:t>Cliquez sur l'icône pour ajouter une image</a:t>
            </a:r>
          </a:p>
        </p:txBody>
      </p:sp>
      <p:sp>
        <p:nvSpPr>
          <p:cNvPr id="13" name="Espace réservé pour une image  11">
            <a:extLst>
              <a:ext uri="{FF2B5EF4-FFF2-40B4-BE49-F238E27FC236}">
                <a16:creationId xmlns:a16="http://schemas.microsoft.com/office/drawing/2014/main" id="{EE4B1838-CFF3-8F33-43B1-B5E3A753FAA1}"/>
              </a:ext>
            </a:extLst>
          </p:cNvPr>
          <p:cNvSpPr>
            <a:spLocks noGrp="1"/>
          </p:cNvSpPr>
          <p:nvPr>
            <p:ph type="pic" sz="quarter" idx="15"/>
          </p:nvPr>
        </p:nvSpPr>
        <p:spPr>
          <a:xfrm>
            <a:off x="7403498" y="783860"/>
            <a:ext cx="949036" cy="1308678"/>
          </a:xfrm>
        </p:spPr>
        <p:txBody>
          <a:bodyPr/>
          <a:lstStyle>
            <a:lvl1pPr>
              <a:defRPr sz="1050"/>
            </a:lvl1pPr>
          </a:lstStyle>
          <a:p>
            <a:r>
              <a:rPr lang="fr-FR"/>
              <a:t>Cliquez sur l'icône pour ajouter une image</a:t>
            </a:r>
          </a:p>
        </p:txBody>
      </p:sp>
      <p:sp>
        <p:nvSpPr>
          <p:cNvPr id="16" name="Espace réservé du texte 2">
            <a:extLst>
              <a:ext uri="{FF2B5EF4-FFF2-40B4-BE49-F238E27FC236}">
                <a16:creationId xmlns:a16="http://schemas.microsoft.com/office/drawing/2014/main" id="{D111F7EC-7440-E365-977A-BD587C1E2E8A}"/>
              </a:ext>
            </a:extLst>
          </p:cNvPr>
          <p:cNvSpPr>
            <a:spLocks noGrp="1"/>
          </p:cNvSpPr>
          <p:nvPr>
            <p:ph idx="16" hasCustomPrompt="1"/>
          </p:nvPr>
        </p:nvSpPr>
        <p:spPr>
          <a:xfrm>
            <a:off x="5500255" y="2220013"/>
            <a:ext cx="1406236" cy="259951"/>
          </a:xfrm>
          <a:prstGeom prst="rect">
            <a:avLst/>
          </a:prstGeom>
        </p:spPr>
        <p:txBody>
          <a:bodyPr vert="horz" lIns="91440" tIns="45720" rIns="91440" bIns="45720" rtlCol="0">
            <a:noAutofit/>
          </a:bodyPr>
          <a:lstStyle>
            <a:lvl1pPr marL="0" indent="0" algn="ctr">
              <a:buFont typeface="Arial" panose="020B0604020202020204" pitchFamily="34" charset="0"/>
              <a:buNone/>
              <a:defRPr sz="1100" b="1">
                <a:solidFill>
                  <a:schemeClr val="accent2"/>
                </a:solidFill>
              </a:defRPr>
            </a:lvl1pPr>
            <a:lvl3pPr marL="914400" indent="0">
              <a:buNone/>
              <a:defRPr/>
            </a:lvl3pPr>
          </a:lstStyle>
          <a:p>
            <a:pPr lvl="0"/>
            <a:r>
              <a:rPr lang="fr-FR"/>
              <a:t>Identité</a:t>
            </a:r>
          </a:p>
        </p:txBody>
      </p:sp>
      <p:sp>
        <p:nvSpPr>
          <p:cNvPr id="17" name="Espace réservé du texte 2">
            <a:extLst>
              <a:ext uri="{FF2B5EF4-FFF2-40B4-BE49-F238E27FC236}">
                <a16:creationId xmlns:a16="http://schemas.microsoft.com/office/drawing/2014/main" id="{5C37E1F3-B3F7-45C3-EBD4-A43EC7D5097B}"/>
              </a:ext>
            </a:extLst>
          </p:cNvPr>
          <p:cNvSpPr>
            <a:spLocks noGrp="1"/>
          </p:cNvSpPr>
          <p:nvPr>
            <p:ph idx="17" hasCustomPrompt="1"/>
          </p:nvPr>
        </p:nvSpPr>
        <p:spPr>
          <a:xfrm>
            <a:off x="7174898" y="2216550"/>
            <a:ext cx="1406236" cy="259951"/>
          </a:xfrm>
          <a:prstGeom prst="rect">
            <a:avLst/>
          </a:prstGeom>
        </p:spPr>
        <p:txBody>
          <a:bodyPr vert="horz" lIns="91440" tIns="45720" rIns="91440" bIns="45720" rtlCol="0">
            <a:noAutofit/>
          </a:bodyPr>
          <a:lstStyle>
            <a:lvl1pPr marL="0" indent="0" algn="ctr">
              <a:buFont typeface="Arial" panose="020B0604020202020204" pitchFamily="34" charset="0"/>
              <a:buNone/>
              <a:defRPr sz="1100" b="1">
                <a:solidFill>
                  <a:schemeClr val="accent2"/>
                </a:solidFill>
              </a:defRPr>
            </a:lvl1pPr>
            <a:lvl3pPr marL="914400" indent="0">
              <a:buNone/>
              <a:defRPr/>
            </a:lvl3pPr>
          </a:lstStyle>
          <a:p>
            <a:pPr lvl="0"/>
            <a:r>
              <a:rPr lang="fr-FR"/>
              <a:t>Identité</a:t>
            </a:r>
          </a:p>
        </p:txBody>
      </p:sp>
      <p:sp>
        <p:nvSpPr>
          <p:cNvPr id="18" name="Espace réservé pour une image  11">
            <a:extLst>
              <a:ext uri="{FF2B5EF4-FFF2-40B4-BE49-F238E27FC236}">
                <a16:creationId xmlns:a16="http://schemas.microsoft.com/office/drawing/2014/main" id="{301B5C23-9830-DD17-1BDF-7EB79A983802}"/>
              </a:ext>
            </a:extLst>
          </p:cNvPr>
          <p:cNvSpPr>
            <a:spLocks noGrp="1"/>
          </p:cNvSpPr>
          <p:nvPr>
            <p:ph type="pic" sz="quarter" idx="18"/>
          </p:nvPr>
        </p:nvSpPr>
        <p:spPr>
          <a:xfrm>
            <a:off x="5773003" y="2694015"/>
            <a:ext cx="949036" cy="1308678"/>
          </a:xfrm>
        </p:spPr>
        <p:txBody>
          <a:bodyPr/>
          <a:lstStyle>
            <a:lvl1pPr>
              <a:defRPr sz="1000"/>
            </a:lvl1pPr>
          </a:lstStyle>
          <a:p>
            <a:r>
              <a:rPr lang="fr-FR"/>
              <a:t>Cliquez sur l'icône pour ajouter une image</a:t>
            </a:r>
          </a:p>
        </p:txBody>
      </p:sp>
      <p:sp>
        <p:nvSpPr>
          <p:cNvPr id="19" name="Espace réservé pour une image  11">
            <a:extLst>
              <a:ext uri="{FF2B5EF4-FFF2-40B4-BE49-F238E27FC236}">
                <a16:creationId xmlns:a16="http://schemas.microsoft.com/office/drawing/2014/main" id="{DF01FC08-29C2-8176-858B-E454DBCB7EEB}"/>
              </a:ext>
            </a:extLst>
          </p:cNvPr>
          <p:cNvSpPr>
            <a:spLocks noGrp="1"/>
          </p:cNvSpPr>
          <p:nvPr>
            <p:ph type="pic" sz="quarter" idx="19"/>
          </p:nvPr>
        </p:nvSpPr>
        <p:spPr>
          <a:xfrm>
            <a:off x="7403498" y="2694015"/>
            <a:ext cx="949036" cy="1308678"/>
          </a:xfrm>
        </p:spPr>
        <p:txBody>
          <a:bodyPr/>
          <a:lstStyle>
            <a:lvl1pPr>
              <a:defRPr sz="1000"/>
            </a:lvl1pPr>
          </a:lstStyle>
          <a:p>
            <a:r>
              <a:rPr lang="fr-FR"/>
              <a:t>Cliquez sur l'icône pour ajouter une image</a:t>
            </a:r>
          </a:p>
        </p:txBody>
      </p:sp>
      <p:sp>
        <p:nvSpPr>
          <p:cNvPr id="20" name="Espace réservé du texte 2">
            <a:extLst>
              <a:ext uri="{FF2B5EF4-FFF2-40B4-BE49-F238E27FC236}">
                <a16:creationId xmlns:a16="http://schemas.microsoft.com/office/drawing/2014/main" id="{61051E88-7D85-A84B-FF90-CF7FDD102F81}"/>
              </a:ext>
            </a:extLst>
          </p:cNvPr>
          <p:cNvSpPr>
            <a:spLocks noGrp="1"/>
          </p:cNvSpPr>
          <p:nvPr>
            <p:ph idx="20" hasCustomPrompt="1"/>
          </p:nvPr>
        </p:nvSpPr>
        <p:spPr>
          <a:xfrm>
            <a:off x="5500255" y="4130168"/>
            <a:ext cx="1406236" cy="259951"/>
          </a:xfrm>
          <a:prstGeom prst="rect">
            <a:avLst/>
          </a:prstGeom>
        </p:spPr>
        <p:txBody>
          <a:bodyPr vert="horz" lIns="91440" tIns="45720" rIns="91440" bIns="45720" rtlCol="0">
            <a:noAutofit/>
          </a:bodyPr>
          <a:lstStyle>
            <a:lvl1pPr marL="0" indent="0" algn="ctr">
              <a:buFont typeface="Arial" panose="020B0604020202020204" pitchFamily="34" charset="0"/>
              <a:buNone/>
              <a:defRPr sz="1100" b="1">
                <a:solidFill>
                  <a:schemeClr val="accent2"/>
                </a:solidFill>
              </a:defRPr>
            </a:lvl1pPr>
            <a:lvl3pPr marL="914400" indent="0">
              <a:buNone/>
              <a:defRPr/>
            </a:lvl3pPr>
          </a:lstStyle>
          <a:p>
            <a:pPr lvl="0"/>
            <a:r>
              <a:rPr lang="fr-FR"/>
              <a:t>Identité</a:t>
            </a:r>
          </a:p>
        </p:txBody>
      </p:sp>
      <p:sp>
        <p:nvSpPr>
          <p:cNvPr id="21" name="Espace réservé du texte 2">
            <a:extLst>
              <a:ext uri="{FF2B5EF4-FFF2-40B4-BE49-F238E27FC236}">
                <a16:creationId xmlns:a16="http://schemas.microsoft.com/office/drawing/2014/main" id="{7CA1D629-902B-B4A0-FBB7-64EAF06F2097}"/>
              </a:ext>
            </a:extLst>
          </p:cNvPr>
          <p:cNvSpPr>
            <a:spLocks noGrp="1"/>
          </p:cNvSpPr>
          <p:nvPr>
            <p:ph idx="21" hasCustomPrompt="1"/>
          </p:nvPr>
        </p:nvSpPr>
        <p:spPr>
          <a:xfrm>
            <a:off x="7174898" y="4126705"/>
            <a:ext cx="1406236" cy="259951"/>
          </a:xfrm>
          <a:prstGeom prst="rect">
            <a:avLst/>
          </a:prstGeom>
        </p:spPr>
        <p:txBody>
          <a:bodyPr vert="horz" lIns="91440" tIns="45720" rIns="91440" bIns="45720" rtlCol="0">
            <a:noAutofit/>
          </a:bodyPr>
          <a:lstStyle>
            <a:lvl1pPr marL="0" indent="0" algn="ctr">
              <a:buFont typeface="Arial" panose="020B0604020202020204" pitchFamily="34" charset="0"/>
              <a:buNone/>
              <a:defRPr sz="1100" b="1">
                <a:solidFill>
                  <a:schemeClr val="accent2"/>
                </a:solidFill>
              </a:defRPr>
            </a:lvl1pPr>
            <a:lvl3pPr marL="914400" indent="0">
              <a:buNone/>
              <a:defRPr/>
            </a:lvl3pPr>
          </a:lstStyle>
          <a:p>
            <a:pPr lvl="0"/>
            <a:r>
              <a:rPr lang="fr-FR"/>
              <a:t>Identité</a:t>
            </a:r>
          </a:p>
        </p:txBody>
      </p:sp>
    </p:spTree>
    <p:extLst>
      <p:ext uri="{BB962C8B-B14F-4D97-AF65-F5344CB8AC3E}">
        <p14:creationId xmlns:p14="http://schemas.microsoft.com/office/powerpoint/2010/main" val="1591872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erge">
    <p:bg>
      <p:bgPr>
        <a:solidFill>
          <a:schemeClr val="bg1"/>
        </a:solidFill>
        <a:effectLst/>
      </p:bgPr>
    </p:bg>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p:txBody>
          <a:bodyPr/>
          <a:lstStyle/>
          <a:p>
            <a:fld id="{36B95A73-A89A-4BC7-8564-4CF1D1DD2F51}" type="slidenum">
              <a:rPr lang="fr-FR" smtClean="0"/>
              <a:pPr/>
              <a:t>‹N°›</a:t>
            </a:fld>
            <a:endParaRPr lang="fr-FR"/>
          </a:p>
        </p:txBody>
      </p:sp>
      <p:sp>
        <p:nvSpPr>
          <p:cNvPr id="5" name="Rectangle 4"/>
          <p:cNvSpPr/>
          <p:nvPr userDrawn="1"/>
        </p:nvSpPr>
        <p:spPr>
          <a:xfrm>
            <a:off x="0" y="4799023"/>
            <a:ext cx="428822" cy="344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13902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4.xml"/><Relationship Id="rId1"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7521262" cy="437965"/>
          </a:xfrm>
          <a:prstGeom prst="rect">
            <a:avLst/>
          </a:prstGeom>
        </p:spPr>
        <p:txBody>
          <a:bodyPr vert="horz" lIns="91440" tIns="45720" rIns="91440" bIns="45720" rtlCol="0" anchor="t">
            <a:noAutofit/>
          </a:bodyPr>
          <a:lstStyle/>
          <a:p>
            <a:r>
              <a:rPr lang="fr-FR"/>
              <a:t>Titre de diapositive</a:t>
            </a:r>
          </a:p>
        </p:txBody>
      </p:sp>
      <p:sp>
        <p:nvSpPr>
          <p:cNvPr id="3" name="Espace réservé du texte 2"/>
          <p:cNvSpPr>
            <a:spLocks noGrp="1"/>
          </p:cNvSpPr>
          <p:nvPr>
            <p:ph type="body" idx="1"/>
          </p:nvPr>
        </p:nvSpPr>
        <p:spPr>
          <a:xfrm>
            <a:off x="457200" y="783860"/>
            <a:ext cx="8029977" cy="3744416"/>
          </a:xfrm>
          <a:prstGeom prst="rect">
            <a:avLst/>
          </a:prstGeom>
        </p:spPr>
        <p:txBody>
          <a:bodyPr vert="horz" lIns="91440" tIns="45720" rIns="91440" bIns="45720" rtlCol="0">
            <a:noAutofit/>
          </a:bodyPr>
          <a:lstStyle/>
          <a:p>
            <a:pPr lvl="0"/>
            <a:r>
              <a:rPr lang="fr-FR"/>
              <a:t>Modifiez les styles du texte du masque</a:t>
            </a:r>
          </a:p>
          <a:p>
            <a:pPr lvl="1"/>
            <a:r>
              <a:rPr lang="fr-FR"/>
              <a:t>Deuxième niveau</a:t>
            </a:r>
          </a:p>
          <a:p>
            <a:pPr lvl="2"/>
            <a:r>
              <a:rPr lang="fr-FR"/>
              <a:t>Troisième niveau</a:t>
            </a:r>
          </a:p>
          <a:p>
            <a:pPr lvl="2"/>
            <a:endParaRPr lang="fr-FR"/>
          </a:p>
        </p:txBody>
      </p:sp>
      <p:sp>
        <p:nvSpPr>
          <p:cNvPr id="6" name="Espace réservé du numéro de diapositive 5"/>
          <p:cNvSpPr>
            <a:spLocks noGrp="1"/>
          </p:cNvSpPr>
          <p:nvPr>
            <p:ph type="sldNum" sz="quarter" idx="4"/>
          </p:nvPr>
        </p:nvSpPr>
        <p:spPr>
          <a:xfrm>
            <a:off x="8172400" y="4968000"/>
            <a:ext cx="514400" cy="144000"/>
          </a:xfrm>
          <a:prstGeom prst="rect">
            <a:avLst/>
          </a:prstGeom>
        </p:spPr>
        <p:txBody>
          <a:bodyPr vert="horz" lIns="91440" tIns="45720" rIns="91440" bIns="45720" rtlCol="0" anchor="ctr"/>
          <a:lstStyle>
            <a:lvl1pPr algn="r">
              <a:defRPr sz="800">
                <a:solidFill>
                  <a:schemeClr val="tx1">
                    <a:tint val="75000"/>
                  </a:schemeClr>
                </a:solidFill>
              </a:defRPr>
            </a:lvl1pPr>
          </a:lstStyle>
          <a:p>
            <a:fld id="{36B95A73-A89A-4BC7-8564-4CF1D1DD2F51}" type="slidenum">
              <a:rPr lang="fr-FR" smtClean="0"/>
              <a:pPr/>
              <a:t>‹N°›</a:t>
            </a:fld>
            <a:endParaRPr lang="fr-FR"/>
          </a:p>
        </p:txBody>
      </p:sp>
      <p:sp>
        <p:nvSpPr>
          <p:cNvPr id="7" name="Espace réservé de la date 3"/>
          <p:cNvSpPr>
            <a:spLocks noGrp="1"/>
          </p:cNvSpPr>
          <p:nvPr>
            <p:ph type="dt" sz="half" idx="2"/>
          </p:nvPr>
        </p:nvSpPr>
        <p:spPr>
          <a:xfrm>
            <a:off x="467544" y="4968000"/>
            <a:ext cx="720080" cy="144016"/>
          </a:xfrm>
          <a:prstGeom prst="rect">
            <a:avLst/>
          </a:prstGeom>
        </p:spPr>
        <p:txBody>
          <a:bodyPr/>
          <a:lstStyle>
            <a:lvl1pPr>
              <a:defRPr sz="800">
                <a:solidFill>
                  <a:schemeClr val="accent2"/>
                </a:solidFill>
              </a:defRPr>
            </a:lvl1pPr>
          </a:lstStyle>
          <a:p>
            <a:fld id="{B4724BB8-6849-4DB6-8804-77DA02A70523}" type="datetime1">
              <a:rPr lang="fr-FR" smtClean="0"/>
              <a:t>27/05/2026</a:t>
            </a:fld>
            <a:endParaRPr lang="fr-FR"/>
          </a:p>
        </p:txBody>
      </p:sp>
      <p:pic>
        <p:nvPicPr>
          <p:cNvPr id="8" name="Image 7"/>
          <p:cNvPicPr>
            <a:picLocks noChangeAspect="1"/>
          </p:cNvPicPr>
          <p:nvPr userDrawn="1"/>
        </p:nvPicPr>
        <p:blipFill>
          <a:blip r:embed="rId15" cstate="screen">
            <a:extLst>
              <a:ext uri="{28A0092B-C50C-407E-A947-70E740481C1C}">
                <a14:useLocalDpi xmlns:a14="http://schemas.microsoft.com/office/drawing/2010/main" val="0"/>
              </a:ext>
            </a:extLst>
          </a:blip>
          <a:stretch>
            <a:fillRect/>
          </a:stretch>
        </p:blipFill>
        <p:spPr>
          <a:xfrm>
            <a:off x="0" y="4799308"/>
            <a:ext cx="395536" cy="344192"/>
          </a:xfrm>
          <a:prstGeom prst="rect">
            <a:avLst/>
          </a:prstGeom>
        </p:spPr>
      </p:pic>
      <p:sp>
        <p:nvSpPr>
          <p:cNvPr id="4" name="Espace réservé du pied de page 3"/>
          <p:cNvSpPr>
            <a:spLocks noGrp="1"/>
          </p:cNvSpPr>
          <p:nvPr>
            <p:ph type="ftr" sz="quarter" idx="3"/>
          </p:nvPr>
        </p:nvSpPr>
        <p:spPr>
          <a:xfrm>
            <a:off x="1330609" y="4968000"/>
            <a:ext cx="6753947" cy="144000"/>
          </a:xfrm>
          <a:prstGeom prst="rect">
            <a:avLst/>
          </a:prstGeom>
        </p:spPr>
        <p:txBody>
          <a:bodyPr vert="horz" lIns="91440" tIns="45720" rIns="91440" bIns="45720" rtlCol="0" anchor="ctr"/>
          <a:lstStyle>
            <a:lvl1pPr algn="ctr">
              <a:defRPr lang="fr-FR" sz="800" kern="1200" dirty="0">
                <a:solidFill>
                  <a:schemeClr val="accent2"/>
                </a:solidFill>
                <a:latin typeface="+mn-lt"/>
                <a:ea typeface="+mn-ea"/>
                <a:cs typeface="+mn-cs"/>
              </a:defRPr>
            </a:lvl1pPr>
          </a:lstStyle>
          <a:p>
            <a:endParaRPr lang="fr-FR"/>
          </a:p>
        </p:txBody>
      </p:sp>
    </p:spTree>
    <p:extLst>
      <p:ext uri="{BB962C8B-B14F-4D97-AF65-F5344CB8AC3E}">
        <p14:creationId xmlns:p14="http://schemas.microsoft.com/office/powerpoint/2010/main" val="1790916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51" r:id="rId4"/>
    <p:sldLayoutId id="2147483652" r:id="rId5"/>
    <p:sldLayoutId id="2147483662" r:id="rId6"/>
    <p:sldLayoutId id="2147483664" r:id="rId7"/>
    <p:sldLayoutId id="2147483665" r:id="rId8"/>
    <p:sldLayoutId id="2147483659" r:id="rId9"/>
    <p:sldLayoutId id="2147483660" r:id="rId10"/>
    <p:sldLayoutId id="2147483666" r:id="rId11"/>
    <p:sldLayoutId id="2147483667" r:id="rId12"/>
  </p:sldLayoutIdLst>
  <p:hf hdr="0"/>
  <p:txStyles>
    <p:titleStyle>
      <a:lvl1pPr algn="l" defTabSz="914400" rtl="0" eaLnBrk="1" latinLnBrk="0" hangingPunct="1">
        <a:spcBef>
          <a:spcPct val="0"/>
        </a:spcBef>
        <a:buNone/>
        <a:defRPr lang="fr-FR" sz="2400" b="1" kern="1200" cap="none" baseline="0" dirty="0" smtClean="0">
          <a:solidFill>
            <a:schemeClr val="accent3"/>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b="0" kern="1200">
          <a:solidFill>
            <a:schemeClr val="accent1"/>
          </a:solidFill>
          <a:latin typeface="+mn-lt"/>
          <a:ea typeface="+mn-ea"/>
          <a:cs typeface="+mn-cs"/>
        </a:defRPr>
      </a:lvl1pPr>
      <a:lvl2pPr marL="742950" indent="-285750" algn="l" defTabSz="914400" rtl="0" eaLnBrk="1" latinLnBrk="0" hangingPunct="1">
        <a:spcBef>
          <a:spcPct val="20000"/>
        </a:spcBef>
        <a:buClr>
          <a:schemeClr val="accent1"/>
        </a:buClr>
        <a:buSzPct val="60000"/>
        <a:buFont typeface="Courier New" panose="02070309020205020404" pitchFamily="49" charset="0"/>
        <a:buChar char="o"/>
        <a:defRPr sz="1800" kern="1200">
          <a:solidFill>
            <a:schemeClr val="accent1"/>
          </a:solidFill>
          <a:latin typeface="+mn-lt"/>
          <a:ea typeface="+mn-ea"/>
          <a:cs typeface="+mn-cs"/>
        </a:defRPr>
      </a:lvl2pPr>
      <a:lvl3pPr marL="1143000" indent="-228600" algn="l" defTabSz="914400" rtl="0" eaLnBrk="1" latinLnBrk="0" hangingPunct="1">
        <a:spcBef>
          <a:spcPct val="20000"/>
        </a:spcBef>
        <a:buClr>
          <a:schemeClr val="accent1"/>
        </a:buClr>
        <a:buSzPct val="80000"/>
        <a:buFont typeface="Wingdings" panose="05000000000000000000" pitchFamily="2" charset="2"/>
        <a:buChar char="§"/>
        <a:defRPr sz="1600" kern="1200">
          <a:solidFill>
            <a:schemeClr val="accen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414835-BCDB-EC5D-C8DE-803D7C5A57B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Espace réservé du texte 2">
            <a:extLst>
              <a:ext uri="{FF2B5EF4-FFF2-40B4-BE49-F238E27FC236}">
                <a16:creationId xmlns:a16="http://schemas.microsoft.com/office/drawing/2014/main" id="{BA0DD29D-6319-8606-DD1A-D55E8D29798A}"/>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1699C486-A312-07C8-67B6-7156CFA8C66C}"/>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2B82F69E-678A-4A16-98C4-76B25B900AA0}" type="datetimeFigureOut">
              <a:rPr lang="en-US" smtClean="0"/>
              <a:t>5/27/2026</a:t>
            </a:fld>
            <a:endParaRPr lang="en-US"/>
          </a:p>
        </p:txBody>
      </p:sp>
      <p:sp>
        <p:nvSpPr>
          <p:cNvPr id="5" name="Espace réservé du pied de page 4">
            <a:extLst>
              <a:ext uri="{FF2B5EF4-FFF2-40B4-BE49-F238E27FC236}">
                <a16:creationId xmlns:a16="http://schemas.microsoft.com/office/drawing/2014/main" id="{7CA512B1-83D3-CC71-4073-C2ADD79EB4E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Espace réservé du numéro de diapositive 5">
            <a:extLst>
              <a:ext uri="{FF2B5EF4-FFF2-40B4-BE49-F238E27FC236}">
                <a16:creationId xmlns:a16="http://schemas.microsoft.com/office/drawing/2014/main" id="{C385310D-1699-E07C-16F6-9970C407113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13E589BF-9E66-447D-9D56-4414E89B928C}" type="slidenum">
              <a:rPr lang="en-US" smtClean="0"/>
              <a:t>‹N°›</a:t>
            </a:fld>
            <a:endParaRPr lang="en-US"/>
          </a:p>
        </p:txBody>
      </p:sp>
    </p:spTree>
    <p:extLst>
      <p:ext uri="{BB962C8B-B14F-4D97-AF65-F5344CB8AC3E}">
        <p14:creationId xmlns:p14="http://schemas.microsoft.com/office/powerpoint/2010/main" val="161239754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17"/>
        <p:cNvGrpSpPr/>
        <p:nvPr/>
      </p:nvGrpSpPr>
      <p:grpSpPr>
        <a:xfrm>
          <a:off x="0" y="0"/>
          <a:ext cx="0" cy="0"/>
          <a:chOff x="0" y="0"/>
          <a:chExt cx="0" cy="0"/>
        </a:xfrm>
      </p:grpSpPr>
      <p:pic>
        <p:nvPicPr>
          <p:cNvPr id="18" name="Google Shape;18;p37"/>
          <p:cNvPicPr preferRelativeResize="0"/>
          <p:nvPr/>
        </p:nvPicPr>
        <p:blipFill rotWithShape="1">
          <a:blip r:embed="rId3">
            <a:alphaModFix/>
          </a:blip>
          <a:srcRect t="7439" b="15170"/>
          <a:stretch/>
        </p:blipFill>
        <p:spPr>
          <a:xfrm>
            <a:off x="-3240" y="-33840"/>
            <a:ext cx="9142200" cy="5185080"/>
          </a:xfrm>
          <a:prstGeom prst="rect">
            <a:avLst/>
          </a:prstGeom>
          <a:noFill/>
          <a:ln>
            <a:noFill/>
          </a:ln>
        </p:spPr>
      </p:pic>
      <p:sp>
        <p:nvSpPr>
          <p:cNvPr id="19" name="Google Shape;19;p37"/>
          <p:cNvSpPr/>
          <p:nvPr/>
        </p:nvSpPr>
        <p:spPr>
          <a:xfrm>
            <a:off x="-3240" y="-33480"/>
            <a:ext cx="9156600" cy="5185080"/>
          </a:xfrm>
          <a:prstGeom prst="rect">
            <a:avLst/>
          </a:prstGeom>
          <a:solidFill>
            <a:srgbClr val="F29EB7">
              <a:alpha val="46274"/>
            </a:srgbClr>
          </a:solidFill>
          <a:ln>
            <a:noFill/>
          </a:ln>
        </p:spPr>
        <p:txBody>
          <a:bodyPr spcFirstLastPara="1" wrap="square" lIns="90000" tIns="91425" rIns="90000"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37"/>
          <p:cNvSpPr/>
          <p:nvPr/>
        </p:nvSpPr>
        <p:spPr>
          <a:xfrm>
            <a:off x="268560" y="2197440"/>
            <a:ext cx="1083240" cy="1006560"/>
          </a:xfrm>
          <a:prstGeom prst="rect">
            <a:avLst/>
          </a:prstGeom>
          <a:noFill/>
          <a:ln>
            <a:noFill/>
          </a:ln>
        </p:spPr>
        <p:txBody>
          <a:bodyPr spcFirstLastPara="1" wrap="square" lIns="90000" tIns="91425" rIns="90000"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fr-FR" sz="6000" b="1" i="0" u="none" strike="noStrike" cap="none">
                <a:solidFill>
                  <a:srgbClr val="F086A4"/>
                </a:solidFill>
                <a:latin typeface="Arial"/>
                <a:ea typeface="Arial"/>
                <a:cs typeface="Arial"/>
                <a:sym typeface="Arial"/>
              </a:rPr>
              <a:t>::</a:t>
            </a:r>
            <a:endParaRPr sz="6000" b="0" i="0" u="none" strike="noStrike" cap="none">
              <a:solidFill>
                <a:srgbClr val="000000"/>
              </a:solidFill>
              <a:latin typeface="Arial"/>
              <a:ea typeface="Arial"/>
              <a:cs typeface="Arial"/>
              <a:sym typeface="Arial"/>
            </a:endParaRPr>
          </a:p>
        </p:txBody>
      </p:sp>
      <p:sp>
        <p:nvSpPr>
          <p:cNvPr id="21" name="Google Shape;21;p37"/>
          <p:cNvSpPr txBox="1">
            <a:spLocks noGrp="1"/>
          </p:cNvSpPr>
          <p:nvPr>
            <p:ph type="sldNum" idx="12"/>
          </p:nvPr>
        </p:nvSpPr>
        <p:spPr>
          <a:xfrm>
            <a:off x="8472600" y="4663080"/>
            <a:ext cx="540000" cy="38484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1000"/>
              <a:buFont typeface="Arial"/>
              <a:buNone/>
              <a:defRPr sz="1000" b="1"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b="0">
              <a:solidFill>
                <a:srgbClr val="000000"/>
              </a:solidFill>
              <a:latin typeface="Times New Roman"/>
              <a:ea typeface="Times New Roman"/>
              <a:cs typeface="Times New Roman"/>
              <a:sym typeface="Times New Roman"/>
            </a:endParaRPr>
          </a:p>
        </p:txBody>
      </p:sp>
      <p:sp>
        <p:nvSpPr>
          <p:cNvPr id="22" name="Google Shape;22;p37"/>
          <p:cNvSpPr txBox="1">
            <a:spLocks noGrp="1"/>
          </p:cNvSpPr>
          <p:nvPr>
            <p:ph type="title"/>
          </p:nvPr>
        </p:nvSpPr>
        <p:spPr>
          <a:xfrm>
            <a:off x="457200" y="205200"/>
            <a:ext cx="8229240" cy="8586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37"/>
          <p:cNvSpPr txBox="1">
            <a:spLocks noGrp="1"/>
          </p:cNvSpPr>
          <p:nvPr>
            <p:ph type="body" idx="1"/>
          </p:nvPr>
        </p:nvSpPr>
        <p:spPr>
          <a:xfrm>
            <a:off x="457200" y="1203480"/>
            <a:ext cx="8229240" cy="298296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800823506"/>
      </p:ext>
    </p:extLst>
  </p:cSld>
  <p:clrMap bg1="lt1" tx1="dk1" bg2="dk2" tx2="lt2" accent1="accent1" accent2="accent2" accent3="accent3" accent4="accent4" accent5="accent5" accent6="accent6" hlink="hlink" folHlink="folHlink"/>
  <p:sldLayoutIdLst>
    <p:sldLayoutId id="214748369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6"/>
        <p:cNvGrpSpPr/>
        <p:nvPr/>
      </p:nvGrpSpPr>
      <p:grpSpPr>
        <a:xfrm>
          <a:off x="0" y="0"/>
          <a:ext cx="0" cy="0"/>
          <a:chOff x="0" y="0"/>
          <a:chExt cx="0" cy="0"/>
        </a:xfrm>
      </p:grpSpPr>
      <p:pic>
        <p:nvPicPr>
          <p:cNvPr id="27" name="Google Shape;27;p39"/>
          <p:cNvPicPr preferRelativeResize="0"/>
          <p:nvPr/>
        </p:nvPicPr>
        <p:blipFill rotWithShape="1">
          <a:blip r:embed="rId3">
            <a:alphaModFix/>
          </a:blip>
          <a:srcRect/>
          <a:stretch/>
        </p:blipFill>
        <p:spPr>
          <a:xfrm>
            <a:off x="7966080" y="151920"/>
            <a:ext cx="998640" cy="318600"/>
          </a:xfrm>
          <a:prstGeom prst="rect">
            <a:avLst/>
          </a:prstGeom>
          <a:noFill/>
          <a:ln>
            <a:noFill/>
          </a:ln>
        </p:spPr>
      </p:pic>
      <p:sp>
        <p:nvSpPr>
          <p:cNvPr id="28" name="Google Shape;28;p39"/>
          <p:cNvSpPr/>
          <p:nvPr/>
        </p:nvSpPr>
        <p:spPr>
          <a:xfrm>
            <a:off x="745200" y="0"/>
            <a:ext cx="3090960" cy="132840"/>
          </a:xfrm>
          <a:prstGeom prst="rect">
            <a:avLst/>
          </a:prstGeom>
          <a:solidFill>
            <a:srgbClr val="0D5973"/>
          </a:solidFill>
          <a:ln>
            <a:noFill/>
          </a:ln>
        </p:spPr>
        <p:txBody>
          <a:bodyPr spcFirstLastPara="1" wrap="square" lIns="90000" tIns="66600" rIns="90000" bIns="666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9" name="Google Shape;29;p39"/>
          <p:cNvSpPr txBox="1">
            <a:spLocks noGrp="1"/>
          </p:cNvSpPr>
          <p:nvPr>
            <p:ph type="sldNum" idx="12"/>
          </p:nvPr>
        </p:nvSpPr>
        <p:spPr>
          <a:xfrm>
            <a:off x="8472600" y="4663080"/>
            <a:ext cx="540000" cy="38484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solidFill>
                <a:srgbClr val="000000"/>
              </a:solidFill>
              <a:latin typeface="Times New Roman"/>
              <a:ea typeface="Times New Roman"/>
              <a:cs typeface="Times New Roman"/>
              <a:sym typeface="Times New Roman"/>
            </a:endParaRPr>
          </a:p>
        </p:txBody>
      </p:sp>
      <p:sp>
        <p:nvSpPr>
          <p:cNvPr id="30" name="Google Shape;30;p39"/>
          <p:cNvSpPr txBox="1">
            <a:spLocks noGrp="1"/>
          </p:cNvSpPr>
          <p:nvPr>
            <p:ph type="title"/>
          </p:nvPr>
        </p:nvSpPr>
        <p:spPr>
          <a:xfrm>
            <a:off x="457200" y="205200"/>
            <a:ext cx="8229240" cy="8586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1" name="Google Shape;31;p39"/>
          <p:cNvSpPr txBox="1">
            <a:spLocks noGrp="1"/>
          </p:cNvSpPr>
          <p:nvPr>
            <p:ph type="body" idx="1"/>
          </p:nvPr>
        </p:nvSpPr>
        <p:spPr>
          <a:xfrm>
            <a:off x="457200" y="1203480"/>
            <a:ext cx="8229240" cy="2982960"/>
          </a:xfrm>
          <a:prstGeom prst="rect">
            <a:avLst/>
          </a:prstGeom>
          <a:noFill/>
          <a:ln>
            <a:noFill/>
          </a:ln>
        </p:spPr>
        <p:txBody>
          <a:bodyPr spcFirstLastPara="1" wrap="square" lIns="0" tIns="0" rIns="0" bIns="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206804508"/>
      </p:ext>
    </p:extLst>
  </p:cSld>
  <p:clrMap bg1="lt1" tx1="dk1" bg2="dk2" tx2="lt2" accent1="accent1" accent2="accent2" accent3="accent3" accent4="accent4" accent5="accent5" accent6="accent6" hlink="hlink" folHlink="folHlink"/>
  <p:sldLayoutIdLst>
    <p:sldLayoutId id="214748369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84337FB-2580-1DCA-C170-F516F9F7A5E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436B49B3-A662-6B03-B21F-6F8E4BE7EB1A}"/>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35596616-036C-2DE5-3493-0E1598D3603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770E004-0E37-4768-8A74-B4BBDA0F994C}" type="datetimeFigureOut">
              <a:rPr lang="fr-CH" smtClean="0"/>
              <a:t>27.05.2026</a:t>
            </a:fld>
            <a:endParaRPr lang="fr-CH"/>
          </a:p>
        </p:txBody>
      </p:sp>
      <p:sp>
        <p:nvSpPr>
          <p:cNvPr id="5" name="Espace réservé du pied de page 4">
            <a:extLst>
              <a:ext uri="{FF2B5EF4-FFF2-40B4-BE49-F238E27FC236}">
                <a16:creationId xmlns:a16="http://schemas.microsoft.com/office/drawing/2014/main" id="{D1C6B884-CF74-AAB5-C7F2-9CEBF33C5A0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EB0EFD0F-40B3-9C42-8A64-A316252A89D7}"/>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93436F2-EDED-446A-97C1-7D93F9D3DB59}" type="slidenum">
              <a:rPr lang="fr-CH" smtClean="0"/>
              <a:t>‹N°›</a:t>
            </a:fld>
            <a:endParaRPr lang="fr-CH"/>
          </a:p>
        </p:txBody>
      </p:sp>
    </p:spTree>
    <p:extLst>
      <p:ext uri="{BB962C8B-B14F-4D97-AF65-F5344CB8AC3E}">
        <p14:creationId xmlns:p14="http://schemas.microsoft.com/office/powerpoint/2010/main" val="11094871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0.jpe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tags" Target="../tags/tag74.xml"/><Relationship Id="rId18" Type="http://schemas.openxmlformats.org/officeDocument/2006/relationships/tags" Target="../tags/tag79.xml"/><Relationship Id="rId26" Type="http://schemas.openxmlformats.org/officeDocument/2006/relationships/image" Target="../media/image26.svg"/><Relationship Id="rId3" Type="http://schemas.openxmlformats.org/officeDocument/2006/relationships/tags" Target="../tags/tag64.xml"/><Relationship Id="rId21" Type="http://schemas.openxmlformats.org/officeDocument/2006/relationships/tags" Target="../tags/tag82.xml"/><Relationship Id="rId7" Type="http://schemas.openxmlformats.org/officeDocument/2006/relationships/tags" Target="../tags/tag68.xml"/><Relationship Id="rId12" Type="http://schemas.openxmlformats.org/officeDocument/2006/relationships/tags" Target="../tags/tag73.xml"/><Relationship Id="rId17" Type="http://schemas.openxmlformats.org/officeDocument/2006/relationships/tags" Target="../tags/tag78.xml"/><Relationship Id="rId25" Type="http://schemas.openxmlformats.org/officeDocument/2006/relationships/notesSlide" Target="../notesSlides/notesSlide7.xml"/><Relationship Id="rId2" Type="http://schemas.openxmlformats.org/officeDocument/2006/relationships/tags" Target="../tags/tag63.xml"/><Relationship Id="rId16" Type="http://schemas.openxmlformats.org/officeDocument/2006/relationships/tags" Target="../tags/tag77.xml"/><Relationship Id="rId20" Type="http://schemas.openxmlformats.org/officeDocument/2006/relationships/tags" Target="../tags/tag81.xml"/><Relationship Id="rId29" Type="http://schemas.openxmlformats.org/officeDocument/2006/relationships/image" Target="../media/image29.svg"/><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tags" Target="../tags/tag72.xml"/><Relationship Id="rId24" Type="http://schemas.openxmlformats.org/officeDocument/2006/relationships/slideLayout" Target="../slideLayouts/slideLayout2.xml"/><Relationship Id="rId5" Type="http://schemas.openxmlformats.org/officeDocument/2006/relationships/tags" Target="../tags/tag66.xml"/><Relationship Id="rId15" Type="http://schemas.openxmlformats.org/officeDocument/2006/relationships/tags" Target="../tags/tag76.xml"/><Relationship Id="rId23" Type="http://schemas.openxmlformats.org/officeDocument/2006/relationships/tags" Target="../tags/tag84.xml"/><Relationship Id="rId28" Type="http://schemas.openxmlformats.org/officeDocument/2006/relationships/image" Target="../media/image28.svg"/><Relationship Id="rId10" Type="http://schemas.openxmlformats.org/officeDocument/2006/relationships/tags" Target="../tags/tag71.xml"/><Relationship Id="rId19" Type="http://schemas.openxmlformats.org/officeDocument/2006/relationships/tags" Target="../tags/tag80.xml"/><Relationship Id="rId4" Type="http://schemas.openxmlformats.org/officeDocument/2006/relationships/tags" Target="../tags/tag65.xml"/><Relationship Id="rId9" Type="http://schemas.openxmlformats.org/officeDocument/2006/relationships/tags" Target="../tags/tag70.xml"/><Relationship Id="rId14" Type="http://schemas.openxmlformats.org/officeDocument/2006/relationships/tags" Target="../tags/tag75.xml"/><Relationship Id="rId22" Type="http://schemas.openxmlformats.org/officeDocument/2006/relationships/tags" Target="../tags/tag83.xml"/><Relationship Id="rId27" Type="http://schemas.openxmlformats.org/officeDocument/2006/relationships/image" Target="../media/image27.svg"/><Relationship Id="rId30" Type="http://schemas.openxmlformats.org/officeDocument/2006/relationships/image" Target="../media/image30.svg"/></Relationships>
</file>

<file path=ppt/slides/_rels/slide11.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tags" Target="../tags/tag97.xml"/><Relationship Id="rId18" Type="http://schemas.openxmlformats.org/officeDocument/2006/relationships/tags" Target="../tags/tag102.xml"/><Relationship Id="rId26" Type="http://schemas.openxmlformats.org/officeDocument/2006/relationships/slideLayout" Target="../slideLayouts/slideLayout2.xml"/><Relationship Id="rId3" Type="http://schemas.openxmlformats.org/officeDocument/2006/relationships/tags" Target="../tags/tag87.xml"/><Relationship Id="rId21" Type="http://schemas.openxmlformats.org/officeDocument/2006/relationships/tags" Target="../tags/tag105.xml"/><Relationship Id="rId7" Type="http://schemas.openxmlformats.org/officeDocument/2006/relationships/tags" Target="../tags/tag91.xml"/><Relationship Id="rId12" Type="http://schemas.openxmlformats.org/officeDocument/2006/relationships/tags" Target="../tags/tag96.xml"/><Relationship Id="rId17" Type="http://schemas.openxmlformats.org/officeDocument/2006/relationships/tags" Target="../tags/tag101.xml"/><Relationship Id="rId25" Type="http://schemas.openxmlformats.org/officeDocument/2006/relationships/tags" Target="../tags/tag109.xml"/><Relationship Id="rId2" Type="http://schemas.openxmlformats.org/officeDocument/2006/relationships/tags" Target="../tags/tag86.xml"/><Relationship Id="rId16" Type="http://schemas.openxmlformats.org/officeDocument/2006/relationships/tags" Target="../tags/tag100.xml"/><Relationship Id="rId20" Type="http://schemas.openxmlformats.org/officeDocument/2006/relationships/tags" Target="../tags/tag104.xml"/><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tags" Target="../tags/tag95.xml"/><Relationship Id="rId24" Type="http://schemas.openxmlformats.org/officeDocument/2006/relationships/tags" Target="../tags/tag108.xml"/><Relationship Id="rId5" Type="http://schemas.openxmlformats.org/officeDocument/2006/relationships/tags" Target="../tags/tag89.xml"/><Relationship Id="rId15" Type="http://schemas.openxmlformats.org/officeDocument/2006/relationships/tags" Target="../tags/tag99.xml"/><Relationship Id="rId23" Type="http://schemas.openxmlformats.org/officeDocument/2006/relationships/tags" Target="../tags/tag107.xml"/><Relationship Id="rId10" Type="http://schemas.openxmlformats.org/officeDocument/2006/relationships/tags" Target="../tags/tag94.xml"/><Relationship Id="rId19" Type="http://schemas.openxmlformats.org/officeDocument/2006/relationships/tags" Target="../tags/tag103.xml"/><Relationship Id="rId4" Type="http://schemas.openxmlformats.org/officeDocument/2006/relationships/tags" Target="../tags/tag88.xml"/><Relationship Id="rId9" Type="http://schemas.openxmlformats.org/officeDocument/2006/relationships/tags" Target="../tags/tag93.xml"/><Relationship Id="rId14" Type="http://schemas.openxmlformats.org/officeDocument/2006/relationships/tags" Target="../tags/tag98.xml"/><Relationship Id="rId22" Type="http://schemas.openxmlformats.org/officeDocument/2006/relationships/tags" Target="../tags/tag106.xml"/><Relationship Id="rId27"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tags" Target="../tags/tag122.xml"/><Relationship Id="rId18" Type="http://schemas.openxmlformats.org/officeDocument/2006/relationships/tags" Target="../tags/tag127.xml"/><Relationship Id="rId26" Type="http://schemas.openxmlformats.org/officeDocument/2006/relationships/tags" Target="../tags/tag135.xml"/><Relationship Id="rId3" Type="http://schemas.openxmlformats.org/officeDocument/2006/relationships/tags" Target="../tags/tag112.xml"/><Relationship Id="rId21" Type="http://schemas.openxmlformats.org/officeDocument/2006/relationships/tags" Target="../tags/tag130.xml"/><Relationship Id="rId7" Type="http://schemas.openxmlformats.org/officeDocument/2006/relationships/tags" Target="../tags/tag116.xml"/><Relationship Id="rId12" Type="http://schemas.openxmlformats.org/officeDocument/2006/relationships/tags" Target="../tags/tag121.xml"/><Relationship Id="rId17" Type="http://schemas.openxmlformats.org/officeDocument/2006/relationships/tags" Target="../tags/tag126.xml"/><Relationship Id="rId25" Type="http://schemas.openxmlformats.org/officeDocument/2006/relationships/tags" Target="../tags/tag134.xml"/><Relationship Id="rId2" Type="http://schemas.openxmlformats.org/officeDocument/2006/relationships/tags" Target="../tags/tag111.xml"/><Relationship Id="rId16" Type="http://schemas.openxmlformats.org/officeDocument/2006/relationships/tags" Target="../tags/tag125.xml"/><Relationship Id="rId20" Type="http://schemas.openxmlformats.org/officeDocument/2006/relationships/tags" Target="../tags/tag129.xml"/><Relationship Id="rId29" Type="http://schemas.openxmlformats.org/officeDocument/2006/relationships/slideLayout" Target="../slideLayouts/slideLayout2.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tags" Target="../tags/tag120.xml"/><Relationship Id="rId24" Type="http://schemas.openxmlformats.org/officeDocument/2006/relationships/tags" Target="../tags/tag133.xml"/><Relationship Id="rId5" Type="http://schemas.openxmlformats.org/officeDocument/2006/relationships/tags" Target="../tags/tag114.xml"/><Relationship Id="rId15" Type="http://schemas.openxmlformats.org/officeDocument/2006/relationships/tags" Target="../tags/tag124.xml"/><Relationship Id="rId23" Type="http://schemas.openxmlformats.org/officeDocument/2006/relationships/tags" Target="../tags/tag132.xml"/><Relationship Id="rId28" Type="http://schemas.openxmlformats.org/officeDocument/2006/relationships/tags" Target="../tags/tag137.xml"/><Relationship Id="rId10" Type="http://schemas.openxmlformats.org/officeDocument/2006/relationships/tags" Target="../tags/tag119.xml"/><Relationship Id="rId19" Type="http://schemas.openxmlformats.org/officeDocument/2006/relationships/tags" Target="../tags/tag128.xml"/><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tags" Target="../tags/tag123.xml"/><Relationship Id="rId22" Type="http://schemas.openxmlformats.org/officeDocument/2006/relationships/tags" Target="../tags/tag131.xml"/><Relationship Id="rId27" Type="http://schemas.openxmlformats.org/officeDocument/2006/relationships/tags" Target="../tags/tag136.xml"/><Relationship Id="rId30"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3" Type="http://schemas.openxmlformats.org/officeDocument/2006/relationships/tags" Target="../tags/tag150.xml"/><Relationship Id="rId18" Type="http://schemas.openxmlformats.org/officeDocument/2006/relationships/tags" Target="../tags/tag155.xml"/><Relationship Id="rId26" Type="http://schemas.openxmlformats.org/officeDocument/2006/relationships/tags" Target="../tags/tag163.xml"/><Relationship Id="rId3" Type="http://schemas.openxmlformats.org/officeDocument/2006/relationships/tags" Target="../tags/tag140.xml"/><Relationship Id="rId21" Type="http://schemas.openxmlformats.org/officeDocument/2006/relationships/tags" Target="../tags/tag158.xml"/><Relationship Id="rId34" Type="http://schemas.openxmlformats.org/officeDocument/2006/relationships/image" Target="../media/image32.png"/><Relationship Id="rId7" Type="http://schemas.openxmlformats.org/officeDocument/2006/relationships/tags" Target="../tags/tag144.xml"/><Relationship Id="rId12" Type="http://schemas.openxmlformats.org/officeDocument/2006/relationships/tags" Target="../tags/tag149.xml"/><Relationship Id="rId17" Type="http://schemas.openxmlformats.org/officeDocument/2006/relationships/tags" Target="../tags/tag154.xml"/><Relationship Id="rId25" Type="http://schemas.openxmlformats.org/officeDocument/2006/relationships/tags" Target="../tags/tag162.xml"/><Relationship Id="rId33" Type="http://schemas.openxmlformats.org/officeDocument/2006/relationships/image" Target="../media/image31.svg"/><Relationship Id="rId2" Type="http://schemas.openxmlformats.org/officeDocument/2006/relationships/tags" Target="../tags/tag139.xml"/><Relationship Id="rId16" Type="http://schemas.openxmlformats.org/officeDocument/2006/relationships/tags" Target="../tags/tag153.xml"/><Relationship Id="rId20" Type="http://schemas.openxmlformats.org/officeDocument/2006/relationships/tags" Target="../tags/tag157.xml"/><Relationship Id="rId29" Type="http://schemas.openxmlformats.org/officeDocument/2006/relationships/tags" Target="../tags/tag166.xml"/><Relationship Id="rId1" Type="http://schemas.openxmlformats.org/officeDocument/2006/relationships/tags" Target="../tags/tag138.xml"/><Relationship Id="rId6" Type="http://schemas.openxmlformats.org/officeDocument/2006/relationships/tags" Target="../tags/tag143.xml"/><Relationship Id="rId11" Type="http://schemas.openxmlformats.org/officeDocument/2006/relationships/tags" Target="../tags/tag148.xml"/><Relationship Id="rId24" Type="http://schemas.openxmlformats.org/officeDocument/2006/relationships/tags" Target="../tags/tag161.xml"/><Relationship Id="rId32" Type="http://schemas.openxmlformats.org/officeDocument/2006/relationships/notesSlide" Target="../notesSlides/notesSlide10.xml"/><Relationship Id="rId5" Type="http://schemas.openxmlformats.org/officeDocument/2006/relationships/tags" Target="../tags/tag142.xml"/><Relationship Id="rId15" Type="http://schemas.openxmlformats.org/officeDocument/2006/relationships/tags" Target="../tags/tag152.xml"/><Relationship Id="rId23" Type="http://schemas.openxmlformats.org/officeDocument/2006/relationships/tags" Target="../tags/tag160.xml"/><Relationship Id="rId28" Type="http://schemas.openxmlformats.org/officeDocument/2006/relationships/tags" Target="../tags/tag165.xml"/><Relationship Id="rId10" Type="http://schemas.openxmlformats.org/officeDocument/2006/relationships/tags" Target="../tags/tag147.xml"/><Relationship Id="rId19" Type="http://schemas.openxmlformats.org/officeDocument/2006/relationships/tags" Target="../tags/tag156.xml"/><Relationship Id="rId31" Type="http://schemas.openxmlformats.org/officeDocument/2006/relationships/slideLayout" Target="../slideLayouts/slideLayout2.xml"/><Relationship Id="rId4" Type="http://schemas.openxmlformats.org/officeDocument/2006/relationships/tags" Target="../tags/tag141.xml"/><Relationship Id="rId9" Type="http://schemas.openxmlformats.org/officeDocument/2006/relationships/tags" Target="../tags/tag146.xml"/><Relationship Id="rId14" Type="http://schemas.openxmlformats.org/officeDocument/2006/relationships/tags" Target="../tags/tag151.xml"/><Relationship Id="rId22" Type="http://schemas.openxmlformats.org/officeDocument/2006/relationships/tags" Target="../tags/tag159.xml"/><Relationship Id="rId27" Type="http://schemas.openxmlformats.org/officeDocument/2006/relationships/tags" Target="../tags/tag164.xml"/><Relationship Id="rId30" Type="http://schemas.openxmlformats.org/officeDocument/2006/relationships/tags" Target="../tags/tag167.xml"/><Relationship Id="rId8" Type="http://schemas.openxmlformats.org/officeDocument/2006/relationships/tags" Target="../tags/tag145.xml"/></Relationships>
</file>

<file path=ppt/slides/_rels/slide14.xml.rels><?xml version="1.0" encoding="UTF-8" standalone="yes"?>
<Relationships xmlns="http://schemas.openxmlformats.org/package/2006/relationships"><Relationship Id="rId26" Type="http://schemas.openxmlformats.org/officeDocument/2006/relationships/tags" Target="../tags/tag193.xml"/><Relationship Id="rId21" Type="http://schemas.openxmlformats.org/officeDocument/2006/relationships/tags" Target="../tags/tag188.xml"/><Relationship Id="rId42" Type="http://schemas.openxmlformats.org/officeDocument/2006/relationships/tags" Target="../tags/tag209.xml"/><Relationship Id="rId47" Type="http://schemas.openxmlformats.org/officeDocument/2006/relationships/tags" Target="../tags/tag214.xml"/><Relationship Id="rId63" Type="http://schemas.openxmlformats.org/officeDocument/2006/relationships/tags" Target="../tags/tag230.xml"/><Relationship Id="rId68" Type="http://schemas.openxmlformats.org/officeDocument/2006/relationships/tags" Target="../tags/tag235.xml"/><Relationship Id="rId84" Type="http://schemas.openxmlformats.org/officeDocument/2006/relationships/tags" Target="../tags/tag251.xml"/><Relationship Id="rId89" Type="http://schemas.openxmlformats.org/officeDocument/2006/relationships/image" Target="../media/image34.png"/><Relationship Id="rId16" Type="http://schemas.openxmlformats.org/officeDocument/2006/relationships/tags" Target="../tags/tag183.xml"/><Relationship Id="rId107" Type="http://schemas.openxmlformats.org/officeDocument/2006/relationships/image" Target="../media/image52.svg"/><Relationship Id="rId11" Type="http://schemas.openxmlformats.org/officeDocument/2006/relationships/tags" Target="../tags/tag178.xml"/><Relationship Id="rId32" Type="http://schemas.openxmlformats.org/officeDocument/2006/relationships/tags" Target="../tags/tag199.xml"/><Relationship Id="rId37" Type="http://schemas.openxmlformats.org/officeDocument/2006/relationships/tags" Target="../tags/tag204.xml"/><Relationship Id="rId53" Type="http://schemas.openxmlformats.org/officeDocument/2006/relationships/tags" Target="../tags/tag220.xml"/><Relationship Id="rId58" Type="http://schemas.openxmlformats.org/officeDocument/2006/relationships/tags" Target="../tags/tag225.xml"/><Relationship Id="rId74" Type="http://schemas.openxmlformats.org/officeDocument/2006/relationships/tags" Target="../tags/tag241.xml"/><Relationship Id="rId79" Type="http://schemas.openxmlformats.org/officeDocument/2006/relationships/tags" Target="../tags/tag246.xml"/><Relationship Id="rId102" Type="http://schemas.openxmlformats.org/officeDocument/2006/relationships/image" Target="../media/image47.png"/><Relationship Id="rId5" Type="http://schemas.openxmlformats.org/officeDocument/2006/relationships/tags" Target="../tags/tag172.xml"/><Relationship Id="rId90" Type="http://schemas.openxmlformats.org/officeDocument/2006/relationships/image" Target="../media/image35.jpeg"/><Relationship Id="rId95" Type="http://schemas.openxmlformats.org/officeDocument/2006/relationships/image" Target="../media/image40.jpeg"/><Relationship Id="rId22" Type="http://schemas.openxmlformats.org/officeDocument/2006/relationships/tags" Target="../tags/tag189.xml"/><Relationship Id="rId27" Type="http://schemas.openxmlformats.org/officeDocument/2006/relationships/tags" Target="../tags/tag194.xml"/><Relationship Id="rId43" Type="http://schemas.openxmlformats.org/officeDocument/2006/relationships/tags" Target="../tags/tag210.xml"/><Relationship Id="rId48" Type="http://schemas.openxmlformats.org/officeDocument/2006/relationships/tags" Target="../tags/tag215.xml"/><Relationship Id="rId64" Type="http://schemas.openxmlformats.org/officeDocument/2006/relationships/tags" Target="../tags/tag231.xml"/><Relationship Id="rId69" Type="http://schemas.openxmlformats.org/officeDocument/2006/relationships/tags" Target="../tags/tag236.xml"/><Relationship Id="rId80" Type="http://schemas.openxmlformats.org/officeDocument/2006/relationships/tags" Target="../tags/tag247.xml"/><Relationship Id="rId85" Type="http://schemas.openxmlformats.org/officeDocument/2006/relationships/tags" Target="../tags/tag252.xml"/><Relationship Id="rId12" Type="http://schemas.openxmlformats.org/officeDocument/2006/relationships/tags" Target="../tags/tag179.xml"/><Relationship Id="rId17" Type="http://schemas.openxmlformats.org/officeDocument/2006/relationships/tags" Target="../tags/tag184.xml"/><Relationship Id="rId33" Type="http://schemas.openxmlformats.org/officeDocument/2006/relationships/tags" Target="../tags/tag200.xml"/><Relationship Id="rId38" Type="http://schemas.openxmlformats.org/officeDocument/2006/relationships/tags" Target="../tags/tag205.xml"/><Relationship Id="rId59" Type="http://schemas.openxmlformats.org/officeDocument/2006/relationships/tags" Target="../tags/tag226.xml"/><Relationship Id="rId103" Type="http://schemas.openxmlformats.org/officeDocument/2006/relationships/image" Target="../media/image48.svg"/><Relationship Id="rId108" Type="http://schemas.openxmlformats.org/officeDocument/2006/relationships/image" Target="../media/image53.svg"/><Relationship Id="rId54" Type="http://schemas.openxmlformats.org/officeDocument/2006/relationships/tags" Target="../tags/tag221.xml"/><Relationship Id="rId70" Type="http://schemas.openxmlformats.org/officeDocument/2006/relationships/tags" Target="../tags/tag237.xml"/><Relationship Id="rId75" Type="http://schemas.openxmlformats.org/officeDocument/2006/relationships/tags" Target="../tags/tag242.xml"/><Relationship Id="rId91" Type="http://schemas.openxmlformats.org/officeDocument/2006/relationships/image" Target="../media/image36.png"/><Relationship Id="rId96" Type="http://schemas.openxmlformats.org/officeDocument/2006/relationships/image" Target="../media/image41.png"/><Relationship Id="rId1" Type="http://schemas.openxmlformats.org/officeDocument/2006/relationships/tags" Target="../tags/tag168.xml"/><Relationship Id="rId6" Type="http://schemas.openxmlformats.org/officeDocument/2006/relationships/tags" Target="../tags/tag173.xml"/><Relationship Id="rId15" Type="http://schemas.openxmlformats.org/officeDocument/2006/relationships/tags" Target="../tags/tag182.xml"/><Relationship Id="rId23" Type="http://schemas.openxmlformats.org/officeDocument/2006/relationships/tags" Target="../tags/tag190.xml"/><Relationship Id="rId28" Type="http://schemas.openxmlformats.org/officeDocument/2006/relationships/tags" Target="../tags/tag195.xml"/><Relationship Id="rId36" Type="http://schemas.openxmlformats.org/officeDocument/2006/relationships/tags" Target="../tags/tag203.xml"/><Relationship Id="rId49" Type="http://schemas.openxmlformats.org/officeDocument/2006/relationships/tags" Target="../tags/tag216.xml"/><Relationship Id="rId57" Type="http://schemas.openxmlformats.org/officeDocument/2006/relationships/tags" Target="../tags/tag224.xml"/><Relationship Id="rId106" Type="http://schemas.openxmlformats.org/officeDocument/2006/relationships/image" Target="../media/image51.svg"/><Relationship Id="rId10" Type="http://schemas.openxmlformats.org/officeDocument/2006/relationships/tags" Target="../tags/tag177.xml"/><Relationship Id="rId31" Type="http://schemas.openxmlformats.org/officeDocument/2006/relationships/tags" Target="../tags/tag198.xml"/><Relationship Id="rId44" Type="http://schemas.openxmlformats.org/officeDocument/2006/relationships/tags" Target="../tags/tag211.xml"/><Relationship Id="rId52" Type="http://schemas.openxmlformats.org/officeDocument/2006/relationships/tags" Target="../tags/tag219.xml"/><Relationship Id="rId60" Type="http://schemas.openxmlformats.org/officeDocument/2006/relationships/tags" Target="../tags/tag227.xml"/><Relationship Id="rId65" Type="http://schemas.openxmlformats.org/officeDocument/2006/relationships/tags" Target="../tags/tag232.xml"/><Relationship Id="rId73" Type="http://schemas.openxmlformats.org/officeDocument/2006/relationships/tags" Target="../tags/tag240.xml"/><Relationship Id="rId78" Type="http://schemas.openxmlformats.org/officeDocument/2006/relationships/tags" Target="../tags/tag245.xml"/><Relationship Id="rId81" Type="http://schemas.openxmlformats.org/officeDocument/2006/relationships/tags" Target="../tags/tag248.xml"/><Relationship Id="rId86" Type="http://schemas.openxmlformats.org/officeDocument/2006/relationships/slideLayout" Target="../slideLayouts/slideLayout2.xml"/><Relationship Id="rId94" Type="http://schemas.openxmlformats.org/officeDocument/2006/relationships/image" Target="../media/image39.png"/><Relationship Id="rId99" Type="http://schemas.openxmlformats.org/officeDocument/2006/relationships/image" Target="../media/image44.jpeg"/><Relationship Id="rId101" Type="http://schemas.openxmlformats.org/officeDocument/2006/relationships/image" Target="../media/image46.jpeg"/><Relationship Id="rId4" Type="http://schemas.openxmlformats.org/officeDocument/2006/relationships/tags" Target="../tags/tag171.xml"/><Relationship Id="rId9" Type="http://schemas.openxmlformats.org/officeDocument/2006/relationships/tags" Target="../tags/tag176.xml"/><Relationship Id="rId13" Type="http://schemas.openxmlformats.org/officeDocument/2006/relationships/tags" Target="../tags/tag180.xml"/><Relationship Id="rId18" Type="http://schemas.openxmlformats.org/officeDocument/2006/relationships/tags" Target="../tags/tag185.xml"/><Relationship Id="rId39" Type="http://schemas.openxmlformats.org/officeDocument/2006/relationships/tags" Target="../tags/tag206.xml"/><Relationship Id="rId109" Type="http://schemas.openxmlformats.org/officeDocument/2006/relationships/image" Target="../media/image54.svg"/><Relationship Id="rId34" Type="http://schemas.openxmlformats.org/officeDocument/2006/relationships/tags" Target="../tags/tag201.xml"/><Relationship Id="rId50" Type="http://schemas.openxmlformats.org/officeDocument/2006/relationships/tags" Target="../tags/tag217.xml"/><Relationship Id="rId55" Type="http://schemas.openxmlformats.org/officeDocument/2006/relationships/tags" Target="../tags/tag222.xml"/><Relationship Id="rId76" Type="http://schemas.openxmlformats.org/officeDocument/2006/relationships/tags" Target="../tags/tag243.xml"/><Relationship Id="rId97" Type="http://schemas.openxmlformats.org/officeDocument/2006/relationships/image" Target="../media/image42.png"/><Relationship Id="rId104" Type="http://schemas.openxmlformats.org/officeDocument/2006/relationships/image" Target="../media/image49.svg"/><Relationship Id="rId7" Type="http://schemas.openxmlformats.org/officeDocument/2006/relationships/tags" Target="../tags/tag174.xml"/><Relationship Id="rId71" Type="http://schemas.openxmlformats.org/officeDocument/2006/relationships/tags" Target="../tags/tag238.xml"/><Relationship Id="rId92" Type="http://schemas.openxmlformats.org/officeDocument/2006/relationships/image" Target="../media/image37.png"/><Relationship Id="rId2" Type="http://schemas.openxmlformats.org/officeDocument/2006/relationships/tags" Target="../tags/tag169.xml"/><Relationship Id="rId29" Type="http://schemas.openxmlformats.org/officeDocument/2006/relationships/tags" Target="../tags/tag196.xml"/><Relationship Id="rId24" Type="http://schemas.openxmlformats.org/officeDocument/2006/relationships/tags" Target="../tags/tag191.xml"/><Relationship Id="rId40" Type="http://schemas.openxmlformats.org/officeDocument/2006/relationships/tags" Target="../tags/tag207.xml"/><Relationship Id="rId45" Type="http://schemas.openxmlformats.org/officeDocument/2006/relationships/tags" Target="../tags/tag212.xml"/><Relationship Id="rId66" Type="http://schemas.openxmlformats.org/officeDocument/2006/relationships/tags" Target="../tags/tag233.xml"/><Relationship Id="rId87" Type="http://schemas.openxmlformats.org/officeDocument/2006/relationships/notesSlide" Target="../notesSlides/notesSlide11.xml"/><Relationship Id="rId110" Type="http://schemas.openxmlformats.org/officeDocument/2006/relationships/image" Target="../media/image55.svg"/><Relationship Id="rId61" Type="http://schemas.openxmlformats.org/officeDocument/2006/relationships/tags" Target="../tags/tag228.xml"/><Relationship Id="rId82" Type="http://schemas.openxmlformats.org/officeDocument/2006/relationships/tags" Target="../tags/tag249.xml"/><Relationship Id="rId19" Type="http://schemas.openxmlformats.org/officeDocument/2006/relationships/tags" Target="../tags/tag186.xml"/><Relationship Id="rId14" Type="http://schemas.openxmlformats.org/officeDocument/2006/relationships/tags" Target="../tags/tag181.xml"/><Relationship Id="rId30" Type="http://schemas.openxmlformats.org/officeDocument/2006/relationships/tags" Target="../tags/tag197.xml"/><Relationship Id="rId35" Type="http://schemas.openxmlformats.org/officeDocument/2006/relationships/tags" Target="../tags/tag202.xml"/><Relationship Id="rId56" Type="http://schemas.openxmlformats.org/officeDocument/2006/relationships/tags" Target="../tags/tag223.xml"/><Relationship Id="rId77" Type="http://schemas.openxmlformats.org/officeDocument/2006/relationships/tags" Target="../tags/tag244.xml"/><Relationship Id="rId100" Type="http://schemas.openxmlformats.org/officeDocument/2006/relationships/image" Target="../media/image45.jpeg"/><Relationship Id="rId105" Type="http://schemas.openxmlformats.org/officeDocument/2006/relationships/image" Target="../media/image50.svg"/><Relationship Id="rId8" Type="http://schemas.openxmlformats.org/officeDocument/2006/relationships/tags" Target="../tags/tag175.xml"/><Relationship Id="rId51" Type="http://schemas.openxmlformats.org/officeDocument/2006/relationships/tags" Target="../tags/tag218.xml"/><Relationship Id="rId72" Type="http://schemas.openxmlformats.org/officeDocument/2006/relationships/tags" Target="../tags/tag239.xml"/><Relationship Id="rId93" Type="http://schemas.openxmlformats.org/officeDocument/2006/relationships/image" Target="../media/image38.png"/><Relationship Id="rId98" Type="http://schemas.openxmlformats.org/officeDocument/2006/relationships/image" Target="../media/image43.png"/><Relationship Id="rId3" Type="http://schemas.openxmlformats.org/officeDocument/2006/relationships/tags" Target="../tags/tag170.xml"/><Relationship Id="rId25" Type="http://schemas.openxmlformats.org/officeDocument/2006/relationships/tags" Target="../tags/tag192.xml"/><Relationship Id="rId46" Type="http://schemas.openxmlformats.org/officeDocument/2006/relationships/tags" Target="../tags/tag213.xml"/><Relationship Id="rId67" Type="http://schemas.openxmlformats.org/officeDocument/2006/relationships/tags" Target="../tags/tag234.xml"/><Relationship Id="rId20" Type="http://schemas.openxmlformats.org/officeDocument/2006/relationships/tags" Target="../tags/tag187.xml"/><Relationship Id="rId41" Type="http://schemas.openxmlformats.org/officeDocument/2006/relationships/tags" Target="../tags/tag208.xml"/><Relationship Id="rId62" Type="http://schemas.openxmlformats.org/officeDocument/2006/relationships/tags" Target="../tags/tag229.xml"/><Relationship Id="rId83" Type="http://schemas.openxmlformats.org/officeDocument/2006/relationships/tags" Target="../tags/tag250.xml"/><Relationship Id="rId88"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tags" Target="../tags/tag260.xml"/><Relationship Id="rId13" Type="http://schemas.openxmlformats.org/officeDocument/2006/relationships/tags" Target="../tags/tag265.xml"/><Relationship Id="rId18" Type="http://schemas.openxmlformats.org/officeDocument/2006/relationships/tags" Target="../tags/tag270.xml"/><Relationship Id="rId26" Type="http://schemas.openxmlformats.org/officeDocument/2006/relationships/hyperlink" Target="https://www.e-sieben.at/en/projects/22003_knownnebs.php" TargetMode="External"/><Relationship Id="rId3" Type="http://schemas.openxmlformats.org/officeDocument/2006/relationships/tags" Target="../tags/tag255.xml"/><Relationship Id="rId21" Type="http://schemas.openxmlformats.org/officeDocument/2006/relationships/tags" Target="../tags/tag273.xml"/><Relationship Id="rId7" Type="http://schemas.openxmlformats.org/officeDocument/2006/relationships/tags" Target="../tags/tag259.xml"/><Relationship Id="rId12" Type="http://schemas.openxmlformats.org/officeDocument/2006/relationships/tags" Target="../tags/tag264.xml"/><Relationship Id="rId17" Type="http://schemas.openxmlformats.org/officeDocument/2006/relationships/tags" Target="../tags/tag269.xml"/><Relationship Id="rId25" Type="http://schemas.openxmlformats.org/officeDocument/2006/relationships/image" Target="../media/image57.svg"/><Relationship Id="rId2" Type="http://schemas.openxmlformats.org/officeDocument/2006/relationships/tags" Target="../tags/tag254.xml"/><Relationship Id="rId16" Type="http://schemas.openxmlformats.org/officeDocument/2006/relationships/tags" Target="../tags/tag268.xml"/><Relationship Id="rId20" Type="http://schemas.openxmlformats.org/officeDocument/2006/relationships/tags" Target="../tags/tag272.xml"/><Relationship Id="rId1" Type="http://schemas.openxmlformats.org/officeDocument/2006/relationships/tags" Target="../tags/tag253.xml"/><Relationship Id="rId6" Type="http://schemas.openxmlformats.org/officeDocument/2006/relationships/tags" Target="../tags/tag258.xml"/><Relationship Id="rId11" Type="http://schemas.openxmlformats.org/officeDocument/2006/relationships/tags" Target="../tags/tag263.xml"/><Relationship Id="rId24" Type="http://schemas.openxmlformats.org/officeDocument/2006/relationships/image" Target="../media/image56.svg"/><Relationship Id="rId5" Type="http://schemas.openxmlformats.org/officeDocument/2006/relationships/tags" Target="../tags/tag257.xml"/><Relationship Id="rId15" Type="http://schemas.openxmlformats.org/officeDocument/2006/relationships/tags" Target="../tags/tag267.xml"/><Relationship Id="rId23" Type="http://schemas.openxmlformats.org/officeDocument/2006/relationships/notesSlide" Target="../notesSlides/notesSlide12.xml"/><Relationship Id="rId10" Type="http://schemas.openxmlformats.org/officeDocument/2006/relationships/tags" Target="../tags/tag262.xml"/><Relationship Id="rId19" Type="http://schemas.openxmlformats.org/officeDocument/2006/relationships/tags" Target="../tags/tag271.xml"/><Relationship Id="rId4" Type="http://schemas.openxmlformats.org/officeDocument/2006/relationships/tags" Target="../tags/tag256.xml"/><Relationship Id="rId9" Type="http://schemas.openxmlformats.org/officeDocument/2006/relationships/tags" Target="../tags/tag261.xml"/><Relationship Id="rId14" Type="http://schemas.openxmlformats.org/officeDocument/2006/relationships/tags" Target="../tags/tag266.xml"/><Relationship Id="rId22" Type="http://schemas.openxmlformats.org/officeDocument/2006/relationships/slideLayout" Target="../slideLayouts/slideLayout6.xml"/><Relationship Id="rId27" Type="http://schemas.openxmlformats.org/officeDocument/2006/relationships/image" Target="../media/image58.svg"/></Relationships>
</file>

<file path=ppt/slides/_rels/slide16.xml.rels><?xml version="1.0" encoding="UTF-8" standalone="yes"?>
<Relationships xmlns="http://schemas.openxmlformats.org/package/2006/relationships"><Relationship Id="rId8" Type="http://schemas.openxmlformats.org/officeDocument/2006/relationships/tags" Target="../tags/tag281.xml"/><Relationship Id="rId13" Type="http://schemas.openxmlformats.org/officeDocument/2006/relationships/hyperlink" Target="https://www.aceee.org/sites/default/files/pdfs/ssi23/3-91-Cooremans.pdf" TargetMode="External"/><Relationship Id="rId3" Type="http://schemas.openxmlformats.org/officeDocument/2006/relationships/tags" Target="../tags/tag276.xml"/><Relationship Id="rId7" Type="http://schemas.openxmlformats.org/officeDocument/2006/relationships/tags" Target="../tags/tag280.xml"/><Relationship Id="rId12" Type="http://schemas.openxmlformats.org/officeDocument/2006/relationships/notesSlide" Target="../notesSlides/notesSlide13.xml"/><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tags" Target="../tags/tag279.xml"/><Relationship Id="rId11" Type="http://schemas.openxmlformats.org/officeDocument/2006/relationships/slideLayout" Target="../slideLayouts/slideLayout2.xml"/><Relationship Id="rId5" Type="http://schemas.openxmlformats.org/officeDocument/2006/relationships/tags" Target="../tags/tag278.xml"/><Relationship Id="rId10" Type="http://schemas.openxmlformats.org/officeDocument/2006/relationships/tags" Target="../tags/tag283.xml"/><Relationship Id="rId4" Type="http://schemas.openxmlformats.org/officeDocument/2006/relationships/tags" Target="../tags/tag277.xml"/><Relationship Id="rId9" Type="http://schemas.openxmlformats.org/officeDocument/2006/relationships/tags" Target="../tags/tag282.xml"/></Relationships>
</file>

<file path=ppt/slides/_rels/slide17.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tags" Target="../tags/tag286.xml"/><Relationship Id="rId7" Type="http://schemas.openxmlformats.org/officeDocument/2006/relationships/image" Target="../media/image11.png"/><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slideLayout" Target="../slideLayouts/slideLayout4.xml"/><Relationship Id="rId5" Type="http://schemas.openxmlformats.org/officeDocument/2006/relationships/tags" Target="../tags/tag288.xml"/><Relationship Id="rId4" Type="http://schemas.openxmlformats.org/officeDocument/2006/relationships/tags" Target="../tags/tag28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90.xml"/><Relationship Id="rId1" Type="http://schemas.openxmlformats.org/officeDocument/2006/relationships/tags" Target="../tags/tag289.xml"/><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8" Type="http://schemas.openxmlformats.org/officeDocument/2006/relationships/tags" Target="../tags/tag298.xml"/><Relationship Id="rId13" Type="http://schemas.openxmlformats.org/officeDocument/2006/relationships/tags" Target="../tags/tag303.xml"/><Relationship Id="rId18" Type="http://schemas.openxmlformats.org/officeDocument/2006/relationships/image" Target="../media/image61.png"/><Relationship Id="rId3" Type="http://schemas.openxmlformats.org/officeDocument/2006/relationships/tags" Target="../tags/tag293.xml"/><Relationship Id="rId7" Type="http://schemas.openxmlformats.org/officeDocument/2006/relationships/tags" Target="../tags/tag297.xml"/><Relationship Id="rId12" Type="http://schemas.openxmlformats.org/officeDocument/2006/relationships/tags" Target="../tags/tag302.xml"/><Relationship Id="rId17" Type="http://schemas.openxmlformats.org/officeDocument/2006/relationships/image" Target="../media/image60.png"/><Relationship Id="rId2" Type="http://schemas.openxmlformats.org/officeDocument/2006/relationships/tags" Target="../tags/tag292.xml"/><Relationship Id="rId16" Type="http://schemas.openxmlformats.org/officeDocument/2006/relationships/notesSlide" Target="../notesSlides/notesSlide15.xml"/><Relationship Id="rId1" Type="http://schemas.openxmlformats.org/officeDocument/2006/relationships/tags" Target="../tags/tag291.xml"/><Relationship Id="rId6" Type="http://schemas.openxmlformats.org/officeDocument/2006/relationships/tags" Target="../tags/tag296.xml"/><Relationship Id="rId11" Type="http://schemas.openxmlformats.org/officeDocument/2006/relationships/tags" Target="../tags/tag301.xml"/><Relationship Id="rId5" Type="http://schemas.openxmlformats.org/officeDocument/2006/relationships/tags" Target="../tags/tag295.xml"/><Relationship Id="rId15" Type="http://schemas.openxmlformats.org/officeDocument/2006/relationships/slideLayout" Target="../slideLayouts/slideLayout2.xml"/><Relationship Id="rId10" Type="http://schemas.openxmlformats.org/officeDocument/2006/relationships/tags" Target="../tags/tag300.xml"/><Relationship Id="rId4" Type="http://schemas.openxmlformats.org/officeDocument/2006/relationships/tags" Target="../tags/tag294.xml"/><Relationship Id="rId9" Type="http://schemas.openxmlformats.org/officeDocument/2006/relationships/tags" Target="../tags/tag299.xml"/><Relationship Id="rId14" Type="http://schemas.openxmlformats.org/officeDocument/2006/relationships/tags" Target="../tags/tag30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62.svg"/><Relationship Id="rId2" Type="http://schemas.microsoft.com/office/2018/10/relationships/comments" Target="../comments/modernComment_7FFFF6D7_46535D20.xml"/><Relationship Id="rId1" Type="http://schemas.openxmlformats.org/officeDocument/2006/relationships/slideLayout" Target="../slideLayouts/slideLayout14.xml"/><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3.xml"/><Relationship Id="rId1" Type="http://schemas.openxmlformats.org/officeDocument/2006/relationships/slideLayout" Target="../slideLayouts/slideLayout14.xml"/><Relationship Id="rId5" Type="http://schemas.openxmlformats.org/officeDocument/2006/relationships/image" Target="../media/image85.png"/><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6.xml"/><Relationship Id="rId13" Type="http://schemas.openxmlformats.org/officeDocument/2006/relationships/image" Target="../media/image16.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14.png"/><Relationship Id="rId5" Type="http://schemas.openxmlformats.org/officeDocument/2006/relationships/tags" Target="../tags/tag17.xml"/><Relationship Id="rId10" Type="http://schemas.openxmlformats.org/officeDocument/2006/relationships/image" Target="../media/image13.png"/><Relationship Id="rId4" Type="http://schemas.openxmlformats.org/officeDocument/2006/relationships/tags" Target="../tags/tag16.xml"/><Relationship Id="rId9" Type="http://schemas.openxmlformats.org/officeDocument/2006/relationships/image" Target="../media/image12.png"/><Relationship Id="rId1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6.xml"/><Relationship Id="rId1" Type="http://schemas.openxmlformats.org/officeDocument/2006/relationships/slideLayout" Target="../slideLayouts/slideLayout14.xml"/><Relationship Id="rId4" Type="http://schemas.openxmlformats.org/officeDocument/2006/relationships/image" Target="../media/image83.png"/></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7.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tags" Target="../tags/tag307.xml"/><Relationship Id="rId7" Type="http://schemas.openxmlformats.org/officeDocument/2006/relationships/image" Target="../media/image11.png"/><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slideLayout" Target="../slideLayouts/slideLayout4.xml"/><Relationship Id="rId5" Type="http://schemas.openxmlformats.org/officeDocument/2006/relationships/tags" Target="../tags/tag309.xml"/><Relationship Id="rId4" Type="http://schemas.openxmlformats.org/officeDocument/2006/relationships/tags" Target="../tags/tag308.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11.xml"/><Relationship Id="rId1" Type="http://schemas.openxmlformats.org/officeDocument/2006/relationships/tags" Target="../tags/tag310.xml"/><Relationship Id="rId4" Type="http://schemas.openxmlformats.org/officeDocument/2006/relationships/notesSlide" Target="../notesSlides/notesSlide39.xml"/></Relationships>
</file>

<file path=ppt/slides/_rels/slide4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14.xml"/><Relationship Id="rId6" Type="http://schemas.openxmlformats.org/officeDocument/2006/relationships/image" Target="../media/image83.png"/><Relationship Id="rId5" Type="http://schemas.openxmlformats.org/officeDocument/2006/relationships/image" Target="../media/image85.png"/><Relationship Id="rId4" Type="http://schemas.openxmlformats.org/officeDocument/2006/relationships/image" Target="../media/image90.png"/></Relationships>
</file>

<file path=ppt/slides/_rels/slide4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tags" Target="../tags/tag27.xml"/><Relationship Id="rId13" Type="http://schemas.microsoft.com/office/2018/10/relationships/comments" Target="../comments/modernComment_279_B606C500.xml"/><Relationship Id="rId18" Type="http://schemas.openxmlformats.org/officeDocument/2006/relationships/image" Target="../media/image22.png"/><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notesSlide" Target="../notesSlides/notesSlide2.xml"/><Relationship Id="rId17" Type="http://schemas.openxmlformats.org/officeDocument/2006/relationships/image" Target="../media/image21.png"/><Relationship Id="rId2" Type="http://schemas.openxmlformats.org/officeDocument/2006/relationships/tags" Target="../tags/tag21.xml"/><Relationship Id="rId16" Type="http://schemas.openxmlformats.org/officeDocument/2006/relationships/image" Target="../media/image20.jpeg"/><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slideLayout" Target="../slideLayouts/slideLayout12.xml"/><Relationship Id="rId5" Type="http://schemas.openxmlformats.org/officeDocument/2006/relationships/tags" Target="../tags/tag24.xml"/><Relationship Id="rId15" Type="http://schemas.openxmlformats.org/officeDocument/2006/relationships/image" Target="../media/image19.png"/><Relationship Id="rId10" Type="http://schemas.openxmlformats.org/officeDocument/2006/relationships/tags" Target="../tags/tag29.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image" Target="../media/image18.png"/></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14.xml"/><Relationship Id="rId5" Type="http://schemas.openxmlformats.org/officeDocument/2006/relationships/image" Target="../media/image85.png"/><Relationship Id="rId4" Type="http://schemas.openxmlformats.org/officeDocument/2006/relationships/image" Target="../media/image84.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5.xml"/><Relationship Id="rId1" Type="http://schemas.openxmlformats.org/officeDocument/2006/relationships/slideLayout" Target="../slideLayouts/slideLayout27.xml"/><Relationship Id="rId4" Type="http://schemas.openxmlformats.org/officeDocument/2006/relationships/image" Target="../media/image83.png"/></Relationships>
</file>

<file path=ppt/slides/_rels/slide5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91.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13.xml"/><Relationship Id="rId1" Type="http://schemas.openxmlformats.org/officeDocument/2006/relationships/tags" Target="../tags/tag312.xml"/><Relationship Id="rId4" Type="http://schemas.openxmlformats.org/officeDocument/2006/relationships/notesSlide" Target="../notesSlides/notesSlide48.xml"/></Relationships>
</file>

<file path=ppt/slides/_rels/slide59.xml.rels><?xml version="1.0" encoding="UTF-8" standalone="yes"?>
<Relationships xmlns="http://schemas.openxmlformats.org/package/2006/relationships"><Relationship Id="rId8" Type="http://schemas.openxmlformats.org/officeDocument/2006/relationships/tags" Target="../tags/tag321.xml"/><Relationship Id="rId13" Type="http://schemas.openxmlformats.org/officeDocument/2006/relationships/tags" Target="../tags/tag326.xml"/><Relationship Id="rId18" Type="http://schemas.openxmlformats.org/officeDocument/2006/relationships/tags" Target="../tags/tag331.xml"/><Relationship Id="rId3" Type="http://schemas.openxmlformats.org/officeDocument/2006/relationships/tags" Target="../tags/tag316.xml"/><Relationship Id="rId21" Type="http://schemas.openxmlformats.org/officeDocument/2006/relationships/image" Target="../media/image92.png"/><Relationship Id="rId7" Type="http://schemas.openxmlformats.org/officeDocument/2006/relationships/tags" Target="../tags/tag320.xml"/><Relationship Id="rId12" Type="http://schemas.openxmlformats.org/officeDocument/2006/relationships/tags" Target="../tags/tag325.xml"/><Relationship Id="rId17" Type="http://schemas.openxmlformats.org/officeDocument/2006/relationships/tags" Target="../tags/tag330.xml"/><Relationship Id="rId2" Type="http://schemas.openxmlformats.org/officeDocument/2006/relationships/tags" Target="../tags/tag315.xml"/><Relationship Id="rId16" Type="http://schemas.openxmlformats.org/officeDocument/2006/relationships/tags" Target="../tags/tag329.xml"/><Relationship Id="rId20" Type="http://schemas.openxmlformats.org/officeDocument/2006/relationships/image" Target="../media/image62.svg"/><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tags" Target="../tags/tag324.xml"/><Relationship Id="rId5" Type="http://schemas.openxmlformats.org/officeDocument/2006/relationships/tags" Target="../tags/tag318.xml"/><Relationship Id="rId15" Type="http://schemas.openxmlformats.org/officeDocument/2006/relationships/tags" Target="../tags/tag328.xml"/><Relationship Id="rId10" Type="http://schemas.openxmlformats.org/officeDocument/2006/relationships/tags" Target="../tags/tag323.xml"/><Relationship Id="rId19" Type="http://schemas.openxmlformats.org/officeDocument/2006/relationships/slideLayout" Target="../slideLayouts/slideLayout2.xml"/><Relationship Id="rId4" Type="http://schemas.openxmlformats.org/officeDocument/2006/relationships/tags" Target="../tags/tag317.xml"/><Relationship Id="rId9" Type="http://schemas.openxmlformats.org/officeDocument/2006/relationships/tags" Target="../tags/tag322.xml"/><Relationship Id="rId14" Type="http://schemas.openxmlformats.org/officeDocument/2006/relationships/tags" Target="../tags/tag327.xml"/><Relationship Id="rId22" Type="http://schemas.openxmlformats.org/officeDocument/2006/relationships/image" Target="../media/image93.sv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3" Type="http://schemas.openxmlformats.org/officeDocument/2006/relationships/tags" Target="../tags/tag344.xml"/><Relationship Id="rId18" Type="http://schemas.openxmlformats.org/officeDocument/2006/relationships/tags" Target="../tags/tag349.xml"/><Relationship Id="rId26" Type="http://schemas.openxmlformats.org/officeDocument/2006/relationships/tags" Target="../tags/tag357.xml"/><Relationship Id="rId39" Type="http://schemas.openxmlformats.org/officeDocument/2006/relationships/notesSlide" Target="../notesSlides/notesSlide49.xml"/><Relationship Id="rId21" Type="http://schemas.openxmlformats.org/officeDocument/2006/relationships/tags" Target="../tags/tag352.xml"/><Relationship Id="rId34" Type="http://schemas.openxmlformats.org/officeDocument/2006/relationships/tags" Target="../tags/tag365.xml"/><Relationship Id="rId7" Type="http://schemas.openxmlformats.org/officeDocument/2006/relationships/tags" Target="../tags/tag338.xml"/><Relationship Id="rId2" Type="http://schemas.openxmlformats.org/officeDocument/2006/relationships/tags" Target="../tags/tag333.xml"/><Relationship Id="rId16" Type="http://schemas.openxmlformats.org/officeDocument/2006/relationships/tags" Target="../tags/tag347.xml"/><Relationship Id="rId20" Type="http://schemas.openxmlformats.org/officeDocument/2006/relationships/tags" Target="../tags/tag351.xml"/><Relationship Id="rId29" Type="http://schemas.openxmlformats.org/officeDocument/2006/relationships/tags" Target="../tags/tag360.xml"/><Relationship Id="rId41" Type="http://schemas.openxmlformats.org/officeDocument/2006/relationships/image" Target="../media/image95.svg"/><Relationship Id="rId1" Type="http://schemas.openxmlformats.org/officeDocument/2006/relationships/tags" Target="../tags/tag332.xml"/><Relationship Id="rId6" Type="http://schemas.openxmlformats.org/officeDocument/2006/relationships/tags" Target="../tags/tag337.xml"/><Relationship Id="rId11" Type="http://schemas.openxmlformats.org/officeDocument/2006/relationships/tags" Target="../tags/tag342.xml"/><Relationship Id="rId24" Type="http://schemas.openxmlformats.org/officeDocument/2006/relationships/tags" Target="../tags/tag355.xml"/><Relationship Id="rId32" Type="http://schemas.openxmlformats.org/officeDocument/2006/relationships/tags" Target="../tags/tag363.xml"/><Relationship Id="rId37" Type="http://schemas.openxmlformats.org/officeDocument/2006/relationships/tags" Target="../tags/tag368.xml"/><Relationship Id="rId40" Type="http://schemas.openxmlformats.org/officeDocument/2006/relationships/image" Target="../media/image94.svg"/><Relationship Id="rId5" Type="http://schemas.openxmlformats.org/officeDocument/2006/relationships/tags" Target="../tags/tag336.xml"/><Relationship Id="rId15" Type="http://schemas.openxmlformats.org/officeDocument/2006/relationships/tags" Target="../tags/tag346.xml"/><Relationship Id="rId23" Type="http://schemas.openxmlformats.org/officeDocument/2006/relationships/tags" Target="../tags/tag354.xml"/><Relationship Id="rId28" Type="http://schemas.openxmlformats.org/officeDocument/2006/relationships/tags" Target="../tags/tag359.xml"/><Relationship Id="rId36" Type="http://schemas.openxmlformats.org/officeDocument/2006/relationships/tags" Target="../tags/tag367.xml"/><Relationship Id="rId10" Type="http://schemas.openxmlformats.org/officeDocument/2006/relationships/tags" Target="../tags/tag341.xml"/><Relationship Id="rId19" Type="http://schemas.openxmlformats.org/officeDocument/2006/relationships/tags" Target="../tags/tag350.xml"/><Relationship Id="rId31" Type="http://schemas.openxmlformats.org/officeDocument/2006/relationships/tags" Target="../tags/tag362.xml"/><Relationship Id="rId4" Type="http://schemas.openxmlformats.org/officeDocument/2006/relationships/tags" Target="../tags/tag335.xml"/><Relationship Id="rId9" Type="http://schemas.openxmlformats.org/officeDocument/2006/relationships/tags" Target="../tags/tag340.xml"/><Relationship Id="rId14" Type="http://schemas.openxmlformats.org/officeDocument/2006/relationships/tags" Target="../tags/tag345.xml"/><Relationship Id="rId22" Type="http://schemas.openxmlformats.org/officeDocument/2006/relationships/tags" Target="../tags/tag353.xml"/><Relationship Id="rId27" Type="http://schemas.openxmlformats.org/officeDocument/2006/relationships/tags" Target="../tags/tag358.xml"/><Relationship Id="rId30" Type="http://schemas.openxmlformats.org/officeDocument/2006/relationships/tags" Target="../tags/tag361.xml"/><Relationship Id="rId35" Type="http://schemas.openxmlformats.org/officeDocument/2006/relationships/tags" Target="../tags/tag366.xml"/><Relationship Id="rId8" Type="http://schemas.openxmlformats.org/officeDocument/2006/relationships/tags" Target="../tags/tag339.xml"/><Relationship Id="rId3" Type="http://schemas.openxmlformats.org/officeDocument/2006/relationships/tags" Target="../tags/tag334.xml"/><Relationship Id="rId12" Type="http://schemas.openxmlformats.org/officeDocument/2006/relationships/tags" Target="../tags/tag343.xml"/><Relationship Id="rId17" Type="http://schemas.openxmlformats.org/officeDocument/2006/relationships/tags" Target="../tags/tag348.xml"/><Relationship Id="rId25" Type="http://schemas.openxmlformats.org/officeDocument/2006/relationships/tags" Target="../tags/tag356.xml"/><Relationship Id="rId33" Type="http://schemas.openxmlformats.org/officeDocument/2006/relationships/tags" Target="../tags/tag364.xml"/><Relationship Id="rId38"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3" Type="http://schemas.openxmlformats.org/officeDocument/2006/relationships/tags" Target="../tags/tag381.xml"/><Relationship Id="rId18" Type="http://schemas.openxmlformats.org/officeDocument/2006/relationships/tags" Target="../tags/tag386.xml"/><Relationship Id="rId26" Type="http://schemas.openxmlformats.org/officeDocument/2006/relationships/image" Target="../media/image97.png"/><Relationship Id="rId3" Type="http://schemas.openxmlformats.org/officeDocument/2006/relationships/tags" Target="../tags/tag371.xml"/><Relationship Id="rId21" Type="http://schemas.openxmlformats.org/officeDocument/2006/relationships/tags" Target="../tags/tag389.xml"/><Relationship Id="rId34" Type="http://schemas.openxmlformats.org/officeDocument/2006/relationships/image" Target="../media/image105.png"/><Relationship Id="rId7" Type="http://schemas.openxmlformats.org/officeDocument/2006/relationships/tags" Target="../tags/tag375.xml"/><Relationship Id="rId12" Type="http://schemas.openxmlformats.org/officeDocument/2006/relationships/tags" Target="../tags/tag380.xml"/><Relationship Id="rId17" Type="http://schemas.openxmlformats.org/officeDocument/2006/relationships/tags" Target="../tags/tag385.xml"/><Relationship Id="rId25" Type="http://schemas.openxmlformats.org/officeDocument/2006/relationships/image" Target="../media/image96.svg"/><Relationship Id="rId33" Type="http://schemas.openxmlformats.org/officeDocument/2006/relationships/image" Target="../media/image104.png"/><Relationship Id="rId2" Type="http://schemas.openxmlformats.org/officeDocument/2006/relationships/tags" Target="../tags/tag370.xml"/><Relationship Id="rId16" Type="http://schemas.openxmlformats.org/officeDocument/2006/relationships/tags" Target="../tags/tag384.xml"/><Relationship Id="rId20" Type="http://schemas.openxmlformats.org/officeDocument/2006/relationships/tags" Target="../tags/tag388.xml"/><Relationship Id="rId29" Type="http://schemas.openxmlformats.org/officeDocument/2006/relationships/image" Target="../media/image100.png"/><Relationship Id="rId1" Type="http://schemas.openxmlformats.org/officeDocument/2006/relationships/tags" Target="../tags/tag369.xml"/><Relationship Id="rId6" Type="http://schemas.openxmlformats.org/officeDocument/2006/relationships/tags" Target="../tags/tag374.xml"/><Relationship Id="rId11" Type="http://schemas.openxmlformats.org/officeDocument/2006/relationships/tags" Target="../tags/tag379.xml"/><Relationship Id="rId24" Type="http://schemas.openxmlformats.org/officeDocument/2006/relationships/image" Target="../media/image62.svg"/><Relationship Id="rId32" Type="http://schemas.openxmlformats.org/officeDocument/2006/relationships/image" Target="../media/image103.png"/><Relationship Id="rId5" Type="http://schemas.openxmlformats.org/officeDocument/2006/relationships/tags" Target="../tags/tag373.xml"/><Relationship Id="rId15" Type="http://schemas.openxmlformats.org/officeDocument/2006/relationships/tags" Target="../tags/tag383.xml"/><Relationship Id="rId23" Type="http://schemas.openxmlformats.org/officeDocument/2006/relationships/slideLayout" Target="../slideLayouts/slideLayout2.xml"/><Relationship Id="rId28" Type="http://schemas.openxmlformats.org/officeDocument/2006/relationships/image" Target="../media/image99.png"/><Relationship Id="rId10" Type="http://schemas.openxmlformats.org/officeDocument/2006/relationships/tags" Target="../tags/tag378.xml"/><Relationship Id="rId19" Type="http://schemas.openxmlformats.org/officeDocument/2006/relationships/tags" Target="../tags/tag387.xml"/><Relationship Id="rId31" Type="http://schemas.openxmlformats.org/officeDocument/2006/relationships/image" Target="../media/image102.png"/><Relationship Id="rId4" Type="http://schemas.openxmlformats.org/officeDocument/2006/relationships/tags" Target="../tags/tag372.xml"/><Relationship Id="rId9" Type="http://schemas.openxmlformats.org/officeDocument/2006/relationships/tags" Target="../tags/tag377.xml"/><Relationship Id="rId14" Type="http://schemas.openxmlformats.org/officeDocument/2006/relationships/tags" Target="../tags/tag382.xml"/><Relationship Id="rId22" Type="http://schemas.openxmlformats.org/officeDocument/2006/relationships/tags" Target="../tags/tag390.xml"/><Relationship Id="rId27" Type="http://schemas.openxmlformats.org/officeDocument/2006/relationships/image" Target="../media/image98.png"/><Relationship Id="rId30" Type="http://schemas.openxmlformats.org/officeDocument/2006/relationships/image" Target="../media/image101.png"/><Relationship Id="rId8" Type="http://schemas.openxmlformats.org/officeDocument/2006/relationships/tags" Target="../tags/tag376.xml"/></Relationships>
</file>

<file path=ppt/slides/_rels/slide62.xml.rels><?xml version="1.0" encoding="UTF-8" standalone="yes"?>
<Relationships xmlns="http://schemas.openxmlformats.org/package/2006/relationships"><Relationship Id="rId3" Type="http://schemas.openxmlformats.org/officeDocument/2006/relationships/tags" Target="../tags/tag393.xml"/><Relationship Id="rId2" Type="http://schemas.openxmlformats.org/officeDocument/2006/relationships/tags" Target="../tags/tag392.xml"/><Relationship Id="rId1" Type="http://schemas.openxmlformats.org/officeDocument/2006/relationships/tags" Target="../tags/tag391.xml"/><Relationship Id="rId6" Type="http://schemas.openxmlformats.org/officeDocument/2006/relationships/slideLayout" Target="../slideLayouts/slideLayout6.xml"/><Relationship Id="rId5" Type="http://schemas.openxmlformats.org/officeDocument/2006/relationships/tags" Target="../tags/tag395.xml"/><Relationship Id="rId4" Type="http://schemas.openxmlformats.org/officeDocument/2006/relationships/tags" Target="../tags/tag394.xml"/></Relationships>
</file>

<file path=ppt/slides/_rels/slide6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tags" Target="../tags/tag398.xml"/><Relationship Id="rId7" Type="http://schemas.openxmlformats.org/officeDocument/2006/relationships/image" Target="../media/image11.png"/><Relationship Id="rId2" Type="http://schemas.openxmlformats.org/officeDocument/2006/relationships/tags" Target="../tags/tag397.xml"/><Relationship Id="rId1" Type="http://schemas.openxmlformats.org/officeDocument/2006/relationships/tags" Target="../tags/tag396.xml"/><Relationship Id="rId6" Type="http://schemas.openxmlformats.org/officeDocument/2006/relationships/slideLayout" Target="../slideLayouts/slideLayout4.xml"/><Relationship Id="rId5" Type="http://schemas.openxmlformats.org/officeDocument/2006/relationships/tags" Target="../tags/tag400.xml"/><Relationship Id="rId4" Type="http://schemas.openxmlformats.org/officeDocument/2006/relationships/tags" Target="../tags/tag399.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02.xml"/><Relationship Id="rId1" Type="http://schemas.openxmlformats.org/officeDocument/2006/relationships/tags" Target="../tags/tag401.xml"/></Relationships>
</file>

<file path=ppt/slides/_rels/slide6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tags" Target="../tags/tag405.xml"/><Relationship Id="rId2" Type="http://schemas.openxmlformats.org/officeDocument/2006/relationships/tags" Target="../tags/tag404.xml"/><Relationship Id="rId1" Type="http://schemas.openxmlformats.org/officeDocument/2006/relationships/tags" Target="../tags/tag403.xml"/><Relationship Id="rId6" Type="http://schemas.openxmlformats.org/officeDocument/2006/relationships/image" Target="../media/image107.png"/><Relationship Id="rId5" Type="http://schemas.microsoft.com/office/2018/10/relationships/comments" Target="../comments/modernComment_7FFFD6F3_EF507709.xml"/><Relationship Id="rId4"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07.xml"/><Relationship Id="rId1" Type="http://schemas.openxmlformats.org/officeDocument/2006/relationships/tags" Target="../tags/tag406.xml"/><Relationship Id="rId4" Type="http://schemas.openxmlformats.org/officeDocument/2006/relationships/hyperlink" Target="mailto:ilyas.gain-nachi@alliance-allice.com" TargetMode="Externa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08.xml"/></Relationships>
</file>

<file path=ppt/slides/_rels/slide69.xml.rels><?xml version="1.0" encoding="UTF-8" standalone="yes"?>
<Relationships xmlns="http://schemas.openxmlformats.org/package/2006/relationships"><Relationship Id="rId8" Type="http://schemas.openxmlformats.org/officeDocument/2006/relationships/tags" Target="../tags/tag416.xml"/><Relationship Id="rId13" Type="http://schemas.openxmlformats.org/officeDocument/2006/relationships/tags" Target="../tags/tag421.xml"/><Relationship Id="rId18" Type="http://schemas.openxmlformats.org/officeDocument/2006/relationships/tags" Target="../tags/tag426.xml"/><Relationship Id="rId26" Type="http://schemas.openxmlformats.org/officeDocument/2006/relationships/tags" Target="../tags/tag434.xml"/><Relationship Id="rId3" Type="http://schemas.openxmlformats.org/officeDocument/2006/relationships/tags" Target="../tags/tag411.xml"/><Relationship Id="rId21" Type="http://schemas.openxmlformats.org/officeDocument/2006/relationships/tags" Target="../tags/tag429.xml"/><Relationship Id="rId7" Type="http://schemas.openxmlformats.org/officeDocument/2006/relationships/tags" Target="../tags/tag415.xml"/><Relationship Id="rId12" Type="http://schemas.openxmlformats.org/officeDocument/2006/relationships/tags" Target="../tags/tag420.xml"/><Relationship Id="rId17" Type="http://schemas.openxmlformats.org/officeDocument/2006/relationships/tags" Target="../tags/tag425.xml"/><Relationship Id="rId25" Type="http://schemas.openxmlformats.org/officeDocument/2006/relationships/tags" Target="../tags/tag433.xml"/><Relationship Id="rId2" Type="http://schemas.openxmlformats.org/officeDocument/2006/relationships/tags" Target="../tags/tag410.xml"/><Relationship Id="rId16" Type="http://schemas.openxmlformats.org/officeDocument/2006/relationships/tags" Target="../tags/tag424.xml"/><Relationship Id="rId20" Type="http://schemas.openxmlformats.org/officeDocument/2006/relationships/tags" Target="../tags/tag428.xml"/><Relationship Id="rId1" Type="http://schemas.openxmlformats.org/officeDocument/2006/relationships/tags" Target="../tags/tag409.xml"/><Relationship Id="rId6" Type="http://schemas.openxmlformats.org/officeDocument/2006/relationships/tags" Target="../tags/tag414.xml"/><Relationship Id="rId11" Type="http://schemas.openxmlformats.org/officeDocument/2006/relationships/tags" Target="../tags/tag419.xml"/><Relationship Id="rId24" Type="http://schemas.openxmlformats.org/officeDocument/2006/relationships/tags" Target="../tags/tag432.xml"/><Relationship Id="rId5" Type="http://schemas.openxmlformats.org/officeDocument/2006/relationships/tags" Target="../tags/tag413.xml"/><Relationship Id="rId15" Type="http://schemas.openxmlformats.org/officeDocument/2006/relationships/tags" Target="../tags/tag423.xml"/><Relationship Id="rId23" Type="http://schemas.openxmlformats.org/officeDocument/2006/relationships/tags" Target="../tags/tag431.xml"/><Relationship Id="rId28" Type="http://schemas.openxmlformats.org/officeDocument/2006/relationships/image" Target="../media/image108.svg"/><Relationship Id="rId10" Type="http://schemas.openxmlformats.org/officeDocument/2006/relationships/tags" Target="../tags/tag418.xml"/><Relationship Id="rId19" Type="http://schemas.openxmlformats.org/officeDocument/2006/relationships/tags" Target="../tags/tag427.xml"/><Relationship Id="rId4" Type="http://schemas.openxmlformats.org/officeDocument/2006/relationships/tags" Target="../tags/tag412.xml"/><Relationship Id="rId9" Type="http://schemas.openxmlformats.org/officeDocument/2006/relationships/tags" Target="../tags/tag417.xml"/><Relationship Id="rId14" Type="http://schemas.openxmlformats.org/officeDocument/2006/relationships/tags" Target="../tags/tag422.xml"/><Relationship Id="rId22" Type="http://schemas.openxmlformats.org/officeDocument/2006/relationships/tags" Target="../tags/tag430.xml"/><Relationship Id="rId27"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notesSlide" Target="../notesSlides/notesSlide4.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6.xml"/><Relationship Id="rId5" Type="http://schemas.openxmlformats.org/officeDocument/2006/relationships/tags" Target="../tags/tag36.xml"/><Relationship Id="rId4" Type="http://schemas.openxmlformats.org/officeDocument/2006/relationships/tags" Target="../tags/tag35.xml"/></Relationships>
</file>

<file path=ppt/slides/_rels/slide70.xml.rels><?xml version="1.0" encoding="UTF-8" standalone="yes"?>
<Relationships xmlns="http://schemas.openxmlformats.org/package/2006/relationships"><Relationship Id="rId8" Type="http://schemas.openxmlformats.org/officeDocument/2006/relationships/tags" Target="../tags/tag442.xml"/><Relationship Id="rId13" Type="http://schemas.openxmlformats.org/officeDocument/2006/relationships/tags" Target="../tags/tag447.xml"/><Relationship Id="rId18" Type="http://schemas.openxmlformats.org/officeDocument/2006/relationships/tags" Target="../tags/tag452.xml"/><Relationship Id="rId3" Type="http://schemas.openxmlformats.org/officeDocument/2006/relationships/tags" Target="../tags/tag437.xml"/><Relationship Id="rId21" Type="http://schemas.openxmlformats.org/officeDocument/2006/relationships/image" Target="../media/image60.png"/><Relationship Id="rId7" Type="http://schemas.openxmlformats.org/officeDocument/2006/relationships/tags" Target="../tags/tag441.xml"/><Relationship Id="rId12" Type="http://schemas.openxmlformats.org/officeDocument/2006/relationships/tags" Target="../tags/tag446.xml"/><Relationship Id="rId17" Type="http://schemas.openxmlformats.org/officeDocument/2006/relationships/tags" Target="../tags/tag451.xml"/><Relationship Id="rId25" Type="http://schemas.openxmlformats.org/officeDocument/2006/relationships/image" Target="../media/image101.png"/><Relationship Id="rId2" Type="http://schemas.openxmlformats.org/officeDocument/2006/relationships/tags" Target="../tags/tag436.xml"/><Relationship Id="rId16" Type="http://schemas.openxmlformats.org/officeDocument/2006/relationships/tags" Target="../tags/tag450.xml"/><Relationship Id="rId20" Type="http://schemas.openxmlformats.org/officeDocument/2006/relationships/notesSlide" Target="../notesSlides/notesSlide50.xml"/><Relationship Id="rId1" Type="http://schemas.openxmlformats.org/officeDocument/2006/relationships/tags" Target="../tags/tag435.xml"/><Relationship Id="rId6" Type="http://schemas.openxmlformats.org/officeDocument/2006/relationships/tags" Target="../tags/tag440.xml"/><Relationship Id="rId11" Type="http://schemas.openxmlformats.org/officeDocument/2006/relationships/tags" Target="../tags/tag445.xml"/><Relationship Id="rId24" Type="http://schemas.openxmlformats.org/officeDocument/2006/relationships/image" Target="../media/image111.png"/><Relationship Id="rId5" Type="http://schemas.openxmlformats.org/officeDocument/2006/relationships/tags" Target="../tags/tag439.xml"/><Relationship Id="rId15" Type="http://schemas.openxmlformats.org/officeDocument/2006/relationships/tags" Target="../tags/tag449.xml"/><Relationship Id="rId23" Type="http://schemas.openxmlformats.org/officeDocument/2006/relationships/image" Target="../media/image110.png"/><Relationship Id="rId10" Type="http://schemas.openxmlformats.org/officeDocument/2006/relationships/tags" Target="../tags/tag444.xml"/><Relationship Id="rId19" Type="http://schemas.openxmlformats.org/officeDocument/2006/relationships/slideLayout" Target="../slideLayouts/slideLayout2.xml"/><Relationship Id="rId4" Type="http://schemas.openxmlformats.org/officeDocument/2006/relationships/tags" Target="../tags/tag438.xml"/><Relationship Id="rId9" Type="http://schemas.openxmlformats.org/officeDocument/2006/relationships/tags" Target="../tags/tag443.xml"/><Relationship Id="rId14" Type="http://schemas.openxmlformats.org/officeDocument/2006/relationships/tags" Target="../tags/tag448.xml"/><Relationship Id="rId22" Type="http://schemas.openxmlformats.org/officeDocument/2006/relationships/image" Target="../media/image109.png"/></Relationships>
</file>

<file path=ppt/slides/_rels/slide71.xml.rels><?xml version="1.0" encoding="UTF-8" standalone="yes"?>
<Relationships xmlns="http://schemas.openxmlformats.org/package/2006/relationships"><Relationship Id="rId13" Type="http://schemas.openxmlformats.org/officeDocument/2006/relationships/tags" Target="../tags/tag465.xml"/><Relationship Id="rId18" Type="http://schemas.openxmlformats.org/officeDocument/2006/relationships/tags" Target="../tags/tag470.xml"/><Relationship Id="rId26" Type="http://schemas.openxmlformats.org/officeDocument/2006/relationships/tags" Target="../tags/tag478.xml"/><Relationship Id="rId39" Type="http://schemas.openxmlformats.org/officeDocument/2006/relationships/tags" Target="../tags/tag491.xml"/><Relationship Id="rId21" Type="http://schemas.openxmlformats.org/officeDocument/2006/relationships/tags" Target="../tags/tag473.xml"/><Relationship Id="rId34" Type="http://schemas.openxmlformats.org/officeDocument/2006/relationships/tags" Target="../tags/tag486.xml"/><Relationship Id="rId42" Type="http://schemas.openxmlformats.org/officeDocument/2006/relationships/notesSlide" Target="../notesSlides/notesSlide51.xml"/><Relationship Id="rId47" Type="http://schemas.openxmlformats.org/officeDocument/2006/relationships/image" Target="../media/image101.png"/><Relationship Id="rId7" Type="http://schemas.openxmlformats.org/officeDocument/2006/relationships/tags" Target="../tags/tag459.xml"/><Relationship Id="rId2" Type="http://schemas.openxmlformats.org/officeDocument/2006/relationships/tags" Target="../tags/tag454.xml"/><Relationship Id="rId16" Type="http://schemas.openxmlformats.org/officeDocument/2006/relationships/tags" Target="../tags/tag468.xml"/><Relationship Id="rId29" Type="http://schemas.openxmlformats.org/officeDocument/2006/relationships/tags" Target="../tags/tag481.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tags" Target="../tags/tag463.xml"/><Relationship Id="rId24" Type="http://schemas.openxmlformats.org/officeDocument/2006/relationships/tags" Target="../tags/tag476.xml"/><Relationship Id="rId32" Type="http://schemas.openxmlformats.org/officeDocument/2006/relationships/tags" Target="../tags/tag484.xml"/><Relationship Id="rId37" Type="http://schemas.openxmlformats.org/officeDocument/2006/relationships/tags" Target="../tags/tag489.xml"/><Relationship Id="rId40" Type="http://schemas.openxmlformats.org/officeDocument/2006/relationships/tags" Target="../tags/tag492.xml"/><Relationship Id="rId45" Type="http://schemas.openxmlformats.org/officeDocument/2006/relationships/image" Target="../media/image113.png"/><Relationship Id="rId5" Type="http://schemas.openxmlformats.org/officeDocument/2006/relationships/tags" Target="../tags/tag457.xml"/><Relationship Id="rId15" Type="http://schemas.openxmlformats.org/officeDocument/2006/relationships/tags" Target="../tags/tag467.xml"/><Relationship Id="rId23" Type="http://schemas.openxmlformats.org/officeDocument/2006/relationships/tags" Target="../tags/tag475.xml"/><Relationship Id="rId28" Type="http://schemas.openxmlformats.org/officeDocument/2006/relationships/tags" Target="../tags/tag480.xml"/><Relationship Id="rId36" Type="http://schemas.openxmlformats.org/officeDocument/2006/relationships/tags" Target="../tags/tag488.xml"/><Relationship Id="rId10" Type="http://schemas.openxmlformats.org/officeDocument/2006/relationships/tags" Target="../tags/tag462.xml"/><Relationship Id="rId19" Type="http://schemas.openxmlformats.org/officeDocument/2006/relationships/tags" Target="../tags/tag471.xml"/><Relationship Id="rId31" Type="http://schemas.openxmlformats.org/officeDocument/2006/relationships/tags" Target="../tags/tag483.xml"/><Relationship Id="rId44" Type="http://schemas.openxmlformats.org/officeDocument/2006/relationships/image" Target="../media/image112.png"/><Relationship Id="rId4" Type="http://schemas.openxmlformats.org/officeDocument/2006/relationships/tags" Target="../tags/tag456.xml"/><Relationship Id="rId9" Type="http://schemas.openxmlformats.org/officeDocument/2006/relationships/tags" Target="../tags/tag461.xml"/><Relationship Id="rId14" Type="http://schemas.openxmlformats.org/officeDocument/2006/relationships/tags" Target="../tags/tag466.xml"/><Relationship Id="rId22" Type="http://schemas.openxmlformats.org/officeDocument/2006/relationships/tags" Target="../tags/tag474.xml"/><Relationship Id="rId27" Type="http://schemas.openxmlformats.org/officeDocument/2006/relationships/tags" Target="../tags/tag479.xml"/><Relationship Id="rId30" Type="http://schemas.openxmlformats.org/officeDocument/2006/relationships/tags" Target="../tags/tag482.xml"/><Relationship Id="rId35" Type="http://schemas.openxmlformats.org/officeDocument/2006/relationships/tags" Target="../tags/tag487.xml"/><Relationship Id="rId43" Type="http://schemas.openxmlformats.org/officeDocument/2006/relationships/image" Target="../media/image60.png"/><Relationship Id="rId8" Type="http://schemas.openxmlformats.org/officeDocument/2006/relationships/tags" Target="../tags/tag460.xml"/><Relationship Id="rId3" Type="http://schemas.openxmlformats.org/officeDocument/2006/relationships/tags" Target="../tags/tag455.xml"/><Relationship Id="rId12" Type="http://schemas.openxmlformats.org/officeDocument/2006/relationships/tags" Target="../tags/tag464.xml"/><Relationship Id="rId17" Type="http://schemas.openxmlformats.org/officeDocument/2006/relationships/tags" Target="../tags/tag469.xml"/><Relationship Id="rId25" Type="http://schemas.openxmlformats.org/officeDocument/2006/relationships/tags" Target="../tags/tag477.xml"/><Relationship Id="rId33" Type="http://schemas.openxmlformats.org/officeDocument/2006/relationships/tags" Target="../tags/tag485.xml"/><Relationship Id="rId38" Type="http://schemas.openxmlformats.org/officeDocument/2006/relationships/tags" Target="../tags/tag490.xml"/><Relationship Id="rId46" Type="http://schemas.openxmlformats.org/officeDocument/2006/relationships/image" Target="../media/image114.png"/><Relationship Id="rId20" Type="http://schemas.openxmlformats.org/officeDocument/2006/relationships/tags" Target="../tags/tag472.xml"/><Relationship Id="rId4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tags" Target="../tags/tag500.xml"/><Relationship Id="rId13" Type="http://schemas.openxmlformats.org/officeDocument/2006/relationships/tags" Target="../tags/tag505.xml"/><Relationship Id="rId18" Type="http://schemas.openxmlformats.org/officeDocument/2006/relationships/image" Target="../media/image105.png"/><Relationship Id="rId3" Type="http://schemas.openxmlformats.org/officeDocument/2006/relationships/tags" Target="../tags/tag495.xml"/><Relationship Id="rId7" Type="http://schemas.openxmlformats.org/officeDocument/2006/relationships/tags" Target="../tags/tag499.xml"/><Relationship Id="rId12" Type="http://schemas.openxmlformats.org/officeDocument/2006/relationships/tags" Target="../tags/tag504.xml"/><Relationship Id="rId17" Type="http://schemas.openxmlformats.org/officeDocument/2006/relationships/image" Target="../media/image116.png"/><Relationship Id="rId2" Type="http://schemas.openxmlformats.org/officeDocument/2006/relationships/tags" Target="../tags/tag494.xml"/><Relationship Id="rId16" Type="http://schemas.openxmlformats.org/officeDocument/2006/relationships/image" Target="../media/image115.png"/><Relationship Id="rId20" Type="http://schemas.openxmlformats.org/officeDocument/2006/relationships/image" Target="../media/image117.svg"/><Relationship Id="rId1" Type="http://schemas.openxmlformats.org/officeDocument/2006/relationships/tags" Target="../tags/tag493.xml"/><Relationship Id="rId6" Type="http://schemas.openxmlformats.org/officeDocument/2006/relationships/tags" Target="../tags/tag498.xml"/><Relationship Id="rId11" Type="http://schemas.openxmlformats.org/officeDocument/2006/relationships/tags" Target="../tags/tag503.xml"/><Relationship Id="rId5" Type="http://schemas.openxmlformats.org/officeDocument/2006/relationships/tags" Target="../tags/tag497.xml"/><Relationship Id="rId15" Type="http://schemas.openxmlformats.org/officeDocument/2006/relationships/slideLayout" Target="../slideLayouts/slideLayout6.xml"/><Relationship Id="rId10" Type="http://schemas.openxmlformats.org/officeDocument/2006/relationships/tags" Target="../tags/tag502.xml"/><Relationship Id="rId19" Type="http://schemas.openxmlformats.org/officeDocument/2006/relationships/image" Target="../media/image104.png"/><Relationship Id="rId4" Type="http://schemas.openxmlformats.org/officeDocument/2006/relationships/tags" Target="../tags/tag496.xml"/><Relationship Id="rId9" Type="http://schemas.openxmlformats.org/officeDocument/2006/relationships/tags" Target="../tags/tag501.xml"/><Relationship Id="rId14" Type="http://schemas.openxmlformats.org/officeDocument/2006/relationships/tags" Target="../tags/tag506.xml"/></Relationships>
</file>

<file path=ppt/slides/_rels/slide73.xml.rels><?xml version="1.0" encoding="UTF-8" standalone="yes"?>
<Relationships xmlns="http://schemas.openxmlformats.org/package/2006/relationships"><Relationship Id="rId13" Type="http://schemas.openxmlformats.org/officeDocument/2006/relationships/tags" Target="../tags/tag519.xml"/><Relationship Id="rId18" Type="http://schemas.openxmlformats.org/officeDocument/2006/relationships/tags" Target="../tags/tag524.xml"/><Relationship Id="rId26" Type="http://schemas.openxmlformats.org/officeDocument/2006/relationships/tags" Target="../tags/tag532.xml"/><Relationship Id="rId39" Type="http://schemas.openxmlformats.org/officeDocument/2006/relationships/image" Target="../media/image119.svg"/><Relationship Id="rId21" Type="http://schemas.openxmlformats.org/officeDocument/2006/relationships/tags" Target="../tags/tag527.xml"/><Relationship Id="rId34" Type="http://schemas.openxmlformats.org/officeDocument/2006/relationships/tags" Target="../tags/tag540.xml"/><Relationship Id="rId7" Type="http://schemas.openxmlformats.org/officeDocument/2006/relationships/tags" Target="../tags/tag513.xml"/><Relationship Id="rId12" Type="http://schemas.openxmlformats.org/officeDocument/2006/relationships/tags" Target="../tags/tag518.xml"/><Relationship Id="rId17" Type="http://schemas.openxmlformats.org/officeDocument/2006/relationships/tags" Target="../tags/tag523.xml"/><Relationship Id="rId25" Type="http://schemas.openxmlformats.org/officeDocument/2006/relationships/tags" Target="../tags/tag531.xml"/><Relationship Id="rId33" Type="http://schemas.openxmlformats.org/officeDocument/2006/relationships/tags" Target="../tags/tag539.xml"/><Relationship Id="rId38" Type="http://schemas.openxmlformats.org/officeDocument/2006/relationships/image" Target="../media/image118.svg"/><Relationship Id="rId2" Type="http://schemas.openxmlformats.org/officeDocument/2006/relationships/tags" Target="../tags/tag508.xml"/><Relationship Id="rId16" Type="http://schemas.openxmlformats.org/officeDocument/2006/relationships/tags" Target="../tags/tag522.xml"/><Relationship Id="rId20" Type="http://schemas.openxmlformats.org/officeDocument/2006/relationships/tags" Target="../tags/tag526.xml"/><Relationship Id="rId29" Type="http://schemas.openxmlformats.org/officeDocument/2006/relationships/tags" Target="../tags/tag535.xml"/><Relationship Id="rId1" Type="http://schemas.openxmlformats.org/officeDocument/2006/relationships/tags" Target="../tags/tag507.xml"/><Relationship Id="rId6" Type="http://schemas.openxmlformats.org/officeDocument/2006/relationships/tags" Target="../tags/tag512.xml"/><Relationship Id="rId11" Type="http://schemas.openxmlformats.org/officeDocument/2006/relationships/tags" Target="../tags/tag517.xml"/><Relationship Id="rId24" Type="http://schemas.openxmlformats.org/officeDocument/2006/relationships/tags" Target="../tags/tag530.xml"/><Relationship Id="rId32" Type="http://schemas.openxmlformats.org/officeDocument/2006/relationships/tags" Target="../tags/tag538.xml"/><Relationship Id="rId37" Type="http://schemas.openxmlformats.org/officeDocument/2006/relationships/notesSlide" Target="../notesSlides/notesSlide52.xml"/><Relationship Id="rId40" Type="http://schemas.openxmlformats.org/officeDocument/2006/relationships/image" Target="../media/image62.svg"/><Relationship Id="rId5" Type="http://schemas.openxmlformats.org/officeDocument/2006/relationships/tags" Target="../tags/tag511.xml"/><Relationship Id="rId15" Type="http://schemas.openxmlformats.org/officeDocument/2006/relationships/tags" Target="../tags/tag521.xml"/><Relationship Id="rId23" Type="http://schemas.openxmlformats.org/officeDocument/2006/relationships/tags" Target="../tags/tag529.xml"/><Relationship Id="rId28" Type="http://schemas.openxmlformats.org/officeDocument/2006/relationships/tags" Target="../tags/tag534.xml"/><Relationship Id="rId36" Type="http://schemas.openxmlformats.org/officeDocument/2006/relationships/slideLayout" Target="../slideLayouts/slideLayout2.xml"/><Relationship Id="rId10" Type="http://schemas.openxmlformats.org/officeDocument/2006/relationships/tags" Target="../tags/tag516.xml"/><Relationship Id="rId19" Type="http://schemas.openxmlformats.org/officeDocument/2006/relationships/tags" Target="../tags/tag525.xml"/><Relationship Id="rId31" Type="http://schemas.openxmlformats.org/officeDocument/2006/relationships/tags" Target="../tags/tag537.xml"/><Relationship Id="rId4" Type="http://schemas.openxmlformats.org/officeDocument/2006/relationships/tags" Target="../tags/tag510.xml"/><Relationship Id="rId9" Type="http://schemas.openxmlformats.org/officeDocument/2006/relationships/tags" Target="../tags/tag515.xml"/><Relationship Id="rId14" Type="http://schemas.openxmlformats.org/officeDocument/2006/relationships/tags" Target="../tags/tag520.xml"/><Relationship Id="rId22" Type="http://schemas.openxmlformats.org/officeDocument/2006/relationships/tags" Target="../tags/tag528.xml"/><Relationship Id="rId27" Type="http://schemas.openxmlformats.org/officeDocument/2006/relationships/tags" Target="../tags/tag533.xml"/><Relationship Id="rId30" Type="http://schemas.openxmlformats.org/officeDocument/2006/relationships/tags" Target="../tags/tag536.xml"/><Relationship Id="rId35" Type="http://schemas.openxmlformats.org/officeDocument/2006/relationships/tags" Target="../tags/tag541.xml"/><Relationship Id="rId8" Type="http://schemas.openxmlformats.org/officeDocument/2006/relationships/tags" Target="../tags/tag514.xml"/><Relationship Id="rId3" Type="http://schemas.openxmlformats.org/officeDocument/2006/relationships/tags" Target="../tags/tag509.xml"/></Relationships>
</file>

<file path=ppt/slides/_rels/slide74.xml.rels><?xml version="1.0" encoding="UTF-8" standalone="yes"?>
<Relationships xmlns="http://schemas.openxmlformats.org/package/2006/relationships"><Relationship Id="rId8" Type="http://schemas.openxmlformats.org/officeDocument/2006/relationships/tags" Target="../tags/tag549.xml"/><Relationship Id="rId13" Type="http://schemas.openxmlformats.org/officeDocument/2006/relationships/notesSlide" Target="../notesSlides/notesSlide53.xml"/><Relationship Id="rId3" Type="http://schemas.openxmlformats.org/officeDocument/2006/relationships/tags" Target="../tags/tag544.xml"/><Relationship Id="rId7" Type="http://schemas.openxmlformats.org/officeDocument/2006/relationships/tags" Target="../tags/tag548.xml"/><Relationship Id="rId12" Type="http://schemas.openxmlformats.org/officeDocument/2006/relationships/slideLayout" Target="../slideLayouts/slideLayout2.xml"/><Relationship Id="rId2" Type="http://schemas.openxmlformats.org/officeDocument/2006/relationships/tags" Target="../tags/tag543.xml"/><Relationship Id="rId1" Type="http://schemas.openxmlformats.org/officeDocument/2006/relationships/tags" Target="../tags/tag542.xml"/><Relationship Id="rId6" Type="http://schemas.openxmlformats.org/officeDocument/2006/relationships/tags" Target="../tags/tag547.xml"/><Relationship Id="rId11" Type="http://schemas.openxmlformats.org/officeDocument/2006/relationships/tags" Target="../tags/tag552.xml"/><Relationship Id="rId5" Type="http://schemas.openxmlformats.org/officeDocument/2006/relationships/tags" Target="../tags/tag546.xml"/><Relationship Id="rId10" Type="http://schemas.openxmlformats.org/officeDocument/2006/relationships/tags" Target="../tags/tag551.xml"/><Relationship Id="rId4" Type="http://schemas.openxmlformats.org/officeDocument/2006/relationships/tags" Target="../tags/tag545.xml"/><Relationship Id="rId9" Type="http://schemas.openxmlformats.org/officeDocument/2006/relationships/tags" Target="../tags/tag550.xml"/><Relationship Id="rId14" Type="http://schemas.openxmlformats.org/officeDocument/2006/relationships/image" Target="../media/image120.sv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tags" Target="../tags/tag51.xml"/><Relationship Id="rId18" Type="http://schemas.openxmlformats.org/officeDocument/2006/relationships/tags" Target="../tags/tag56.xml"/><Relationship Id="rId26" Type="http://schemas.openxmlformats.org/officeDocument/2006/relationships/image" Target="../media/image23.svg"/><Relationship Id="rId3" Type="http://schemas.openxmlformats.org/officeDocument/2006/relationships/tags" Target="../tags/tag41.xml"/><Relationship Id="rId21" Type="http://schemas.openxmlformats.org/officeDocument/2006/relationships/tags" Target="../tags/tag59.xml"/><Relationship Id="rId34" Type="http://schemas.openxmlformats.org/officeDocument/2006/relationships/hyperlink" Target="https://www.ecologie.gouv.fr/sites/default/files/documents/Indicateurs%20SNBC%20-%20contexte_0.pdf" TargetMode="External"/><Relationship Id="rId7" Type="http://schemas.openxmlformats.org/officeDocument/2006/relationships/tags" Target="../tags/tag45.xml"/><Relationship Id="rId12" Type="http://schemas.openxmlformats.org/officeDocument/2006/relationships/tags" Target="../tags/tag50.xml"/><Relationship Id="rId17" Type="http://schemas.openxmlformats.org/officeDocument/2006/relationships/tags" Target="../tags/tag55.xml"/><Relationship Id="rId25" Type="http://schemas.openxmlformats.org/officeDocument/2006/relationships/notesSlide" Target="../notesSlides/notesSlide6.xml"/><Relationship Id="rId33" Type="http://schemas.openxmlformats.org/officeDocument/2006/relationships/image" Target="../media/image29.png"/><Relationship Id="rId2" Type="http://schemas.openxmlformats.org/officeDocument/2006/relationships/tags" Target="../tags/tag40.xml"/><Relationship Id="rId16" Type="http://schemas.openxmlformats.org/officeDocument/2006/relationships/tags" Target="../tags/tag54.xml"/><Relationship Id="rId20" Type="http://schemas.openxmlformats.org/officeDocument/2006/relationships/tags" Target="../tags/tag58.xml"/><Relationship Id="rId29" Type="http://schemas.microsoft.com/office/2014/relationships/chartEx" Target="../charts/chartEx1.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tags" Target="../tags/tag49.xml"/><Relationship Id="rId24" Type="http://schemas.openxmlformats.org/officeDocument/2006/relationships/slideLayout" Target="../slideLayouts/slideLayout2.xml"/><Relationship Id="rId5" Type="http://schemas.openxmlformats.org/officeDocument/2006/relationships/tags" Target="../tags/tag43.xml"/><Relationship Id="rId15" Type="http://schemas.openxmlformats.org/officeDocument/2006/relationships/tags" Target="../tags/tag53.xml"/><Relationship Id="rId23" Type="http://schemas.openxmlformats.org/officeDocument/2006/relationships/tags" Target="../tags/tag61.xml"/><Relationship Id="rId28" Type="http://schemas.openxmlformats.org/officeDocument/2006/relationships/image" Target="../media/image25.svg"/><Relationship Id="rId10" Type="http://schemas.openxmlformats.org/officeDocument/2006/relationships/tags" Target="../tags/tag48.xml"/><Relationship Id="rId19" Type="http://schemas.openxmlformats.org/officeDocument/2006/relationships/tags" Target="../tags/tag57.xml"/><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tags" Target="../tags/tag52.xml"/><Relationship Id="rId22" Type="http://schemas.openxmlformats.org/officeDocument/2006/relationships/tags" Target="../tags/tag60.xml"/><Relationship Id="rId27"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ive La Rentrée&quot; - Images et vidéos libres de droits | Adobe Stock">
            <a:extLst>
              <a:ext uri="{FF2B5EF4-FFF2-40B4-BE49-F238E27FC236}">
                <a16:creationId xmlns:a16="http://schemas.microsoft.com/office/drawing/2014/main" id="{D32E5F4E-A994-EDA1-1F4D-2D4757AF52D2}"/>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rot="19729524">
            <a:off x="152956" y="310562"/>
            <a:ext cx="1349255" cy="971463"/>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custDataLst>
              <p:tags r:id="rId1"/>
            </p:custDataLst>
          </p:nvPr>
        </p:nvSpPr>
        <p:spPr/>
        <p:txBody>
          <a:bodyPr/>
          <a:lstStyle/>
          <a:p>
            <a:r>
              <a:rPr lang="fr-FR"/>
              <a:t>Bénéfices non énergétiques des investissements en efficacité énergétique</a:t>
            </a:r>
          </a:p>
        </p:txBody>
      </p:sp>
      <p:sp>
        <p:nvSpPr>
          <p:cNvPr id="3" name="Sous-titre 2"/>
          <p:cNvSpPr>
            <a:spLocks noGrp="1"/>
          </p:cNvSpPr>
          <p:nvPr>
            <p:ph type="subTitle" idx="1"/>
            <p:custDataLst>
              <p:tags r:id="rId2"/>
            </p:custDataLst>
          </p:nvPr>
        </p:nvSpPr>
        <p:spPr/>
        <p:txBody>
          <a:bodyPr/>
          <a:lstStyle/>
          <a:p>
            <a:r>
              <a:rPr lang="fr-FR"/>
              <a:t>Webinaire – 04/09/2025</a:t>
            </a:r>
          </a:p>
          <a:p>
            <a:r>
              <a:rPr lang="fr-FR"/>
              <a:t>ALLICE</a:t>
            </a:r>
          </a:p>
          <a:p>
            <a:r>
              <a:rPr lang="fr-FR" err="1"/>
              <a:t>Blunomy</a:t>
            </a:r>
            <a:r>
              <a:rPr lang="fr-FR"/>
              <a:t> x IPSO Facto Genève</a:t>
            </a:r>
          </a:p>
        </p:txBody>
      </p:sp>
      <p:sp>
        <p:nvSpPr>
          <p:cNvPr id="4" name="Espace réservé de la date 3"/>
          <p:cNvSpPr>
            <a:spLocks noGrp="1"/>
          </p:cNvSpPr>
          <p:nvPr>
            <p:ph type="dt" sz="half" idx="10"/>
            <p:custDataLst>
              <p:tags r:id="rId3"/>
            </p:custDataLst>
          </p:nvPr>
        </p:nvSpPr>
        <p:spPr/>
        <p:txBody>
          <a:bodyPr/>
          <a:lstStyle/>
          <a:p>
            <a:fld id="{1FFD66E0-E176-4DB0-9C67-EA558AF32519}" type="datetime1">
              <a:rPr lang="fr-FR" smtClean="0"/>
              <a:t>27/05/2026</a:t>
            </a:fld>
            <a:endParaRPr lang="fr-FR"/>
          </a:p>
        </p:txBody>
      </p:sp>
    </p:spTree>
    <p:extLst>
      <p:ext uri="{BB962C8B-B14F-4D97-AF65-F5344CB8AC3E}">
        <p14:creationId xmlns:p14="http://schemas.microsoft.com/office/powerpoint/2010/main" val="1074339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4AA35-0169-D6CF-EC41-81CED63D8AA1}"/>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E6881207-3A13-E368-D870-305651BC354F}"/>
              </a:ext>
            </a:extLst>
          </p:cNvPr>
          <p:cNvSpPr>
            <a:spLocks noGrp="1"/>
          </p:cNvSpPr>
          <p:nvPr>
            <p:ph type="title"/>
            <p:custDataLst>
              <p:tags r:id="rId1"/>
            </p:custDataLst>
          </p:nvPr>
        </p:nvSpPr>
        <p:spPr>
          <a:xfrm>
            <a:off x="457200" y="205979"/>
            <a:ext cx="7521262" cy="626369"/>
          </a:xfrm>
        </p:spPr>
        <p:txBody>
          <a:bodyPr/>
          <a:lstStyle/>
          <a:p>
            <a:r>
              <a:rPr lang="fr-FR" sz="1800">
                <a:solidFill>
                  <a:srgbClr val="333333"/>
                </a:solidFill>
                <a:latin typeface="Open Sans"/>
                <a:ea typeface="Open Sans"/>
                <a:cs typeface="Open Sans"/>
              </a:rPr>
              <a:t>Inclure les bénéfices non énergétiques dans les évaluations augmente l'attractivité et la rentabilité des projets en EE </a:t>
            </a:r>
          </a:p>
        </p:txBody>
      </p:sp>
      <p:sp>
        <p:nvSpPr>
          <p:cNvPr id="4" name="Espace réservé du numéro de diapositive 3">
            <a:extLst>
              <a:ext uri="{FF2B5EF4-FFF2-40B4-BE49-F238E27FC236}">
                <a16:creationId xmlns:a16="http://schemas.microsoft.com/office/drawing/2014/main" id="{3FC76E1D-5ED5-1602-76F3-02CF7B500731}"/>
              </a:ext>
            </a:extLst>
          </p:cNvPr>
          <p:cNvSpPr>
            <a:spLocks noGrp="1"/>
          </p:cNvSpPr>
          <p:nvPr>
            <p:ph type="sldNum" sz="quarter" idx="4"/>
            <p:custDataLst>
              <p:tags r:id="rId2"/>
            </p:custDataLst>
          </p:nvPr>
        </p:nvSpPr>
        <p:spPr>
          <a:noFill/>
          <a:ln w="3175">
            <a:solidFill>
              <a:schemeClr val="accent2"/>
            </a:solidFill>
          </a:ln>
        </p:spPr>
        <p:txBody>
          <a:bodyPr/>
          <a:lstStyle/>
          <a:p>
            <a:fld id="{36B95A73-A89A-4BC7-8564-4CF1D1DD2F51}" type="slidenum">
              <a:rPr lang="fr-FR" i="1" smtClean="0">
                <a:solidFill>
                  <a:schemeClr val="accent1"/>
                </a:solidFill>
              </a:rPr>
              <a:pPr/>
              <a:t>10</a:t>
            </a:fld>
            <a:endParaRPr lang="fr-FR" i="1">
              <a:solidFill>
                <a:schemeClr val="accent1"/>
              </a:solidFill>
            </a:endParaRPr>
          </a:p>
        </p:txBody>
      </p:sp>
      <p:sp>
        <p:nvSpPr>
          <p:cNvPr id="15" name="Espace réservé de la date 4">
            <a:extLst>
              <a:ext uri="{FF2B5EF4-FFF2-40B4-BE49-F238E27FC236}">
                <a16:creationId xmlns:a16="http://schemas.microsoft.com/office/drawing/2014/main" id="{2BC0D539-F7DA-7C91-AF88-600DDE0C6239}"/>
              </a:ext>
            </a:extLst>
          </p:cNvPr>
          <p:cNvSpPr>
            <a:spLocks noGrp="1"/>
          </p:cNvSpPr>
          <p:nvPr>
            <p:ph type="dt" sz="half" idx="2"/>
            <p:custDataLst>
              <p:tags r:id="rId3"/>
            </p:custDataLst>
          </p:nvPr>
        </p:nvSpPr>
        <p:spPr>
          <a:xfrm>
            <a:off x="467544" y="4968000"/>
            <a:ext cx="720080" cy="144016"/>
          </a:xfrm>
        </p:spPr>
        <p:txBody>
          <a:bodyPr/>
          <a:lstStyle/>
          <a:p>
            <a:fld id="{F04A98FF-4B1A-4EC5-B384-7BE28DC070B5}" type="datetime1">
              <a:rPr lang="fr-FR" smtClean="0"/>
              <a:t>27/05/2026</a:t>
            </a:fld>
            <a:endParaRPr lang="fr-FR"/>
          </a:p>
        </p:txBody>
      </p:sp>
      <p:sp>
        <p:nvSpPr>
          <p:cNvPr id="17" name="Espace réservé du pied de page 5">
            <a:extLst>
              <a:ext uri="{FF2B5EF4-FFF2-40B4-BE49-F238E27FC236}">
                <a16:creationId xmlns:a16="http://schemas.microsoft.com/office/drawing/2014/main" id="{8729BE7D-0FEF-1BCC-E385-306A6FD0F405}"/>
              </a:ext>
            </a:extLst>
          </p:cNvPr>
          <p:cNvSpPr txBox="1">
            <a:spLocks/>
          </p:cNvSpPr>
          <p:nvPr>
            <p:custDataLst>
              <p:tags r:id="rId4"/>
            </p:custDataLst>
          </p:nvPr>
        </p:nvSpPr>
        <p:spPr>
          <a:xfrm>
            <a:off x="1330609" y="4968000"/>
            <a:ext cx="6753947" cy="144000"/>
          </a:xfrm>
          <a:prstGeom prst="rect">
            <a:avLst/>
          </a:prstGeom>
        </p:spPr>
        <p:txBody>
          <a:bodyPr vert="horz" lIns="91440" tIns="45720" rIns="91440" bIns="45720" rtlCol="0" anchor="ctr"/>
          <a:lstStyle>
            <a:defPPr>
              <a:defRPr lang="fr-FR"/>
            </a:defPPr>
            <a:lvl1pPr marL="0" algn="ctr" defTabSz="914400" rtl="0" eaLnBrk="1" latinLnBrk="0" hangingPunct="1">
              <a:defRPr lang="fr-FR" sz="800" kern="1200" dirty="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600"/>
              <a:t>Notes :  [1] Indicateur qui mesure le temps nécessaire pour que les flux de trésorerie prévisionnels dégagés par un investissement rentabilisent le coût d'investissement initial</a:t>
            </a:r>
          </a:p>
          <a:p>
            <a:pPr algn="l"/>
            <a:r>
              <a:rPr lang="fr-FR" sz="600"/>
              <a:t>Source :  Étude ALLICE, Couverture des risques de financement de l'efficacité énergétique en industrie (décembre 2020)</a:t>
            </a:r>
          </a:p>
          <a:p>
            <a:pPr algn="l"/>
            <a:endParaRPr lang="fr-FR" sz="600"/>
          </a:p>
        </p:txBody>
      </p:sp>
      <p:sp>
        <p:nvSpPr>
          <p:cNvPr id="23" name="Rectangle 22">
            <a:extLst>
              <a:ext uri="{FF2B5EF4-FFF2-40B4-BE49-F238E27FC236}">
                <a16:creationId xmlns:a16="http://schemas.microsoft.com/office/drawing/2014/main" id="{2558DD3D-BA23-FDDE-AB67-164F046D4597}"/>
              </a:ext>
            </a:extLst>
          </p:cNvPr>
          <p:cNvSpPr/>
          <p:nvPr>
            <p:custDataLst>
              <p:tags r:id="rId5"/>
            </p:custDataLst>
          </p:nvPr>
        </p:nvSpPr>
        <p:spPr>
          <a:xfrm>
            <a:off x="3382666" y="-9058"/>
            <a:ext cx="216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A – Un sous-investissement en efficacité énergétique</a:t>
            </a:r>
          </a:p>
        </p:txBody>
      </p:sp>
      <p:sp>
        <p:nvSpPr>
          <p:cNvPr id="13" name="Rectangle 12">
            <a:extLst>
              <a:ext uri="{FF2B5EF4-FFF2-40B4-BE49-F238E27FC236}">
                <a16:creationId xmlns:a16="http://schemas.microsoft.com/office/drawing/2014/main" id="{F0D5E96A-ED86-0744-D15A-C979F0E7AC3E}"/>
              </a:ext>
            </a:extLst>
          </p:cNvPr>
          <p:cNvSpPr/>
          <p:nvPr>
            <p:custDataLst>
              <p:tags r:id="rId6"/>
            </p:custDataLst>
          </p:nvPr>
        </p:nvSpPr>
        <p:spPr>
          <a:xfrm>
            <a:off x="5402520" y="3274619"/>
            <a:ext cx="2464156" cy="749499"/>
          </a:xfrm>
          <a:prstGeom prst="rect">
            <a:avLst/>
          </a:prstGeom>
          <a:solidFill>
            <a:schemeClr val="bg1"/>
          </a:solid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1050">
                <a:solidFill>
                  <a:srgbClr val="333333"/>
                </a:solidFill>
                <a:latin typeface="Calibri"/>
                <a:ea typeface="Calibri"/>
                <a:cs typeface="Calibri"/>
              </a:rPr>
              <a:t>Les </a:t>
            </a:r>
            <a:r>
              <a:rPr lang="fr-FR" sz="1050" b="1">
                <a:solidFill>
                  <a:srgbClr val="333333"/>
                </a:solidFill>
                <a:latin typeface="Calibri"/>
                <a:ea typeface="Calibri"/>
                <a:cs typeface="Calibri"/>
              </a:rPr>
              <a:t>BNE </a:t>
            </a:r>
            <a:r>
              <a:rPr lang="fr-FR" sz="1050">
                <a:solidFill>
                  <a:srgbClr val="333333"/>
                </a:solidFill>
                <a:latin typeface="Calibri"/>
                <a:ea typeface="Calibri"/>
                <a:cs typeface="Calibri"/>
              </a:rPr>
              <a:t>désignent les impacts positifs des investissements en EE sur l'</a:t>
            </a:r>
            <a:r>
              <a:rPr lang="fr-FR" sz="1050" b="1">
                <a:solidFill>
                  <a:srgbClr val="333333"/>
                </a:solidFill>
                <a:latin typeface="Calibri"/>
                <a:ea typeface="Calibri"/>
                <a:cs typeface="Calibri"/>
              </a:rPr>
              <a:t>excellence opérationnelle</a:t>
            </a:r>
            <a:r>
              <a:rPr lang="fr-FR" sz="1050">
                <a:solidFill>
                  <a:srgbClr val="333333"/>
                </a:solidFill>
                <a:latin typeface="Calibri"/>
                <a:ea typeface="Calibri"/>
                <a:cs typeface="Calibri"/>
              </a:rPr>
              <a:t>, la </a:t>
            </a:r>
            <a:r>
              <a:rPr lang="fr-FR" sz="1050" b="1">
                <a:solidFill>
                  <a:srgbClr val="333333"/>
                </a:solidFill>
                <a:latin typeface="Calibri"/>
                <a:ea typeface="Calibri"/>
                <a:cs typeface="Calibri"/>
              </a:rPr>
              <a:t>proposition de valeur</a:t>
            </a:r>
            <a:r>
              <a:rPr lang="fr-FR" sz="1050">
                <a:solidFill>
                  <a:srgbClr val="333333"/>
                </a:solidFill>
                <a:latin typeface="Calibri"/>
                <a:ea typeface="Calibri"/>
                <a:cs typeface="Calibri"/>
              </a:rPr>
              <a:t>, les </a:t>
            </a:r>
            <a:r>
              <a:rPr lang="fr-FR" sz="1050" b="1">
                <a:solidFill>
                  <a:srgbClr val="333333"/>
                </a:solidFill>
                <a:latin typeface="Calibri"/>
                <a:ea typeface="Calibri"/>
                <a:cs typeface="Calibri"/>
              </a:rPr>
              <a:t>coûts </a:t>
            </a:r>
            <a:r>
              <a:rPr lang="fr-FR" sz="1050">
                <a:solidFill>
                  <a:srgbClr val="333333"/>
                </a:solidFill>
                <a:latin typeface="Calibri"/>
                <a:ea typeface="Calibri"/>
                <a:cs typeface="Calibri"/>
              </a:rPr>
              <a:t>et les </a:t>
            </a:r>
            <a:r>
              <a:rPr lang="fr-FR" sz="1050" b="1">
                <a:solidFill>
                  <a:srgbClr val="333333"/>
                </a:solidFill>
                <a:latin typeface="Calibri"/>
                <a:ea typeface="Calibri"/>
                <a:cs typeface="Calibri"/>
              </a:rPr>
              <a:t>risques de l'investisseur</a:t>
            </a:r>
            <a:r>
              <a:rPr lang="fr-FR" sz="1050">
                <a:solidFill>
                  <a:srgbClr val="333333"/>
                </a:solidFill>
                <a:latin typeface="Calibri"/>
                <a:ea typeface="Calibri"/>
                <a:cs typeface="Calibri"/>
              </a:rPr>
              <a:t>.</a:t>
            </a:r>
            <a:endParaRPr lang="en-US" sz="1050">
              <a:latin typeface="Calibri"/>
              <a:ea typeface="Calibri"/>
              <a:cs typeface="Calibri"/>
            </a:endParaRPr>
          </a:p>
        </p:txBody>
      </p:sp>
      <p:sp>
        <p:nvSpPr>
          <p:cNvPr id="19" name="Rectangle 18">
            <a:extLst>
              <a:ext uri="{FF2B5EF4-FFF2-40B4-BE49-F238E27FC236}">
                <a16:creationId xmlns:a16="http://schemas.microsoft.com/office/drawing/2014/main" id="{84F7F337-480B-A0BE-252E-3467B6EB7E62}"/>
              </a:ext>
            </a:extLst>
          </p:cNvPr>
          <p:cNvSpPr/>
          <p:nvPr>
            <p:custDataLst>
              <p:tags r:id="rId7"/>
            </p:custDataLst>
          </p:nvPr>
        </p:nvSpPr>
        <p:spPr>
          <a:xfrm>
            <a:off x="5402520" y="1912126"/>
            <a:ext cx="2464156" cy="681445"/>
          </a:xfrm>
          <a:prstGeom prst="rect">
            <a:avLst/>
          </a:prstGeom>
          <a:solidFill>
            <a:schemeClr val="bg1"/>
          </a:solid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1050">
                <a:solidFill>
                  <a:schemeClr val="tx1"/>
                </a:solidFill>
              </a:rPr>
              <a:t>Les </a:t>
            </a:r>
            <a:r>
              <a:rPr lang="fr-FR" sz="1050" b="1">
                <a:solidFill>
                  <a:schemeClr val="tx1"/>
                </a:solidFill>
              </a:rPr>
              <a:t>BNE </a:t>
            </a:r>
            <a:r>
              <a:rPr lang="fr-FR" sz="1050">
                <a:solidFill>
                  <a:schemeClr val="tx1"/>
                </a:solidFill>
              </a:rPr>
              <a:t>sont les impacts positifs </a:t>
            </a:r>
            <a:r>
              <a:rPr lang="fr-FR" sz="1050" b="1">
                <a:solidFill>
                  <a:schemeClr val="tx1"/>
                </a:solidFill>
              </a:rPr>
              <a:t>additionnels, et souvent principaux,</a:t>
            </a:r>
            <a:r>
              <a:rPr lang="fr-FR" sz="1050">
                <a:solidFill>
                  <a:schemeClr val="tx1"/>
                </a:solidFill>
              </a:rPr>
              <a:t> générés par les projets en EE au-delà des économies d’énergie.</a:t>
            </a:r>
          </a:p>
        </p:txBody>
      </p:sp>
      <p:pic>
        <p:nvPicPr>
          <p:cNvPr id="25" name="Graphique 24">
            <a:extLst>
              <a:ext uri="{FF2B5EF4-FFF2-40B4-BE49-F238E27FC236}">
                <a16:creationId xmlns:a16="http://schemas.microsoft.com/office/drawing/2014/main" id="{F4F1AF93-1336-A11C-8E3A-60C8A580F2FD}"/>
              </a:ext>
            </a:extLst>
          </p:cNvPr>
          <p:cNvPicPr>
            <a:picLocks noChangeAspect="1"/>
          </p:cNvPicPr>
          <p:nvPr>
            <p:custDataLst>
              <p:tags r:id="rId8"/>
            </p:custDataLst>
          </p:nvPr>
        </p:nvPicPr>
        <p:blipFill>
          <a:blip>
            <a:extLst>
              <a:ext uri="{96DAC541-7B7A-43D3-8B79-37D633B846F1}">
                <asvg:svgBlip xmlns:asvg="http://schemas.microsoft.com/office/drawing/2016/SVG/main" r:embed="rId26"/>
              </a:ext>
            </a:extLst>
          </a:blip>
          <a:srcRect r="-1661" b="17988"/>
          <a:stretch/>
        </p:blipFill>
        <p:spPr>
          <a:xfrm>
            <a:off x="5097093" y="3537166"/>
            <a:ext cx="222535" cy="224405"/>
          </a:xfrm>
          <a:prstGeom prst="rect">
            <a:avLst/>
          </a:prstGeom>
        </p:spPr>
      </p:pic>
      <p:pic>
        <p:nvPicPr>
          <p:cNvPr id="26" name="Graphique 25">
            <a:extLst>
              <a:ext uri="{FF2B5EF4-FFF2-40B4-BE49-F238E27FC236}">
                <a16:creationId xmlns:a16="http://schemas.microsoft.com/office/drawing/2014/main" id="{1F57370C-149E-9F16-E0D8-FC6AA4149143}"/>
              </a:ext>
            </a:extLst>
          </p:cNvPr>
          <p:cNvPicPr>
            <a:picLocks noChangeAspect="1"/>
          </p:cNvPicPr>
          <p:nvPr>
            <p:custDataLst>
              <p:tags r:id="rId9"/>
            </p:custDataLst>
          </p:nvPr>
        </p:nvPicPr>
        <p:blipFill>
          <a:blip>
            <a:extLst>
              <a:ext uri="{96DAC541-7B7A-43D3-8B79-37D633B846F1}">
                <asvg:svgBlip xmlns:asvg="http://schemas.microsoft.com/office/drawing/2016/SVG/main" r:embed="rId27"/>
              </a:ext>
            </a:extLst>
          </a:blip>
          <a:srcRect l="1" r="-5221" b="22476"/>
          <a:stretch/>
        </p:blipFill>
        <p:spPr>
          <a:xfrm>
            <a:off x="5074882" y="2133263"/>
            <a:ext cx="258638" cy="239171"/>
          </a:xfrm>
          <a:prstGeom prst="rect">
            <a:avLst/>
          </a:prstGeom>
        </p:spPr>
      </p:pic>
      <p:sp>
        <p:nvSpPr>
          <p:cNvPr id="28" name="Rectangle 27">
            <a:extLst>
              <a:ext uri="{FF2B5EF4-FFF2-40B4-BE49-F238E27FC236}">
                <a16:creationId xmlns:a16="http://schemas.microsoft.com/office/drawing/2014/main" id="{3A5B2897-5A3E-1D64-8E09-FF497BEDF39B}"/>
              </a:ext>
            </a:extLst>
          </p:cNvPr>
          <p:cNvSpPr/>
          <p:nvPr>
            <p:custDataLst>
              <p:tags r:id="rId10"/>
            </p:custDataLst>
          </p:nvPr>
        </p:nvSpPr>
        <p:spPr>
          <a:xfrm>
            <a:off x="5097093" y="1128885"/>
            <a:ext cx="3108101" cy="3708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fr-FR" sz="1050" b="1" u="sng">
                <a:solidFill>
                  <a:schemeClr val="tx1"/>
                </a:solidFill>
                <a:latin typeface="Calibri"/>
                <a:ea typeface="Calibri"/>
                <a:cs typeface="Calibri"/>
              </a:rPr>
              <a:t>Avantages d’inclure les bénéfices non </a:t>
            </a:r>
          </a:p>
          <a:p>
            <a:r>
              <a:rPr lang="fr-FR" sz="1050" b="1" u="sng">
                <a:solidFill>
                  <a:schemeClr val="tx1"/>
                </a:solidFill>
                <a:latin typeface="Calibri"/>
                <a:ea typeface="Calibri"/>
                <a:cs typeface="Calibri"/>
              </a:rPr>
              <a:t>énergétiques (BNE) dans les évaluations de projets</a:t>
            </a:r>
          </a:p>
        </p:txBody>
      </p:sp>
      <p:sp>
        <p:nvSpPr>
          <p:cNvPr id="29" name="Rectangle 28">
            <a:extLst>
              <a:ext uri="{FF2B5EF4-FFF2-40B4-BE49-F238E27FC236}">
                <a16:creationId xmlns:a16="http://schemas.microsoft.com/office/drawing/2014/main" id="{AF202D46-F50B-5E6E-BFEA-DF807F5E1AFB}"/>
              </a:ext>
            </a:extLst>
          </p:cNvPr>
          <p:cNvSpPr/>
          <p:nvPr>
            <p:custDataLst>
              <p:tags r:id="rId11"/>
            </p:custDataLst>
          </p:nvPr>
        </p:nvSpPr>
        <p:spPr>
          <a:xfrm>
            <a:off x="457200" y="1189218"/>
            <a:ext cx="4300780" cy="2501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r>
              <a:rPr lang="fr-FR" sz="1050" b="1" u="sng">
                <a:solidFill>
                  <a:schemeClr val="tx1"/>
                </a:solidFill>
                <a:latin typeface="Calibri"/>
                <a:ea typeface="Calibri"/>
                <a:cs typeface="Calibri"/>
              </a:rPr>
              <a:t>Principaux facteurs bloquant l’adoption de projets en EE dans l’industrie : </a:t>
            </a:r>
          </a:p>
        </p:txBody>
      </p:sp>
      <p:sp>
        <p:nvSpPr>
          <p:cNvPr id="30" name="Rectangle 29">
            <a:extLst>
              <a:ext uri="{FF2B5EF4-FFF2-40B4-BE49-F238E27FC236}">
                <a16:creationId xmlns:a16="http://schemas.microsoft.com/office/drawing/2014/main" id="{5A8AF67B-D3CC-09FC-E1BA-6962E07BFBC4}"/>
              </a:ext>
            </a:extLst>
          </p:cNvPr>
          <p:cNvSpPr/>
          <p:nvPr>
            <p:custDataLst>
              <p:tags r:id="rId12"/>
            </p:custDataLst>
          </p:nvPr>
        </p:nvSpPr>
        <p:spPr>
          <a:xfrm>
            <a:off x="573722" y="3564050"/>
            <a:ext cx="314130" cy="88134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lIns="36000" tIns="0" rIns="0" bIns="0" rtlCol="0" anchor="ctr"/>
          <a:lstStyle/>
          <a:p>
            <a:pPr algn="ctr"/>
            <a:r>
              <a:rPr lang="fr-FR" sz="900"/>
              <a:t>Moyens &amp; outils</a:t>
            </a:r>
          </a:p>
        </p:txBody>
      </p:sp>
      <p:sp>
        <p:nvSpPr>
          <p:cNvPr id="31" name="Rectangle 30">
            <a:extLst>
              <a:ext uri="{FF2B5EF4-FFF2-40B4-BE49-F238E27FC236}">
                <a16:creationId xmlns:a16="http://schemas.microsoft.com/office/drawing/2014/main" id="{8CB8E636-2950-7173-967D-9C5E835E3513}"/>
              </a:ext>
            </a:extLst>
          </p:cNvPr>
          <p:cNvSpPr/>
          <p:nvPr>
            <p:custDataLst>
              <p:tags r:id="rId13"/>
            </p:custDataLst>
          </p:nvPr>
        </p:nvSpPr>
        <p:spPr>
          <a:xfrm>
            <a:off x="573722" y="2547936"/>
            <a:ext cx="314130" cy="946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lIns="36000" tIns="0" rIns="0" bIns="0" rtlCol="0" anchor="ctr"/>
          <a:lstStyle/>
          <a:p>
            <a:pPr algn="ctr"/>
            <a:r>
              <a:rPr lang="fr-FR" sz="900"/>
              <a:t>Finance</a:t>
            </a:r>
          </a:p>
        </p:txBody>
      </p:sp>
      <p:cxnSp>
        <p:nvCxnSpPr>
          <p:cNvPr id="32" name="Connecteur droit 31">
            <a:extLst>
              <a:ext uri="{FF2B5EF4-FFF2-40B4-BE49-F238E27FC236}">
                <a16:creationId xmlns:a16="http://schemas.microsoft.com/office/drawing/2014/main" id="{51BA5275-2DEE-4468-1DE0-6FF6A17244EC}"/>
              </a:ext>
            </a:extLst>
          </p:cNvPr>
          <p:cNvCxnSpPr>
            <a:cxnSpLocks/>
          </p:cNvCxnSpPr>
          <p:nvPr>
            <p:custDataLst>
              <p:tags r:id="rId14"/>
            </p:custDataLst>
          </p:nvPr>
        </p:nvCxnSpPr>
        <p:spPr>
          <a:xfrm>
            <a:off x="4927915" y="1719784"/>
            <a:ext cx="0" cy="2772000"/>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pic>
        <p:nvPicPr>
          <p:cNvPr id="33" name="Graphique 32">
            <a:extLst>
              <a:ext uri="{FF2B5EF4-FFF2-40B4-BE49-F238E27FC236}">
                <a16:creationId xmlns:a16="http://schemas.microsoft.com/office/drawing/2014/main" id="{565295C5-E052-0326-1191-0034CD11223A}"/>
              </a:ext>
            </a:extLst>
          </p:cNvPr>
          <p:cNvPicPr>
            <a:picLocks noChangeAspect="1"/>
          </p:cNvPicPr>
          <p:nvPr>
            <p:custDataLst>
              <p:tags r:id="rId15"/>
            </p:custDataLst>
          </p:nvPr>
        </p:nvPicPr>
        <p:blipFill>
          <a:blip>
            <a:extLst>
              <a:ext uri="{96DAC541-7B7A-43D3-8B79-37D633B846F1}">
                <asvg:svgBlip xmlns:asvg="http://schemas.microsoft.com/office/drawing/2016/SVG/main" r:embed="rId28"/>
              </a:ext>
            </a:extLst>
          </a:blip>
          <a:srcRect r="6514" b="29078"/>
          <a:stretch/>
        </p:blipFill>
        <p:spPr>
          <a:xfrm>
            <a:off x="588299" y="2613432"/>
            <a:ext cx="219718" cy="208357"/>
          </a:xfrm>
          <a:prstGeom prst="rect">
            <a:avLst/>
          </a:prstGeom>
        </p:spPr>
      </p:pic>
      <p:pic>
        <p:nvPicPr>
          <p:cNvPr id="34" name="Graphique 33">
            <a:extLst>
              <a:ext uri="{FF2B5EF4-FFF2-40B4-BE49-F238E27FC236}">
                <a16:creationId xmlns:a16="http://schemas.microsoft.com/office/drawing/2014/main" id="{441DF1E1-CE51-5ADD-4423-A5039101861E}"/>
              </a:ext>
            </a:extLst>
          </p:cNvPr>
          <p:cNvPicPr>
            <a:picLocks noChangeAspect="1"/>
          </p:cNvPicPr>
          <p:nvPr>
            <p:custDataLst>
              <p:tags r:id="rId16"/>
            </p:custDataLst>
          </p:nvPr>
        </p:nvPicPr>
        <p:blipFill>
          <a:blip>
            <a:extLst>
              <a:ext uri="{96DAC541-7B7A-43D3-8B79-37D633B846F1}">
                <asvg:svgBlip xmlns:asvg="http://schemas.microsoft.com/office/drawing/2016/SVG/main" r:embed="rId29"/>
              </a:ext>
            </a:extLst>
          </a:blip>
          <a:srcRect r="323" b="18739"/>
          <a:stretch/>
        </p:blipFill>
        <p:spPr>
          <a:xfrm>
            <a:off x="551923" y="3534551"/>
            <a:ext cx="206622" cy="206732"/>
          </a:xfrm>
          <a:prstGeom prst="rect">
            <a:avLst/>
          </a:prstGeom>
        </p:spPr>
      </p:pic>
      <p:sp>
        <p:nvSpPr>
          <p:cNvPr id="35" name="Flèche : droite 34">
            <a:extLst>
              <a:ext uri="{FF2B5EF4-FFF2-40B4-BE49-F238E27FC236}">
                <a16:creationId xmlns:a16="http://schemas.microsoft.com/office/drawing/2014/main" id="{0D309267-256B-BFD5-D5DC-AB93FDBB453E}"/>
              </a:ext>
            </a:extLst>
          </p:cNvPr>
          <p:cNvSpPr/>
          <p:nvPr>
            <p:custDataLst>
              <p:tags r:id="rId17"/>
            </p:custDataLst>
          </p:nvPr>
        </p:nvSpPr>
        <p:spPr>
          <a:xfrm>
            <a:off x="4686687" y="1261609"/>
            <a:ext cx="344260" cy="150453"/>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69C2E880-783D-F4DD-1483-09461E06A070}"/>
              </a:ext>
            </a:extLst>
          </p:cNvPr>
          <p:cNvSpPr/>
          <p:nvPr>
            <p:custDataLst>
              <p:tags r:id="rId18"/>
            </p:custDataLst>
          </p:nvPr>
        </p:nvSpPr>
        <p:spPr>
          <a:xfrm>
            <a:off x="953150" y="3564050"/>
            <a:ext cx="3618849" cy="881346"/>
          </a:xfrm>
          <a:prstGeom prst="rect">
            <a:avLst/>
          </a:prstGeom>
          <a:solidFill>
            <a:schemeClr val="bg1"/>
          </a:solid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228600" indent="-228600">
              <a:buFont typeface="Arial" panose="020B0604020202020204" pitchFamily="34" charset="0"/>
              <a:buChar char="•"/>
            </a:pPr>
            <a:r>
              <a:rPr lang="fr-FR" sz="1050">
                <a:solidFill>
                  <a:schemeClr val="tx1"/>
                </a:solidFill>
              </a:rPr>
              <a:t>Manque de </a:t>
            </a:r>
            <a:r>
              <a:rPr lang="fr-FR" sz="1050" b="1">
                <a:solidFill>
                  <a:schemeClr val="tx1"/>
                </a:solidFill>
              </a:rPr>
              <a:t>moyens humains et matériels </a:t>
            </a:r>
          </a:p>
          <a:p>
            <a:pPr marL="228600" indent="-228600">
              <a:buFont typeface="Arial" panose="020B0604020202020204" pitchFamily="34" charset="0"/>
              <a:buChar char="•"/>
            </a:pPr>
            <a:r>
              <a:rPr lang="fr-FR" sz="1050">
                <a:solidFill>
                  <a:schemeClr val="tx1"/>
                </a:solidFill>
              </a:rPr>
              <a:t>Manque de </a:t>
            </a:r>
            <a:r>
              <a:rPr lang="fr-FR" sz="1050" b="1">
                <a:solidFill>
                  <a:schemeClr val="tx1"/>
                </a:solidFill>
              </a:rPr>
              <a:t>méthodologie d’analyse des BNE</a:t>
            </a:r>
          </a:p>
          <a:p>
            <a:pPr marL="228600" indent="-228600">
              <a:buFont typeface="Arial" panose="020B0604020202020204" pitchFamily="34" charset="0"/>
              <a:buChar char="•"/>
            </a:pPr>
            <a:r>
              <a:rPr lang="fr-FR" sz="1050">
                <a:solidFill>
                  <a:schemeClr val="tx1"/>
                </a:solidFill>
              </a:rPr>
              <a:t>Manque de </a:t>
            </a:r>
            <a:r>
              <a:rPr lang="fr-FR" sz="1050" b="1">
                <a:solidFill>
                  <a:schemeClr val="tx1"/>
                </a:solidFill>
              </a:rPr>
              <a:t>compétences d’analyse des BNE</a:t>
            </a:r>
          </a:p>
        </p:txBody>
      </p:sp>
      <p:sp>
        <p:nvSpPr>
          <p:cNvPr id="37" name="Rectangle 36">
            <a:extLst>
              <a:ext uri="{FF2B5EF4-FFF2-40B4-BE49-F238E27FC236}">
                <a16:creationId xmlns:a16="http://schemas.microsoft.com/office/drawing/2014/main" id="{B1ACCE6E-7559-A38A-A16E-D8534025E878}"/>
              </a:ext>
            </a:extLst>
          </p:cNvPr>
          <p:cNvSpPr/>
          <p:nvPr>
            <p:custDataLst>
              <p:tags r:id="rId19"/>
            </p:custDataLst>
          </p:nvPr>
        </p:nvSpPr>
        <p:spPr>
          <a:xfrm>
            <a:off x="573722" y="1614623"/>
            <a:ext cx="314130" cy="864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lIns="36000" tIns="0" rIns="0" bIns="0" rtlCol="0" anchor="ctr"/>
          <a:lstStyle/>
          <a:p>
            <a:pPr algn="ctr"/>
            <a:r>
              <a:rPr lang="fr-FR" sz="900"/>
              <a:t>Contexte</a:t>
            </a:r>
          </a:p>
        </p:txBody>
      </p:sp>
      <p:pic>
        <p:nvPicPr>
          <p:cNvPr id="38" name="Graphique 37">
            <a:extLst>
              <a:ext uri="{FF2B5EF4-FFF2-40B4-BE49-F238E27FC236}">
                <a16:creationId xmlns:a16="http://schemas.microsoft.com/office/drawing/2014/main" id="{E9B9F310-3264-7F21-B4FD-334ADD5E6F4E}"/>
              </a:ext>
            </a:extLst>
          </p:cNvPr>
          <p:cNvPicPr>
            <a:picLocks noChangeAspect="1"/>
          </p:cNvPicPr>
          <p:nvPr>
            <p:custDataLst>
              <p:tags r:id="rId20"/>
            </p:custDataLst>
          </p:nvPr>
        </p:nvPicPr>
        <p:blipFill>
          <a:blip>
            <a:extLst>
              <a:ext uri="{96DAC541-7B7A-43D3-8B79-37D633B846F1}">
                <asvg:svgBlip xmlns:asvg="http://schemas.microsoft.com/office/drawing/2016/SVG/main" r:embed="rId30"/>
              </a:ext>
            </a:extLst>
          </a:blip>
          <a:srcRect r="8660" b="17798"/>
          <a:stretch/>
        </p:blipFill>
        <p:spPr>
          <a:xfrm>
            <a:off x="554365" y="1612696"/>
            <a:ext cx="189341" cy="209124"/>
          </a:xfrm>
          <a:prstGeom prst="rect">
            <a:avLst/>
          </a:prstGeom>
        </p:spPr>
      </p:pic>
      <p:sp>
        <p:nvSpPr>
          <p:cNvPr id="39" name="Rectangle 38">
            <a:extLst>
              <a:ext uri="{FF2B5EF4-FFF2-40B4-BE49-F238E27FC236}">
                <a16:creationId xmlns:a16="http://schemas.microsoft.com/office/drawing/2014/main" id="{B8CFC02A-16B1-E3B4-63C3-F4C94CE37B2A}"/>
              </a:ext>
            </a:extLst>
          </p:cNvPr>
          <p:cNvSpPr/>
          <p:nvPr>
            <p:custDataLst>
              <p:tags r:id="rId21"/>
            </p:custDataLst>
          </p:nvPr>
        </p:nvSpPr>
        <p:spPr>
          <a:xfrm>
            <a:off x="953149" y="2547603"/>
            <a:ext cx="3618849" cy="947466"/>
          </a:xfrm>
          <a:prstGeom prst="rect">
            <a:avLst/>
          </a:prstGeom>
          <a:solidFill>
            <a:schemeClr val="bg1"/>
          </a:solid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228600" indent="-228600">
              <a:buFont typeface="Arial" panose="020B0604020202020204" pitchFamily="34" charset="0"/>
              <a:buChar char="•"/>
            </a:pPr>
            <a:r>
              <a:rPr lang="fr-FR" sz="1050" b="1">
                <a:solidFill>
                  <a:schemeClr val="tx1"/>
                </a:solidFill>
              </a:rPr>
              <a:t>Manque de budget pour les investissements en EE</a:t>
            </a:r>
          </a:p>
          <a:p>
            <a:pPr marL="228600" indent="-228600">
              <a:buFont typeface="Arial" panose="020B0604020202020204" pitchFamily="34" charset="0"/>
              <a:buChar char="•"/>
            </a:pPr>
            <a:r>
              <a:rPr lang="fr-FR" sz="1050">
                <a:solidFill>
                  <a:schemeClr val="tx1"/>
                </a:solidFill>
              </a:rPr>
              <a:t>Complexité</a:t>
            </a:r>
            <a:r>
              <a:rPr lang="fr-FR" sz="1050" b="1">
                <a:solidFill>
                  <a:schemeClr val="tx1"/>
                </a:solidFill>
              </a:rPr>
              <a:t> </a:t>
            </a:r>
            <a:r>
              <a:rPr lang="fr-FR" sz="1050">
                <a:solidFill>
                  <a:schemeClr val="tx1"/>
                </a:solidFill>
              </a:rPr>
              <a:t>du financement externe</a:t>
            </a:r>
            <a:endParaRPr lang="fr-FR" sz="1050">
              <a:solidFill>
                <a:schemeClr val="tx1"/>
              </a:solidFill>
              <a:ea typeface="Calibri"/>
              <a:cs typeface="Calibri"/>
            </a:endParaRPr>
          </a:p>
          <a:p>
            <a:pPr marL="228600" indent="-228600">
              <a:buFont typeface="Arial" panose="020B0604020202020204" pitchFamily="34" charset="0"/>
              <a:buChar char="•"/>
            </a:pPr>
            <a:r>
              <a:rPr lang="fr-FR" sz="1050">
                <a:solidFill>
                  <a:schemeClr val="tx1"/>
                </a:solidFill>
              </a:rPr>
              <a:t>Exigences de </a:t>
            </a:r>
            <a:r>
              <a:rPr lang="fr-FR" sz="1050" b="1" i="1" err="1">
                <a:solidFill>
                  <a:schemeClr val="tx1"/>
                </a:solidFill>
              </a:rPr>
              <a:t>payback</a:t>
            </a:r>
            <a:r>
              <a:rPr lang="fr-FR" sz="1050" b="1" i="1">
                <a:solidFill>
                  <a:schemeClr val="tx1"/>
                </a:solidFill>
              </a:rPr>
              <a:t> time </a:t>
            </a:r>
            <a:r>
              <a:rPr lang="fr-FR" sz="1050" b="1" baseline="30000">
                <a:solidFill>
                  <a:schemeClr val="tx1"/>
                </a:solidFill>
              </a:rPr>
              <a:t>[1]</a:t>
            </a:r>
            <a:r>
              <a:rPr lang="fr-FR" sz="1050" b="1">
                <a:solidFill>
                  <a:schemeClr val="tx1"/>
                </a:solidFill>
              </a:rPr>
              <a:t> court</a:t>
            </a:r>
            <a:r>
              <a:rPr lang="fr-FR" sz="1050">
                <a:solidFill>
                  <a:schemeClr val="tx1"/>
                </a:solidFill>
              </a:rPr>
              <a:t> (2/3 ans) </a:t>
            </a:r>
            <a:r>
              <a:rPr lang="fr-FR" sz="1050" i="1">
                <a:solidFill>
                  <a:schemeClr val="tx1"/>
                </a:solidFill>
              </a:rPr>
              <a:t>(cf. Annexe)</a:t>
            </a:r>
            <a:endParaRPr lang="fr-FR" sz="1050" i="1">
              <a:solidFill>
                <a:schemeClr val="tx1"/>
              </a:solidFill>
              <a:ea typeface="Calibri"/>
              <a:cs typeface="Calibri"/>
            </a:endParaRPr>
          </a:p>
          <a:p>
            <a:pPr marL="228600" indent="-228600">
              <a:buFont typeface="Arial" panose="020B0604020202020204" pitchFamily="34" charset="0"/>
              <a:buChar char="•"/>
            </a:pPr>
            <a:r>
              <a:rPr lang="fr-FR" sz="1050" b="1">
                <a:solidFill>
                  <a:schemeClr val="tx1"/>
                </a:solidFill>
              </a:rPr>
              <a:t>Doutes sur le potentiel d’économies</a:t>
            </a:r>
          </a:p>
        </p:txBody>
      </p:sp>
      <p:sp>
        <p:nvSpPr>
          <p:cNvPr id="40" name="Rectangle 39">
            <a:extLst>
              <a:ext uri="{FF2B5EF4-FFF2-40B4-BE49-F238E27FC236}">
                <a16:creationId xmlns:a16="http://schemas.microsoft.com/office/drawing/2014/main" id="{3D0227B8-4C96-B986-F0CF-6A62466B9586}"/>
              </a:ext>
            </a:extLst>
          </p:cNvPr>
          <p:cNvSpPr/>
          <p:nvPr>
            <p:custDataLst>
              <p:tags r:id="rId22"/>
            </p:custDataLst>
          </p:nvPr>
        </p:nvSpPr>
        <p:spPr>
          <a:xfrm>
            <a:off x="941857" y="1614623"/>
            <a:ext cx="3618849" cy="864000"/>
          </a:xfrm>
          <a:prstGeom prst="rect">
            <a:avLst/>
          </a:prstGeom>
          <a:solidFill>
            <a:schemeClr val="bg1"/>
          </a:solid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228600" indent="-228600">
              <a:buFont typeface="Arial" panose="020B0604020202020204" pitchFamily="34" charset="0"/>
              <a:buChar char="•"/>
            </a:pPr>
            <a:r>
              <a:rPr lang="fr-FR" sz="1050" b="1">
                <a:solidFill>
                  <a:schemeClr val="tx1"/>
                </a:solidFill>
              </a:rPr>
              <a:t>Présentation incomplète et inexacte </a:t>
            </a:r>
            <a:r>
              <a:rPr lang="fr-FR" sz="1050">
                <a:solidFill>
                  <a:schemeClr val="tx1"/>
                </a:solidFill>
              </a:rPr>
              <a:t>des projets d’investissement en EE</a:t>
            </a:r>
          </a:p>
          <a:p>
            <a:pPr marL="228600" indent="-228600">
              <a:buFont typeface="Arial" panose="020B0604020202020204" pitchFamily="34" charset="0"/>
              <a:buChar char="•"/>
            </a:pPr>
            <a:r>
              <a:rPr lang="fr-FR" sz="1050" b="1">
                <a:solidFill>
                  <a:schemeClr val="tx1"/>
                </a:solidFill>
              </a:rPr>
              <a:t>Désintérêt</a:t>
            </a:r>
            <a:r>
              <a:rPr lang="fr-FR" sz="1050">
                <a:solidFill>
                  <a:schemeClr val="tx1"/>
                </a:solidFill>
              </a:rPr>
              <a:t> du management pour les économies d’énergie</a:t>
            </a:r>
          </a:p>
        </p:txBody>
      </p:sp>
      <p:sp>
        <p:nvSpPr>
          <p:cNvPr id="5" name="Rectangle 4">
            <a:extLst>
              <a:ext uri="{FF2B5EF4-FFF2-40B4-BE49-F238E27FC236}">
                <a16:creationId xmlns:a16="http://schemas.microsoft.com/office/drawing/2014/main" id="{3A4E9654-411C-3985-92E2-BB13D1FFE9A6}"/>
              </a:ext>
            </a:extLst>
          </p:cNvPr>
          <p:cNvSpPr/>
          <p:nvPr>
            <p:custDataLst>
              <p:tags r:id="rId23"/>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700" b="1">
                <a:solidFill>
                  <a:schemeClr val="accent1"/>
                </a:solidFill>
              </a:rPr>
              <a:t>2. BNE :  quel intérêt pour les projets en efficacité énergétique? </a:t>
            </a:r>
          </a:p>
        </p:txBody>
      </p:sp>
    </p:spTree>
    <p:extLst>
      <p:ext uri="{BB962C8B-B14F-4D97-AF65-F5344CB8AC3E}">
        <p14:creationId xmlns:p14="http://schemas.microsoft.com/office/powerpoint/2010/main" val="2765537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76FC9-4B13-55CC-D066-F12E0A3FFA3A}"/>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F4CE2E48-C894-2830-6600-301B779182B2}"/>
              </a:ext>
            </a:extLst>
          </p:cNvPr>
          <p:cNvSpPr>
            <a:spLocks noGrp="1"/>
          </p:cNvSpPr>
          <p:nvPr>
            <p:ph type="title"/>
            <p:custDataLst>
              <p:tags r:id="rId1"/>
            </p:custDataLst>
          </p:nvPr>
        </p:nvSpPr>
        <p:spPr>
          <a:xfrm>
            <a:off x="393032" y="156768"/>
            <a:ext cx="7521262" cy="817407"/>
          </a:xfrm>
        </p:spPr>
        <p:txBody>
          <a:bodyPr/>
          <a:lstStyle/>
          <a:p>
            <a:r>
              <a:rPr lang="fr-FR" sz="1800">
                <a:solidFill>
                  <a:schemeClr val="tx2"/>
                </a:solidFill>
                <a:latin typeface="Open Sans"/>
                <a:ea typeface="Open Sans"/>
                <a:cs typeface="Open Sans"/>
              </a:rPr>
              <a:t>Les bénéfices non énergétiques des investissements en EE incluent l’ensemble de leurs impacts positifs non énergétiques</a:t>
            </a:r>
            <a:endPar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Espace réservé du numéro de diapositive 3">
            <a:extLst>
              <a:ext uri="{FF2B5EF4-FFF2-40B4-BE49-F238E27FC236}">
                <a16:creationId xmlns:a16="http://schemas.microsoft.com/office/drawing/2014/main" id="{A58330D8-9859-EE51-06B2-D7878EC36445}"/>
              </a:ext>
            </a:extLst>
          </p:cNvPr>
          <p:cNvSpPr>
            <a:spLocks noGrp="1"/>
          </p:cNvSpPr>
          <p:nvPr>
            <p:ph type="sldNum" sz="quarter" idx="4"/>
            <p:custDataLst>
              <p:tags r:id="rId2"/>
            </p:custDataLst>
          </p:nvPr>
        </p:nvSpPr>
        <p:spPr>
          <a:noFill/>
          <a:ln w="3175">
            <a:solidFill>
              <a:schemeClr val="accent2"/>
            </a:solidFill>
          </a:ln>
        </p:spPr>
        <p:txBody>
          <a:bodyPr/>
          <a:lstStyle/>
          <a:p>
            <a:fld id="{36B95A73-A89A-4BC7-8564-4CF1D1DD2F51}" type="slidenum">
              <a:rPr lang="fr-FR" i="1" smtClean="0">
                <a:solidFill>
                  <a:schemeClr val="accent1"/>
                </a:solidFill>
              </a:rPr>
              <a:pPr/>
              <a:t>11</a:t>
            </a:fld>
            <a:endParaRPr lang="fr-FR" i="1">
              <a:solidFill>
                <a:schemeClr val="accent1"/>
              </a:solidFill>
            </a:endParaRPr>
          </a:p>
        </p:txBody>
      </p:sp>
      <p:sp>
        <p:nvSpPr>
          <p:cNvPr id="17" name="Rectangle 16">
            <a:extLst>
              <a:ext uri="{FF2B5EF4-FFF2-40B4-BE49-F238E27FC236}">
                <a16:creationId xmlns:a16="http://schemas.microsoft.com/office/drawing/2014/main" id="{C8713251-5A21-B855-2AAC-A0B2C686E49F}"/>
              </a:ext>
            </a:extLst>
          </p:cNvPr>
          <p:cNvSpPr/>
          <p:nvPr>
            <p:custDataLst>
              <p:tags r:id="rId3"/>
            </p:custDataLst>
          </p:nvPr>
        </p:nvSpPr>
        <p:spPr>
          <a:xfrm>
            <a:off x="4383147" y="2223588"/>
            <a:ext cx="3531145"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Réduction des besoins futurs en CAPEX </a:t>
            </a:r>
          </a:p>
        </p:txBody>
      </p:sp>
      <p:sp>
        <p:nvSpPr>
          <p:cNvPr id="18" name="Rectangle 17">
            <a:extLst>
              <a:ext uri="{FF2B5EF4-FFF2-40B4-BE49-F238E27FC236}">
                <a16:creationId xmlns:a16="http://schemas.microsoft.com/office/drawing/2014/main" id="{4EAEE6EA-F270-9A7A-30F4-CA6F2BC4076E}"/>
              </a:ext>
            </a:extLst>
          </p:cNvPr>
          <p:cNvSpPr/>
          <p:nvPr>
            <p:custDataLst>
              <p:tags r:id="rId4"/>
            </p:custDataLst>
          </p:nvPr>
        </p:nvSpPr>
        <p:spPr>
          <a:xfrm>
            <a:off x="4383147" y="1965784"/>
            <a:ext cx="3531145"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Meilleure performance de l’équipement/durée de vie prolongée</a:t>
            </a:r>
          </a:p>
        </p:txBody>
      </p:sp>
      <p:sp>
        <p:nvSpPr>
          <p:cNvPr id="19" name="Rectangle 18">
            <a:extLst>
              <a:ext uri="{FF2B5EF4-FFF2-40B4-BE49-F238E27FC236}">
                <a16:creationId xmlns:a16="http://schemas.microsoft.com/office/drawing/2014/main" id="{7F292D04-C205-C591-F2D8-227D8AB82D59}"/>
              </a:ext>
            </a:extLst>
          </p:cNvPr>
          <p:cNvSpPr/>
          <p:nvPr>
            <p:custDataLst>
              <p:tags r:id="rId5"/>
            </p:custDataLst>
          </p:nvPr>
        </p:nvSpPr>
        <p:spPr>
          <a:xfrm>
            <a:off x="4383147" y="3038970"/>
            <a:ext cx="3531145"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Réduction de l’absentéisme</a:t>
            </a:r>
          </a:p>
        </p:txBody>
      </p:sp>
      <p:sp>
        <p:nvSpPr>
          <p:cNvPr id="21" name="Rectangle 20">
            <a:extLst>
              <a:ext uri="{FF2B5EF4-FFF2-40B4-BE49-F238E27FC236}">
                <a16:creationId xmlns:a16="http://schemas.microsoft.com/office/drawing/2014/main" id="{FA6752D5-5F6B-B9FD-59A9-4E7E96B050ED}"/>
              </a:ext>
            </a:extLst>
          </p:cNvPr>
          <p:cNvSpPr/>
          <p:nvPr>
            <p:custDataLst>
              <p:tags r:id="rId6"/>
            </p:custDataLst>
          </p:nvPr>
        </p:nvSpPr>
        <p:spPr>
          <a:xfrm>
            <a:off x="4383147" y="3554578"/>
            <a:ext cx="3521699" cy="322576"/>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r>
              <a:rPr lang="fr-FR" sz="900" i="1">
                <a:solidFill>
                  <a:schemeClr val="accent1"/>
                </a:solidFill>
              </a:rPr>
              <a:t>Réduction de la consommation de matières premières, de produits chimiques et d’eau/réduction de la production de déchets</a:t>
            </a:r>
          </a:p>
        </p:txBody>
      </p:sp>
      <p:sp>
        <p:nvSpPr>
          <p:cNvPr id="22" name="Rectangle 21">
            <a:extLst>
              <a:ext uri="{FF2B5EF4-FFF2-40B4-BE49-F238E27FC236}">
                <a16:creationId xmlns:a16="http://schemas.microsoft.com/office/drawing/2014/main" id="{E8EB777F-C7A6-ABD6-9916-D89B771AAEDB}"/>
              </a:ext>
            </a:extLst>
          </p:cNvPr>
          <p:cNvSpPr/>
          <p:nvPr>
            <p:custDataLst>
              <p:tags r:id="rId7"/>
            </p:custDataLst>
          </p:nvPr>
        </p:nvSpPr>
        <p:spPr>
          <a:xfrm>
            <a:off x="4383147" y="2481392"/>
            <a:ext cx="3531145" cy="20520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r>
              <a:rPr lang="fr-FR" sz="900" i="1">
                <a:solidFill>
                  <a:schemeClr val="accent1"/>
                </a:solidFill>
              </a:rPr>
              <a:t>Diminution des coûts de maintenance</a:t>
            </a:r>
          </a:p>
        </p:txBody>
      </p:sp>
      <p:sp>
        <p:nvSpPr>
          <p:cNvPr id="24" name="Rectangle 23">
            <a:extLst>
              <a:ext uri="{FF2B5EF4-FFF2-40B4-BE49-F238E27FC236}">
                <a16:creationId xmlns:a16="http://schemas.microsoft.com/office/drawing/2014/main" id="{16F1D1C3-F092-DE11-8AEB-72D475D5A961}"/>
              </a:ext>
            </a:extLst>
          </p:cNvPr>
          <p:cNvSpPr/>
          <p:nvPr>
            <p:custDataLst>
              <p:tags r:id="rId8"/>
            </p:custDataLst>
          </p:nvPr>
        </p:nvSpPr>
        <p:spPr>
          <a:xfrm>
            <a:off x="4698962" y="1095752"/>
            <a:ext cx="2824577" cy="205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200" b="1" u="sng">
                <a:solidFill>
                  <a:schemeClr val="tx1"/>
                </a:solidFill>
                <a:latin typeface="Calibri"/>
                <a:ea typeface="Calibri"/>
                <a:cs typeface="Calibri"/>
              </a:rPr>
              <a:t>Exemples de bénéfices non énergétiques</a:t>
            </a:r>
          </a:p>
        </p:txBody>
      </p:sp>
      <p:sp>
        <p:nvSpPr>
          <p:cNvPr id="29" name="Rectangle 28">
            <a:extLst>
              <a:ext uri="{FF2B5EF4-FFF2-40B4-BE49-F238E27FC236}">
                <a16:creationId xmlns:a16="http://schemas.microsoft.com/office/drawing/2014/main" id="{767EF2CC-9CCC-A98D-20AE-0745C64FED61}"/>
              </a:ext>
            </a:extLst>
          </p:cNvPr>
          <p:cNvSpPr/>
          <p:nvPr>
            <p:custDataLst>
              <p:tags r:id="rId9"/>
            </p:custDataLst>
          </p:nvPr>
        </p:nvSpPr>
        <p:spPr>
          <a:xfrm>
            <a:off x="4383147" y="1435031"/>
            <a:ext cx="3531145"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Amélioration de la qualité/stabilité des produits</a:t>
            </a:r>
          </a:p>
        </p:txBody>
      </p:sp>
      <p:sp>
        <p:nvSpPr>
          <p:cNvPr id="30" name="Rectangle 29">
            <a:extLst>
              <a:ext uri="{FF2B5EF4-FFF2-40B4-BE49-F238E27FC236}">
                <a16:creationId xmlns:a16="http://schemas.microsoft.com/office/drawing/2014/main" id="{6E12D02E-79A1-4856-B3F6-8EB12F2DE302}"/>
              </a:ext>
            </a:extLst>
          </p:cNvPr>
          <p:cNvSpPr/>
          <p:nvPr>
            <p:custDataLst>
              <p:tags r:id="rId10"/>
            </p:custDataLst>
          </p:nvPr>
        </p:nvSpPr>
        <p:spPr>
          <a:xfrm>
            <a:off x="4383147" y="3928335"/>
            <a:ext cx="35208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0" rtlCol="0" anchor="ctr"/>
          <a:lstStyle/>
          <a:p>
            <a:r>
              <a:rPr lang="fr-FR" sz="900" i="1">
                <a:solidFill>
                  <a:schemeClr val="accent1"/>
                </a:solidFill>
              </a:rPr>
              <a:t>Réduction des émissions gazeuses et particules (CO, </a:t>
            </a:r>
            <a:r>
              <a:rPr lang="fr-FR" sz="900" i="1" err="1">
                <a:solidFill>
                  <a:schemeClr val="accent1"/>
                </a:solidFill>
              </a:rPr>
              <a:t>SOx</a:t>
            </a:r>
            <a:r>
              <a:rPr lang="fr-FR" sz="900" i="1">
                <a:solidFill>
                  <a:schemeClr val="accent1"/>
                </a:solidFill>
              </a:rPr>
              <a:t>, NOx, poussières)</a:t>
            </a:r>
            <a:r>
              <a:rPr lang="fr-FR" sz="900" i="1" baseline="-25000">
                <a:solidFill>
                  <a:schemeClr val="accent1"/>
                </a:solidFill>
              </a:rPr>
              <a:t> </a:t>
            </a:r>
            <a:r>
              <a:rPr lang="fr-FR" sz="900" i="1" baseline="30000">
                <a:solidFill>
                  <a:schemeClr val="accent1"/>
                </a:solidFill>
              </a:rPr>
              <a:t>.</a:t>
            </a:r>
            <a:endParaRPr lang="fr-FR" sz="900" i="1">
              <a:solidFill>
                <a:schemeClr val="accent1"/>
              </a:solidFill>
            </a:endParaRPr>
          </a:p>
        </p:txBody>
      </p:sp>
      <p:sp>
        <p:nvSpPr>
          <p:cNvPr id="32" name="Rectangle 31">
            <a:extLst>
              <a:ext uri="{FF2B5EF4-FFF2-40B4-BE49-F238E27FC236}">
                <a16:creationId xmlns:a16="http://schemas.microsoft.com/office/drawing/2014/main" id="{F3068134-3E5C-C971-5A45-A809426BCB45}"/>
              </a:ext>
            </a:extLst>
          </p:cNvPr>
          <p:cNvSpPr/>
          <p:nvPr>
            <p:custDataLst>
              <p:tags r:id="rId11"/>
            </p:custDataLst>
          </p:nvPr>
        </p:nvSpPr>
        <p:spPr>
          <a:xfrm>
            <a:off x="4383147" y="2737776"/>
            <a:ext cx="3531145" cy="25001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Amélioration de la sécurité et des conditions de travail</a:t>
            </a:r>
          </a:p>
        </p:txBody>
      </p:sp>
      <p:sp>
        <p:nvSpPr>
          <p:cNvPr id="36" name="Rectangle 35">
            <a:extLst>
              <a:ext uri="{FF2B5EF4-FFF2-40B4-BE49-F238E27FC236}">
                <a16:creationId xmlns:a16="http://schemas.microsoft.com/office/drawing/2014/main" id="{32F760D5-DE96-183D-B1FD-86CF8924244E}"/>
              </a:ext>
            </a:extLst>
          </p:cNvPr>
          <p:cNvSpPr/>
          <p:nvPr>
            <p:custDataLst>
              <p:tags r:id="rId12"/>
            </p:custDataLst>
          </p:nvPr>
        </p:nvSpPr>
        <p:spPr>
          <a:xfrm>
            <a:off x="1034099" y="1087664"/>
            <a:ext cx="2505957" cy="2501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200" b="1" u="sng">
                <a:solidFill>
                  <a:schemeClr val="tx1"/>
                </a:solidFill>
                <a:latin typeface="Calibri"/>
                <a:ea typeface="Calibri"/>
                <a:cs typeface="Calibri"/>
              </a:rPr>
              <a:t>Exemples de bénéfices énergétiques</a:t>
            </a:r>
          </a:p>
        </p:txBody>
      </p:sp>
      <p:sp>
        <p:nvSpPr>
          <p:cNvPr id="20" name="Rectangle 19">
            <a:extLst>
              <a:ext uri="{FF2B5EF4-FFF2-40B4-BE49-F238E27FC236}">
                <a16:creationId xmlns:a16="http://schemas.microsoft.com/office/drawing/2014/main" id="{95437AE1-3A5C-5108-D2B7-B386E933B4E4}"/>
              </a:ext>
            </a:extLst>
          </p:cNvPr>
          <p:cNvSpPr/>
          <p:nvPr>
            <p:custDataLst>
              <p:tags r:id="rId13"/>
            </p:custDataLst>
          </p:nvPr>
        </p:nvSpPr>
        <p:spPr>
          <a:xfrm>
            <a:off x="571398" y="1439264"/>
            <a:ext cx="35316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Réduction de la consommation d’énergie</a:t>
            </a:r>
          </a:p>
        </p:txBody>
      </p:sp>
      <p:sp>
        <p:nvSpPr>
          <p:cNvPr id="25" name="Rectangle 24">
            <a:extLst>
              <a:ext uri="{FF2B5EF4-FFF2-40B4-BE49-F238E27FC236}">
                <a16:creationId xmlns:a16="http://schemas.microsoft.com/office/drawing/2014/main" id="{711454FE-05F8-9C65-4114-E3EC3749E8DE}"/>
              </a:ext>
            </a:extLst>
          </p:cNvPr>
          <p:cNvSpPr/>
          <p:nvPr>
            <p:custDataLst>
              <p:tags r:id="rId14"/>
            </p:custDataLst>
          </p:nvPr>
        </p:nvSpPr>
        <p:spPr>
          <a:xfrm>
            <a:off x="571398" y="1707797"/>
            <a:ext cx="35316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Réduction des coûts énergétiques</a:t>
            </a:r>
          </a:p>
        </p:txBody>
      </p:sp>
      <p:sp>
        <p:nvSpPr>
          <p:cNvPr id="43" name="Rectangle 42">
            <a:extLst>
              <a:ext uri="{FF2B5EF4-FFF2-40B4-BE49-F238E27FC236}">
                <a16:creationId xmlns:a16="http://schemas.microsoft.com/office/drawing/2014/main" id="{C4CC349A-CC03-8C0B-1734-09AB9086FCAE}"/>
              </a:ext>
            </a:extLst>
          </p:cNvPr>
          <p:cNvSpPr/>
          <p:nvPr>
            <p:custDataLst>
              <p:tags r:id="rId15"/>
            </p:custDataLst>
          </p:nvPr>
        </p:nvSpPr>
        <p:spPr>
          <a:xfrm>
            <a:off x="605308" y="4343260"/>
            <a:ext cx="7298639" cy="444943"/>
          </a:xfrm>
          <a:prstGeom prst="rect">
            <a:avLst/>
          </a:prstGeom>
          <a:solidFill>
            <a:schemeClr val="accent2">
              <a:lumMod val="40000"/>
              <a:lumOff val="60000"/>
            </a:schemeClr>
          </a:solidFill>
          <a:ln w="9525">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pPr marL="171450" indent="-171450">
              <a:buFont typeface="Arial" panose="020B0604020202020204" pitchFamily="34" charset="0"/>
              <a:buChar char="•"/>
            </a:pPr>
            <a:r>
              <a:rPr lang="fr-FR" sz="1050" b="0" i="0">
                <a:solidFill>
                  <a:schemeClr val="tx1"/>
                </a:solidFill>
                <a:effectLst/>
                <a:latin typeface="+mj-lt"/>
              </a:rPr>
              <a:t>Les </a:t>
            </a:r>
            <a:r>
              <a:rPr lang="fr-FR" sz="1050" b="1" i="0">
                <a:solidFill>
                  <a:schemeClr val="tx1"/>
                </a:solidFill>
                <a:effectLst/>
                <a:latin typeface="+mj-lt"/>
              </a:rPr>
              <a:t>bénéfices énergétiques (BE) </a:t>
            </a:r>
            <a:r>
              <a:rPr lang="fr-FR" sz="1050" b="0" i="0">
                <a:solidFill>
                  <a:schemeClr val="tx1"/>
                </a:solidFill>
                <a:effectLst/>
                <a:latin typeface="+mj-lt"/>
              </a:rPr>
              <a:t>sont les économies </a:t>
            </a:r>
            <a:r>
              <a:rPr lang="fr-FR" sz="1050" b="1">
                <a:solidFill>
                  <a:schemeClr val="tx1"/>
                </a:solidFill>
                <a:latin typeface="+mj-lt"/>
              </a:rPr>
              <a:t>physiques et monétaires </a:t>
            </a:r>
            <a:r>
              <a:rPr lang="fr-FR" sz="1050" b="0" i="0">
                <a:solidFill>
                  <a:schemeClr val="tx1"/>
                </a:solidFill>
                <a:effectLst/>
                <a:latin typeface="+mj-lt"/>
              </a:rPr>
              <a:t>d’énergie</a:t>
            </a:r>
            <a:endParaRPr lang="fr-FR" sz="1050" b="1">
              <a:solidFill>
                <a:schemeClr val="tx1"/>
              </a:solidFill>
              <a:highlight>
                <a:srgbClr val="FFFF00"/>
              </a:highlight>
              <a:latin typeface="+mj-lt"/>
            </a:endParaRPr>
          </a:p>
          <a:p>
            <a:pPr marL="171450" indent="-171450">
              <a:buFont typeface="Arial" panose="020B0604020202020204" pitchFamily="34" charset="0"/>
              <a:buChar char="•"/>
            </a:pPr>
            <a:r>
              <a:rPr lang="fr-FR" sz="1050" i="0">
                <a:solidFill>
                  <a:schemeClr val="tx1"/>
                </a:solidFill>
                <a:effectLst/>
                <a:latin typeface="+mj-lt"/>
              </a:rPr>
              <a:t>Les</a:t>
            </a:r>
            <a:r>
              <a:rPr lang="fr-FR" sz="1050" b="1" i="0">
                <a:solidFill>
                  <a:schemeClr val="tx1"/>
                </a:solidFill>
                <a:effectLst/>
                <a:latin typeface="+mj-lt"/>
              </a:rPr>
              <a:t> bénéfices no</a:t>
            </a:r>
            <a:r>
              <a:rPr lang="fr-FR" sz="1050" b="1">
                <a:solidFill>
                  <a:schemeClr val="tx1"/>
                </a:solidFill>
                <a:latin typeface="+mj-lt"/>
              </a:rPr>
              <a:t>n </a:t>
            </a:r>
            <a:r>
              <a:rPr lang="fr-FR" sz="1050" b="1" i="0">
                <a:solidFill>
                  <a:schemeClr val="tx1"/>
                </a:solidFill>
                <a:effectLst/>
                <a:latin typeface="+mj-lt"/>
              </a:rPr>
              <a:t>énergétiques (BNE</a:t>
            </a:r>
            <a:r>
              <a:rPr lang="fr-FR" sz="1050" b="0" i="0">
                <a:solidFill>
                  <a:schemeClr val="tx1"/>
                </a:solidFill>
                <a:effectLst/>
                <a:latin typeface="+mj-lt"/>
              </a:rPr>
              <a:t>) regroupent tous les autres impacts sur l’activité et la compétitivité de l’investisseur</a:t>
            </a:r>
          </a:p>
        </p:txBody>
      </p:sp>
      <p:cxnSp>
        <p:nvCxnSpPr>
          <p:cNvPr id="45" name="Connecteur droit 44">
            <a:extLst>
              <a:ext uri="{FF2B5EF4-FFF2-40B4-BE49-F238E27FC236}">
                <a16:creationId xmlns:a16="http://schemas.microsoft.com/office/drawing/2014/main" id="{639C0F26-1E3B-DC48-009A-8974E83B3093}"/>
              </a:ext>
            </a:extLst>
          </p:cNvPr>
          <p:cNvCxnSpPr>
            <a:cxnSpLocks/>
          </p:cNvCxnSpPr>
          <p:nvPr>
            <p:custDataLst>
              <p:tags r:id="rId16"/>
            </p:custDataLst>
          </p:nvPr>
        </p:nvCxnSpPr>
        <p:spPr>
          <a:xfrm>
            <a:off x="4199164" y="1032134"/>
            <a:ext cx="0" cy="3096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2AC1B06-0993-0C92-E3C4-C37091DFA4DA}"/>
              </a:ext>
            </a:extLst>
          </p:cNvPr>
          <p:cNvSpPr/>
          <p:nvPr>
            <p:custDataLst>
              <p:tags r:id="rId17"/>
            </p:custDataLst>
          </p:nvPr>
        </p:nvSpPr>
        <p:spPr>
          <a:xfrm>
            <a:off x="4383147" y="1692835"/>
            <a:ext cx="3521699" cy="221765"/>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r>
              <a:rPr lang="fr-FR" sz="900" i="1">
                <a:solidFill>
                  <a:schemeClr val="accent1"/>
                </a:solidFill>
              </a:rPr>
              <a:t>Diminution des arrêts de production non programmés</a:t>
            </a:r>
            <a:endParaRPr lang="fr-FR">
              <a:solidFill>
                <a:schemeClr val="accent1"/>
              </a:solidFill>
              <a:ea typeface="Calibri"/>
              <a:cs typeface="Calibri"/>
            </a:endParaRPr>
          </a:p>
        </p:txBody>
      </p:sp>
      <p:sp>
        <p:nvSpPr>
          <p:cNvPr id="3" name="Rectangle 2">
            <a:extLst>
              <a:ext uri="{FF2B5EF4-FFF2-40B4-BE49-F238E27FC236}">
                <a16:creationId xmlns:a16="http://schemas.microsoft.com/office/drawing/2014/main" id="{85210AB7-5D27-2A82-8061-9C88D2AB2FC6}"/>
              </a:ext>
            </a:extLst>
          </p:cNvPr>
          <p:cNvSpPr/>
          <p:nvPr>
            <p:custDataLst>
              <p:tags r:id="rId18"/>
            </p:custDataLst>
          </p:nvPr>
        </p:nvSpPr>
        <p:spPr>
          <a:xfrm>
            <a:off x="4383147" y="3296774"/>
            <a:ext cx="3531145"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r>
              <a:rPr lang="fr-FR" sz="900" i="1">
                <a:solidFill>
                  <a:schemeClr val="accent1"/>
                </a:solidFill>
              </a:rPr>
              <a:t>Réduction des risques juridiques et réglementaires </a:t>
            </a:r>
            <a:r>
              <a:rPr lang="fr-FR" sz="900" i="1" baseline="30000">
                <a:solidFill>
                  <a:schemeClr val="accent1"/>
                </a:solidFill>
              </a:rPr>
              <a:t>[1]</a:t>
            </a:r>
            <a:endParaRPr lang="fr-FR" sz="900" i="1" baseline="30000">
              <a:solidFill>
                <a:schemeClr val="accent1"/>
              </a:solidFill>
              <a:ea typeface="Calibri"/>
              <a:cs typeface="Calibri"/>
            </a:endParaRPr>
          </a:p>
        </p:txBody>
      </p:sp>
      <p:sp>
        <p:nvSpPr>
          <p:cNvPr id="16" name="Rectangle 15">
            <a:extLst>
              <a:ext uri="{FF2B5EF4-FFF2-40B4-BE49-F238E27FC236}">
                <a16:creationId xmlns:a16="http://schemas.microsoft.com/office/drawing/2014/main" id="{C1B44179-35A1-87DE-3F3D-1177911C1158}"/>
              </a:ext>
            </a:extLst>
          </p:cNvPr>
          <p:cNvSpPr/>
          <p:nvPr>
            <p:custDataLst>
              <p:tags r:id="rId19"/>
            </p:custDataLst>
          </p:nvPr>
        </p:nvSpPr>
        <p:spPr>
          <a:xfrm>
            <a:off x="3382666" y="-9058"/>
            <a:ext cx="216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B – Classification des BNE des projets en EE</a:t>
            </a:r>
          </a:p>
        </p:txBody>
      </p:sp>
      <p:sp>
        <p:nvSpPr>
          <p:cNvPr id="9" name="Rectangle 8">
            <a:extLst>
              <a:ext uri="{FF2B5EF4-FFF2-40B4-BE49-F238E27FC236}">
                <a16:creationId xmlns:a16="http://schemas.microsoft.com/office/drawing/2014/main" id="{79EB04F1-3F0D-CBB0-031B-237CBCA91FB7}"/>
              </a:ext>
            </a:extLst>
          </p:cNvPr>
          <p:cNvSpPr/>
          <p:nvPr>
            <p:custDataLst>
              <p:tags r:id="rId20"/>
            </p:custDataLst>
          </p:nvPr>
        </p:nvSpPr>
        <p:spPr>
          <a:xfrm>
            <a:off x="571398" y="1976330"/>
            <a:ext cx="35316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Réduction des émissions de gaz à effet de serre (CO</a:t>
            </a:r>
            <a:r>
              <a:rPr lang="fr-FR" sz="900" i="1" baseline="-25000">
                <a:solidFill>
                  <a:schemeClr val="accent1"/>
                </a:solidFill>
              </a:rPr>
              <a:t>2 </a:t>
            </a:r>
            <a:r>
              <a:rPr lang="fr-FR" sz="900" i="1">
                <a:solidFill>
                  <a:schemeClr val="accent1"/>
                </a:solidFill>
              </a:rPr>
              <a:t>, CH</a:t>
            </a:r>
            <a:r>
              <a:rPr lang="fr-FR" sz="900" i="1" baseline="-25000">
                <a:solidFill>
                  <a:schemeClr val="accent1"/>
                </a:solidFill>
              </a:rPr>
              <a:t>4</a:t>
            </a:r>
            <a:r>
              <a:rPr lang="fr-FR" sz="900" i="1">
                <a:solidFill>
                  <a:schemeClr val="accent1"/>
                </a:solidFill>
              </a:rPr>
              <a:t>) </a:t>
            </a:r>
          </a:p>
        </p:txBody>
      </p:sp>
      <p:sp>
        <p:nvSpPr>
          <p:cNvPr id="10" name="Espace réservé de la date 4">
            <a:extLst>
              <a:ext uri="{FF2B5EF4-FFF2-40B4-BE49-F238E27FC236}">
                <a16:creationId xmlns:a16="http://schemas.microsoft.com/office/drawing/2014/main" id="{7D3A7CFA-8A05-C084-2159-D6176555B129}"/>
              </a:ext>
            </a:extLst>
          </p:cNvPr>
          <p:cNvSpPr>
            <a:spLocks noGrp="1"/>
          </p:cNvSpPr>
          <p:nvPr>
            <p:ph type="dt" sz="half" idx="2"/>
            <p:custDataLst>
              <p:tags r:id="rId21"/>
            </p:custDataLst>
          </p:nvPr>
        </p:nvSpPr>
        <p:spPr>
          <a:xfrm>
            <a:off x="467544" y="4968000"/>
            <a:ext cx="720080" cy="144016"/>
          </a:xfrm>
        </p:spPr>
        <p:txBody>
          <a:bodyPr/>
          <a:lstStyle/>
          <a:p>
            <a:fld id="{F04A98FF-4B1A-4EC5-B384-7BE28DC070B5}" type="datetime1">
              <a:rPr lang="fr-FR" smtClean="0"/>
              <a:t>27/05/2026</a:t>
            </a:fld>
            <a:endParaRPr lang="fr-FR"/>
          </a:p>
        </p:txBody>
      </p:sp>
      <p:sp>
        <p:nvSpPr>
          <p:cNvPr id="11" name="Espace réservé du pied de page 5">
            <a:extLst>
              <a:ext uri="{FF2B5EF4-FFF2-40B4-BE49-F238E27FC236}">
                <a16:creationId xmlns:a16="http://schemas.microsoft.com/office/drawing/2014/main" id="{88D56F45-D004-468D-DDD6-1826986FEAE8}"/>
              </a:ext>
            </a:extLst>
          </p:cNvPr>
          <p:cNvSpPr txBox="1">
            <a:spLocks/>
          </p:cNvSpPr>
          <p:nvPr>
            <p:custDataLst>
              <p:tags r:id="rId22"/>
            </p:custDataLst>
          </p:nvPr>
        </p:nvSpPr>
        <p:spPr>
          <a:xfrm>
            <a:off x="1330609" y="4968000"/>
            <a:ext cx="6753947" cy="144000"/>
          </a:xfrm>
          <a:prstGeom prst="rect">
            <a:avLst/>
          </a:prstGeom>
        </p:spPr>
        <p:txBody>
          <a:bodyPr vert="horz" lIns="91440" tIns="45720" rIns="91440" bIns="45720" rtlCol="0" anchor="ctr"/>
          <a:lstStyle>
            <a:defPPr>
              <a:defRPr lang="fr-FR"/>
            </a:defPPr>
            <a:lvl1pPr marL="0" algn="ctr" defTabSz="914400" rtl="0" eaLnBrk="1" latinLnBrk="0" hangingPunct="1">
              <a:defRPr lang="fr-FR" sz="800" kern="1200" dirty="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600"/>
              <a:t>Notes :  Exemples non exhaustifs de bénéfices non énergétiques pour les investisseurs industriels (cf. slide suivante)</a:t>
            </a:r>
            <a:endParaRPr lang="en-US" sz="600"/>
          </a:p>
          <a:p>
            <a:pPr algn="l"/>
            <a:r>
              <a:rPr lang="fr-FR" sz="600"/>
              <a:t>[1] Moins de sanction et d’action de dépollution pour se conformer aux réglementations liées aux émissions polluantes</a:t>
            </a:r>
          </a:p>
        </p:txBody>
      </p:sp>
      <p:sp>
        <p:nvSpPr>
          <p:cNvPr id="12" name="Rectangle 11">
            <a:extLst>
              <a:ext uri="{FF2B5EF4-FFF2-40B4-BE49-F238E27FC236}">
                <a16:creationId xmlns:a16="http://schemas.microsoft.com/office/drawing/2014/main" id="{F7CF1088-1761-4087-FC11-07ECB8832766}"/>
              </a:ext>
            </a:extLst>
          </p:cNvPr>
          <p:cNvSpPr/>
          <p:nvPr>
            <p:custDataLst>
              <p:tags r:id="rId23"/>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700" b="1">
                <a:solidFill>
                  <a:schemeClr val="accent1"/>
                </a:solidFill>
              </a:rPr>
              <a:t>2. BNE :  quel intérêt pour les projets en efficacité énergétique? </a:t>
            </a:r>
          </a:p>
        </p:txBody>
      </p:sp>
      <p:sp>
        <p:nvSpPr>
          <p:cNvPr id="5" name="Rectangle 4">
            <a:extLst>
              <a:ext uri="{FF2B5EF4-FFF2-40B4-BE49-F238E27FC236}">
                <a16:creationId xmlns:a16="http://schemas.microsoft.com/office/drawing/2014/main" id="{55924EED-D027-53FB-A0B6-1AE9F9BB8205}"/>
              </a:ext>
            </a:extLst>
          </p:cNvPr>
          <p:cNvSpPr/>
          <p:nvPr>
            <p:custDataLst>
              <p:tags r:id="rId24"/>
            </p:custDataLst>
          </p:nvPr>
        </p:nvSpPr>
        <p:spPr>
          <a:xfrm>
            <a:off x="571398" y="2259437"/>
            <a:ext cx="35316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Amélioration de la sécurité d’approvisionnement énergétique : gaz</a:t>
            </a:r>
          </a:p>
        </p:txBody>
      </p:sp>
      <p:sp>
        <p:nvSpPr>
          <p:cNvPr id="8" name="Rectangle 7">
            <a:extLst>
              <a:ext uri="{FF2B5EF4-FFF2-40B4-BE49-F238E27FC236}">
                <a16:creationId xmlns:a16="http://schemas.microsoft.com/office/drawing/2014/main" id="{6BC2CC67-ED80-B5DB-64EE-842A93BE66C0}"/>
              </a:ext>
            </a:extLst>
          </p:cNvPr>
          <p:cNvSpPr/>
          <p:nvPr>
            <p:custDataLst>
              <p:tags r:id="rId25"/>
            </p:custDataLst>
          </p:nvPr>
        </p:nvSpPr>
        <p:spPr>
          <a:xfrm>
            <a:off x="571398" y="2542258"/>
            <a:ext cx="35316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900" i="1">
                <a:solidFill>
                  <a:schemeClr val="accent1"/>
                </a:solidFill>
              </a:rPr>
              <a:t>Réduction du risque de prix de l’énergie</a:t>
            </a:r>
          </a:p>
        </p:txBody>
      </p:sp>
    </p:spTree>
    <p:extLst>
      <p:ext uri="{BB962C8B-B14F-4D97-AF65-F5344CB8AC3E}">
        <p14:creationId xmlns:p14="http://schemas.microsoft.com/office/powerpoint/2010/main" val="4275012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8FAF5-316D-C5D9-1C9E-8485D62C8F91}"/>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3510BCC0-1C33-C499-4E74-3A9DAABDB580}"/>
              </a:ext>
            </a:extLst>
          </p:cNvPr>
          <p:cNvSpPr>
            <a:spLocks noGrp="1"/>
          </p:cNvSpPr>
          <p:nvPr>
            <p:ph type="title"/>
            <p:custDataLst>
              <p:tags r:id="rId1"/>
            </p:custDataLst>
          </p:nvPr>
        </p:nvSpPr>
        <p:spPr>
          <a:xfrm>
            <a:off x="385694" y="322382"/>
            <a:ext cx="7934811" cy="437965"/>
          </a:xfrm>
        </p:spPr>
        <p:txBody>
          <a:bodyPr/>
          <a:lstStyle/>
          <a:p>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Les bénéfices non énergétiques (BNE) ont des impacts positifs quantitatifs ou qualitatifs sur trois types de bénéficiaires</a:t>
            </a:r>
          </a:p>
        </p:txBody>
      </p:sp>
      <p:sp>
        <p:nvSpPr>
          <p:cNvPr id="4" name="Espace réservé du numéro de diapositive 3">
            <a:extLst>
              <a:ext uri="{FF2B5EF4-FFF2-40B4-BE49-F238E27FC236}">
                <a16:creationId xmlns:a16="http://schemas.microsoft.com/office/drawing/2014/main" id="{B2432AA2-AD1B-E2FC-0323-59FB20543BE0}"/>
              </a:ext>
            </a:extLst>
          </p:cNvPr>
          <p:cNvSpPr>
            <a:spLocks noGrp="1"/>
          </p:cNvSpPr>
          <p:nvPr>
            <p:ph type="sldNum" sz="quarter" idx="4"/>
            <p:custDataLst>
              <p:tags r:id="rId2"/>
            </p:custDataLst>
          </p:nvPr>
        </p:nvSpPr>
        <p:spPr>
          <a:noFill/>
          <a:ln w="3175">
            <a:solidFill>
              <a:schemeClr val="accent2"/>
            </a:solidFill>
          </a:ln>
        </p:spPr>
        <p:txBody>
          <a:bodyPr/>
          <a:lstStyle/>
          <a:p>
            <a:fld id="{36B95A73-A89A-4BC7-8564-4CF1D1DD2F51}" type="slidenum">
              <a:rPr lang="fr-FR" i="1" smtClean="0">
                <a:solidFill>
                  <a:schemeClr val="accent1"/>
                </a:solidFill>
              </a:rPr>
              <a:pPr/>
              <a:t>12</a:t>
            </a:fld>
            <a:endParaRPr lang="fr-FR" i="1">
              <a:solidFill>
                <a:schemeClr val="accent1"/>
              </a:solidFill>
            </a:endParaRPr>
          </a:p>
        </p:txBody>
      </p:sp>
      <p:sp>
        <p:nvSpPr>
          <p:cNvPr id="24" name="Rectangle 23">
            <a:extLst>
              <a:ext uri="{FF2B5EF4-FFF2-40B4-BE49-F238E27FC236}">
                <a16:creationId xmlns:a16="http://schemas.microsoft.com/office/drawing/2014/main" id="{F6392008-F8F1-77A5-F259-E01D03CD9659}"/>
              </a:ext>
            </a:extLst>
          </p:cNvPr>
          <p:cNvSpPr/>
          <p:nvPr>
            <p:custDataLst>
              <p:tags r:id="rId3"/>
            </p:custDataLst>
          </p:nvPr>
        </p:nvSpPr>
        <p:spPr>
          <a:xfrm>
            <a:off x="572852" y="1905034"/>
            <a:ext cx="1044000" cy="2501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1050" b="1">
              <a:solidFill>
                <a:schemeClr val="accent1"/>
              </a:solidFill>
              <a:latin typeface="Calibri"/>
              <a:ea typeface="Calibri"/>
              <a:cs typeface="Calibri"/>
            </a:endParaRPr>
          </a:p>
        </p:txBody>
      </p:sp>
      <p:sp>
        <p:nvSpPr>
          <p:cNvPr id="49" name="Rectangle 48">
            <a:extLst>
              <a:ext uri="{FF2B5EF4-FFF2-40B4-BE49-F238E27FC236}">
                <a16:creationId xmlns:a16="http://schemas.microsoft.com/office/drawing/2014/main" id="{AA7C756B-9A3B-2FA8-2ECC-B559393FF422}"/>
              </a:ext>
            </a:extLst>
          </p:cNvPr>
          <p:cNvSpPr/>
          <p:nvPr>
            <p:custDataLst>
              <p:tags r:id="rId4"/>
            </p:custDataLst>
          </p:nvPr>
        </p:nvSpPr>
        <p:spPr>
          <a:xfrm>
            <a:off x="625962" y="1745765"/>
            <a:ext cx="3298774" cy="879911"/>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numCol="3" rtlCol="0" anchor="ctr"/>
          <a:lstStyle/>
          <a:p>
            <a:pPr marL="171450" indent="-171450">
              <a:spcBef>
                <a:spcPts val="300"/>
              </a:spcBef>
              <a:buFont typeface="Arial" panose="020B0604020202020204" pitchFamily="34" charset="0"/>
              <a:buChar char="•"/>
            </a:pPr>
            <a:r>
              <a:rPr lang="fr-FR" sz="1000">
                <a:solidFill>
                  <a:schemeClr val="accent1"/>
                </a:solidFill>
                <a:ea typeface="Calibri"/>
                <a:cs typeface="Calibri"/>
              </a:rPr>
              <a:t>Production et produits </a:t>
            </a:r>
          </a:p>
          <a:p>
            <a:pPr marL="171450" indent="-171450">
              <a:spcBef>
                <a:spcPts val="300"/>
              </a:spcBef>
              <a:buFont typeface="Arial" panose="020B0604020202020204" pitchFamily="34" charset="0"/>
              <a:buChar char="•"/>
            </a:pPr>
            <a:r>
              <a:rPr lang="fr-FR" sz="1000">
                <a:solidFill>
                  <a:schemeClr val="accent1"/>
                </a:solidFill>
                <a:ea typeface="Calibri"/>
                <a:cs typeface="Calibri"/>
              </a:rPr>
              <a:t>Maintenance et contrôle </a:t>
            </a:r>
          </a:p>
          <a:p>
            <a:pPr marL="171450" indent="-171450">
              <a:spcBef>
                <a:spcPts val="300"/>
              </a:spcBef>
              <a:buFont typeface="Arial" panose="020B0604020202020204" pitchFamily="34" charset="0"/>
              <a:buChar char="•"/>
            </a:pPr>
            <a:endParaRPr lang="fr-FR" sz="1000">
              <a:solidFill>
                <a:schemeClr val="accent1"/>
              </a:solidFill>
              <a:ea typeface="Calibri"/>
              <a:cs typeface="Calibri"/>
            </a:endParaRPr>
          </a:p>
          <a:p>
            <a:pPr marL="171450" indent="-171450">
              <a:spcBef>
                <a:spcPts val="300"/>
              </a:spcBef>
              <a:buFont typeface="Arial" panose="020B0604020202020204" pitchFamily="34" charset="0"/>
              <a:buChar char="•"/>
            </a:pPr>
            <a:r>
              <a:rPr lang="fr-FR" sz="1000">
                <a:solidFill>
                  <a:schemeClr val="accent1"/>
                </a:solidFill>
                <a:ea typeface="Calibri"/>
                <a:cs typeface="Calibri"/>
              </a:rPr>
              <a:t>Conditions de travail</a:t>
            </a:r>
          </a:p>
          <a:p>
            <a:pPr marL="171450" indent="-171450">
              <a:spcBef>
                <a:spcPts val="300"/>
              </a:spcBef>
              <a:buFont typeface="Arial" panose="020B0604020202020204" pitchFamily="34" charset="0"/>
              <a:buChar char="•"/>
            </a:pPr>
            <a:r>
              <a:rPr lang="fr-FR" sz="1000">
                <a:solidFill>
                  <a:schemeClr val="accent1"/>
                </a:solidFill>
                <a:ea typeface="Calibri"/>
                <a:cs typeface="Calibri"/>
              </a:rPr>
              <a:t>Eau et déchets</a:t>
            </a:r>
          </a:p>
          <a:p>
            <a:pPr marL="171450" indent="-171450">
              <a:spcBef>
                <a:spcPts val="300"/>
              </a:spcBef>
              <a:buFont typeface="Arial" panose="020B0604020202020204" pitchFamily="34" charset="0"/>
              <a:buChar char="•"/>
            </a:pPr>
            <a:r>
              <a:rPr lang="fr-FR" sz="1000">
                <a:solidFill>
                  <a:schemeClr val="accent1"/>
                </a:solidFill>
                <a:ea typeface="Calibri"/>
                <a:cs typeface="Calibri"/>
              </a:rPr>
              <a:t>Émissions gazeuses </a:t>
            </a:r>
          </a:p>
          <a:p>
            <a:pPr marL="171450" indent="-171450">
              <a:spcBef>
                <a:spcPts val="300"/>
              </a:spcBef>
              <a:buFont typeface="Arial" panose="020B0604020202020204" pitchFamily="34" charset="0"/>
              <a:buChar char="•"/>
            </a:pPr>
            <a:r>
              <a:rPr lang="fr-FR" sz="1000">
                <a:solidFill>
                  <a:schemeClr val="accent1"/>
                </a:solidFill>
                <a:ea typeface="Calibri"/>
                <a:cs typeface="Calibri"/>
              </a:rPr>
              <a:t>Autres impacts opérationnels et stratégiques</a:t>
            </a:r>
          </a:p>
          <a:p>
            <a:pPr marL="171450" indent="-171450">
              <a:spcBef>
                <a:spcPts val="300"/>
              </a:spcBef>
              <a:buFont typeface="Arial" panose="020B0604020202020204" pitchFamily="34" charset="0"/>
              <a:buChar char="•"/>
            </a:pPr>
            <a:r>
              <a:rPr lang="fr-FR" sz="1000">
                <a:solidFill>
                  <a:schemeClr val="accent1"/>
                </a:solidFill>
                <a:ea typeface="Calibri"/>
                <a:cs typeface="Calibri"/>
              </a:rPr>
              <a:t>Risques</a:t>
            </a:r>
          </a:p>
        </p:txBody>
      </p:sp>
      <p:sp>
        <p:nvSpPr>
          <p:cNvPr id="50" name="Rectangle 49">
            <a:extLst>
              <a:ext uri="{FF2B5EF4-FFF2-40B4-BE49-F238E27FC236}">
                <a16:creationId xmlns:a16="http://schemas.microsoft.com/office/drawing/2014/main" id="{6A0C9E59-D66D-8738-CB53-8354DA547C4E}"/>
              </a:ext>
            </a:extLst>
          </p:cNvPr>
          <p:cNvSpPr/>
          <p:nvPr>
            <p:custDataLst>
              <p:tags r:id="rId5"/>
            </p:custDataLst>
          </p:nvPr>
        </p:nvSpPr>
        <p:spPr>
          <a:xfrm>
            <a:off x="625962" y="3749748"/>
            <a:ext cx="3249423" cy="583308"/>
          </a:xfrm>
          <a:prstGeom prst="rect">
            <a:avLst/>
          </a:prstGeom>
          <a:solidFill>
            <a:schemeClr val="accent1">
              <a:lumMod val="25000"/>
              <a:lumOff val="75000"/>
            </a:schemeClr>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rIns="36000" rtlCol="0" anchor="ctr"/>
          <a:lstStyle/>
          <a:p>
            <a:pPr marL="171450" indent="-171450">
              <a:buFont typeface="Arial" panose="020B0604020202020204" pitchFamily="34" charset="0"/>
              <a:buChar char="•"/>
            </a:pPr>
            <a:r>
              <a:rPr lang="fr-FR" sz="1000" b="1">
                <a:solidFill>
                  <a:schemeClr val="accent1"/>
                </a:solidFill>
              </a:rPr>
              <a:t>~2/3 des BNE sont monétisables et quantifiables </a:t>
            </a:r>
            <a:r>
              <a:rPr lang="fr-FR" sz="1000" b="1" baseline="30000">
                <a:solidFill>
                  <a:schemeClr val="accent1"/>
                </a:solidFill>
              </a:rPr>
              <a:t>[1]</a:t>
            </a:r>
          </a:p>
          <a:p>
            <a:pPr marL="171450" indent="-171450">
              <a:buFont typeface="Arial" panose="020B0604020202020204" pitchFamily="34" charset="0"/>
              <a:buChar char="•"/>
            </a:pPr>
            <a:r>
              <a:rPr lang="fr-FR" sz="1000" b="1">
                <a:solidFill>
                  <a:schemeClr val="accent1"/>
                </a:solidFill>
                <a:ea typeface="Calibri"/>
                <a:cs typeface="Calibri"/>
              </a:rPr>
              <a:t>Division du </a:t>
            </a:r>
            <a:r>
              <a:rPr lang="fr-FR" sz="1000" b="1" i="1" err="1">
                <a:solidFill>
                  <a:schemeClr val="accent1"/>
                </a:solidFill>
                <a:ea typeface="Calibri"/>
                <a:cs typeface="Calibri"/>
              </a:rPr>
              <a:t>payback</a:t>
            </a:r>
            <a:r>
              <a:rPr lang="fr-FR" sz="1000" b="1" i="1">
                <a:solidFill>
                  <a:schemeClr val="accent1"/>
                </a:solidFill>
                <a:ea typeface="Calibri"/>
                <a:cs typeface="Calibri"/>
              </a:rPr>
              <a:t> time</a:t>
            </a:r>
            <a:r>
              <a:rPr lang="fr-FR" sz="1000" baseline="30000">
                <a:solidFill>
                  <a:schemeClr val="accent1"/>
                </a:solidFill>
                <a:ea typeface="Calibri"/>
                <a:cs typeface="Calibri"/>
              </a:rPr>
              <a:t> [2] </a:t>
            </a:r>
            <a:r>
              <a:rPr lang="fr-FR" sz="1000" b="1">
                <a:solidFill>
                  <a:schemeClr val="accent1"/>
                </a:solidFill>
                <a:ea typeface="Calibri"/>
                <a:cs typeface="Calibri"/>
              </a:rPr>
              <a:t>par 3</a:t>
            </a:r>
            <a:r>
              <a:rPr lang="fr-FR" sz="1000">
                <a:solidFill>
                  <a:schemeClr val="accent1"/>
                </a:solidFill>
                <a:ea typeface="Calibri"/>
                <a:cs typeface="Calibri"/>
              </a:rPr>
              <a:t>, en moyenne, en incluant les BNE dans les évaluations d’investissement </a:t>
            </a:r>
            <a:r>
              <a:rPr lang="fr-FR" sz="1000" baseline="30000">
                <a:solidFill>
                  <a:schemeClr val="accent1"/>
                </a:solidFill>
                <a:ea typeface="Calibri"/>
                <a:cs typeface="Calibri"/>
              </a:rPr>
              <a:t>[3]</a:t>
            </a:r>
          </a:p>
        </p:txBody>
      </p:sp>
      <p:sp>
        <p:nvSpPr>
          <p:cNvPr id="2" name="Rectangle 1">
            <a:extLst>
              <a:ext uri="{FF2B5EF4-FFF2-40B4-BE49-F238E27FC236}">
                <a16:creationId xmlns:a16="http://schemas.microsoft.com/office/drawing/2014/main" id="{3FCF55C1-3DBC-F5CA-16A9-A5841ADD290D}"/>
              </a:ext>
            </a:extLst>
          </p:cNvPr>
          <p:cNvSpPr/>
          <p:nvPr>
            <p:custDataLst>
              <p:tags r:id="rId6"/>
            </p:custDataLst>
          </p:nvPr>
        </p:nvSpPr>
        <p:spPr>
          <a:xfrm>
            <a:off x="625962" y="1197618"/>
            <a:ext cx="3281457" cy="2501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sz="1200" b="1" u="sng">
                <a:solidFill>
                  <a:schemeClr val="tx1"/>
                </a:solidFill>
                <a:latin typeface="Calibri"/>
                <a:ea typeface="Calibri"/>
                <a:cs typeface="Calibri"/>
              </a:rPr>
              <a:t>Types d’impacts des BNE</a:t>
            </a:r>
          </a:p>
        </p:txBody>
      </p:sp>
      <p:sp>
        <p:nvSpPr>
          <p:cNvPr id="3" name="Rectangle 2">
            <a:extLst>
              <a:ext uri="{FF2B5EF4-FFF2-40B4-BE49-F238E27FC236}">
                <a16:creationId xmlns:a16="http://schemas.microsoft.com/office/drawing/2014/main" id="{5BA43FB7-24B7-8B33-F03E-B483F0FFE002}"/>
              </a:ext>
            </a:extLst>
          </p:cNvPr>
          <p:cNvSpPr/>
          <p:nvPr>
            <p:custDataLst>
              <p:tags r:id="rId7"/>
            </p:custDataLst>
          </p:nvPr>
        </p:nvSpPr>
        <p:spPr>
          <a:xfrm>
            <a:off x="4377955" y="1197618"/>
            <a:ext cx="3496406" cy="2501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sz="1200" b="1" u="sng">
                <a:solidFill>
                  <a:schemeClr val="tx1"/>
                </a:solidFill>
                <a:latin typeface="Calibri"/>
                <a:ea typeface="Calibri"/>
                <a:cs typeface="Calibri"/>
              </a:rPr>
              <a:t>Bénéficiaires des BNE</a:t>
            </a:r>
          </a:p>
        </p:txBody>
      </p:sp>
      <p:sp>
        <p:nvSpPr>
          <p:cNvPr id="61" name="Rectangle 60">
            <a:extLst>
              <a:ext uri="{FF2B5EF4-FFF2-40B4-BE49-F238E27FC236}">
                <a16:creationId xmlns:a16="http://schemas.microsoft.com/office/drawing/2014/main" id="{7DFA2CDE-3A70-9A60-B45B-2FA7A41416B0}"/>
              </a:ext>
            </a:extLst>
          </p:cNvPr>
          <p:cNvSpPr/>
          <p:nvPr>
            <p:custDataLst>
              <p:tags r:id="rId8"/>
            </p:custDataLst>
          </p:nvPr>
        </p:nvSpPr>
        <p:spPr>
          <a:xfrm>
            <a:off x="4377955" y="1573067"/>
            <a:ext cx="3496410" cy="1726817"/>
          </a:xfrm>
          <a:prstGeom prst="rect">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rIns="36000" rtlCol="0" anchor="ctr"/>
          <a:lstStyle/>
          <a:p>
            <a:r>
              <a:rPr lang="fr-FR" sz="1000">
                <a:solidFill>
                  <a:schemeClr val="tx1"/>
                </a:solidFill>
              </a:rPr>
              <a:t>On distingue les : </a:t>
            </a:r>
          </a:p>
          <a:p>
            <a:pPr marL="171450" indent="-171450">
              <a:buFontTx/>
              <a:buChar char="-"/>
            </a:pPr>
            <a:r>
              <a:rPr lang="fr-FR" sz="1000" b="1">
                <a:solidFill>
                  <a:schemeClr val="tx1"/>
                </a:solidFill>
              </a:rPr>
              <a:t>BNE privés</a:t>
            </a:r>
            <a:r>
              <a:rPr lang="fr-FR" sz="1000">
                <a:solidFill>
                  <a:schemeClr val="tx1"/>
                </a:solidFill>
              </a:rPr>
              <a:t>, pour l’investisseur :  </a:t>
            </a:r>
          </a:p>
          <a:p>
            <a:pPr marL="628650" lvl="1" indent="-171450">
              <a:buFontTx/>
              <a:buChar char="-"/>
            </a:pPr>
            <a:r>
              <a:rPr lang="fr-FR" sz="1000">
                <a:solidFill>
                  <a:schemeClr val="tx1"/>
                </a:solidFill>
              </a:rPr>
              <a:t>Entreprises consommatrices d’énergie</a:t>
            </a:r>
          </a:p>
          <a:p>
            <a:pPr marL="628650" lvl="1" indent="-171450">
              <a:buFontTx/>
              <a:buChar char="-"/>
            </a:pPr>
            <a:r>
              <a:rPr lang="fr-FR" sz="1000">
                <a:solidFill>
                  <a:schemeClr val="tx1"/>
                </a:solidFill>
              </a:rPr>
              <a:t>Entreprises producteurs/distributeurs d’énergie</a:t>
            </a:r>
          </a:p>
          <a:p>
            <a:pPr marL="628650" lvl="1" indent="-171450">
              <a:buFontTx/>
              <a:buChar char="-"/>
            </a:pPr>
            <a:endParaRPr lang="fr-FR" sz="1000">
              <a:solidFill>
                <a:schemeClr val="tx1"/>
              </a:solidFill>
            </a:endParaRPr>
          </a:p>
          <a:p>
            <a:pPr marL="171450" indent="-171450">
              <a:buFontTx/>
              <a:buChar char="-"/>
            </a:pPr>
            <a:r>
              <a:rPr lang="fr-FR" sz="1000" b="1">
                <a:solidFill>
                  <a:schemeClr val="tx1"/>
                </a:solidFill>
              </a:rPr>
              <a:t>BNE publics </a:t>
            </a:r>
            <a:r>
              <a:rPr lang="fr-FR" sz="1000">
                <a:solidFill>
                  <a:schemeClr val="tx1"/>
                </a:solidFill>
              </a:rPr>
              <a:t>pour l’État, les collectivités et la société en général</a:t>
            </a:r>
          </a:p>
          <a:p>
            <a:endParaRPr lang="fr-FR" sz="1000">
              <a:solidFill>
                <a:schemeClr val="tx1"/>
              </a:solidFill>
            </a:endParaRPr>
          </a:p>
          <a:p>
            <a:r>
              <a:rPr lang="fr-FR" sz="1000">
                <a:solidFill>
                  <a:schemeClr val="tx1"/>
                </a:solidFill>
              </a:rPr>
              <a:t>L’étude ALLICE s’intéresse principalement aux BNE qui bénéficient aux </a:t>
            </a:r>
            <a:r>
              <a:rPr lang="fr-FR" sz="1000" b="1">
                <a:solidFill>
                  <a:schemeClr val="tx1"/>
                </a:solidFill>
              </a:rPr>
              <a:t>entreprises consommatrices d’énergie.</a:t>
            </a:r>
            <a:endParaRPr lang="fr-FR" sz="1000" b="1">
              <a:solidFill>
                <a:schemeClr val="tx1"/>
              </a:solidFill>
              <a:ea typeface="Calibri"/>
              <a:cs typeface="Calibri"/>
            </a:endParaRPr>
          </a:p>
        </p:txBody>
      </p:sp>
      <p:sp>
        <p:nvSpPr>
          <p:cNvPr id="40" name="Espace réservé de la date 4">
            <a:extLst>
              <a:ext uri="{FF2B5EF4-FFF2-40B4-BE49-F238E27FC236}">
                <a16:creationId xmlns:a16="http://schemas.microsoft.com/office/drawing/2014/main" id="{7349A31D-9448-D2F5-1AEE-C4144846C551}"/>
              </a:ext>
            </a:extLst>
          </p:cNvPr>
          <p:cNvSpPr>
            <a:spLocks noGrp="1"/>
          </p:cNvSpPr>
          <p:nvPr>
            <p:ph type="dt" sz="half" idx="2"/>
            <p:custDataLst>
              <p:tags r:id="rId9"/>
            </p:custDataLst>
          </p:nvPr>
        </p:nvSpPr>
        <p:spPr>
          <a:xfrm>
            <a:off x="467544" y="4968000"/>
            <a:ext cx="720080" cy="144016"/>
          </a:xfrm>
        </p:spPr>
        <p:txBody>
          <a:bodyPr/>
          <a:lstStyle/>
          <a:p>
            <a:fld id="{F04A98FF-4B1A-4EC5-B384-7BE28DC070B5}" type="datetime1">
              <a:rPr lang="fr-FR" smtClean="0"/>
              <a:t>27/05/2026</a:t>
            </a:fld>
            <a:endParaRPr lang="fr-FR"/>
          </a:p>
        </p:txBody>
      </p:sp>
      <p:sp>
        <p:nvSpPr>
          <p:cNvPr id="53" name="Espace réservé du pied de page 5">
            <a:extLst>
              <a:ext uri="{FF2B5EF4-FFF2-40B4-BE49-F238E27FC236}">
                <a16:creationId xmlns:a16="http://schemas.microsoft.com/office/drawing/2014/main" id="{29836280-F5BC-0BF4-3F42-60402CCD0E2E}"/>
              </a:ext>
            </a:extLst>
          </p:cNvPr>
          <p:cNvSpPr txBox="1">
            <a:spLocks/>
          </p:cNvSpPr>
          <p:nvPr>
            <p:custDataLst>
              <p:tags r:id="rId10"/>
            </p:custDataLst>
          </p:nvPr>
        </p:nvSpPr>
        <p:spPr>
          <a:xfrm>
            <a:off x="1330609" y="4968000"/>
            <a:ext cx="6753947" cy="144000"/>
          </a:xfrm>
          <a:prstGeom prst="rect">
            <a:avLst/>
          </a:prstGeom>
        </p:spPr>
        <p:txBody>
          <a:bodyPr vert="horz" lIns="91440" tIns="45720" rIns="91440" bIns="45720" rtlCol="0" anchor="ctr"/>
          <a:lstStyle>
            <a:defPPr>
              <a:defRPr lang="fr-FR"/>
            </a:defPPr>
            <a:lvl1pPr marL="0" algn="ctr" defTabSz="914400" rtl="0" eaLnBrk="1" latinLnBrk="0" hangingPunct="1">
              <a:defRPr lang="fr-FR" sz="800" kern="1200" dirty="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600"/>
              <a:t>Notes :  [1]</a:t>
            </a:r>
            <a:r>
              <a:rPr lang="fr-FR" sz="600" i="1">
                <a:solidFill>
                  <a:schemeClr val="tx1"/>
                </a:solidFill>
              </a:rPr>
              <a:t> </a:t>
            </a:r>
            <a:r>
              <a:rPr lang="fr-FR" sz="600"/>
              <a:t>Selon le projet MBENEFITS. Pas de valeurs par défaut étant donné la grande diversité des investissements; [2] </a:t>
            </a:r>
            <a:r>
              <a:rPr lang="fr-FR" sz="600">
                <a:ea typeface="Calibri"/>
                <a:cs typeface="Calibri"/>
              </a:rPr>
              <a:t>Indicateur qui mesure le temps nécessaire pour que les flux de trésorerie prévisionnels dégagés par un investissement rentabilisent le coût d'investissement initial; [3] </a:t>
            </a:r>
            <a:r>
              <a:rPr lang="fr-FR" sz="600"/>
              <a:t>Résultats de 25 ans de recherche en industrie par Catherine Cooremans</a:t>
            </a:r>
            <a:endParaRPr lang="fr-FR" sz="600">
              <a:ea typeface="Calibri"/>
              <a:cs typeface="Calibri"/>
            </a:endParaRPr>
          </a:p>
          <a:p>
            <a:pPr algn="l"/>
            <a:endParaRPr lang="fr-FR"/>
          </a:p>
        </p:txBody>
      </p:sp>
      <p:sp>
        <p:nvSpPr>
          <p:cNvPr id="5" name="Rectangle 4">
            <a:extLst>
              <a:ext uri="{FF2B5EF4-FFF2-40B4-BE49-F238E27FC236}">
                <a16:creationId xmlns:a16="http://schemas.microsoft.com/office/drawing/2014/main" id="{6B666073-6B74-F10D-9B9A-BF21CD81B220}"/>
              </a:ext>
            </a:extLst>
          </p:cNvPr>
          <p:cNvSpPr/>
          <p:nvPr>
            <p:custDataLst>
              <p:tags r:id="rId11"/>
            </p:custDataLst>
          </p:nvPr>
        </p:nvSpPr>
        <p:spPr>
          <a:xfrm>
            <a:off x="3382666" y="-9058"/>
            <a:ext cx="216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B – Classification des BNE des projets en EE</a:t>
            </a:r>
          </a:p>
        </p:txBody>
      </p:sp>
      <p:sp>
        <p:nvSpPr>
          <p:cNvPr id="6" name="Rectangle 5">
            <a:extLst>
              <a:ext uri="{FF2B5EF4-FFF2-40B4-BE49-F238E27FC236}">
                <a16:creationId xmlns:a16="http://schemas.microsoft.com/office/drawing/2014/main" id="{AF5A9A45-2911-168B-C9E5-2C0F3B1F3D04}"/>
              </a:ext>
            </a:extLst>
          </p:cNvPr>
          <p:cNvSpPr/>
          <p:nvPr>
            <p:custDataLst>
              <p:tags r:id="rId12"/>
            </p:custDataLst>
          </p:nvPr>
        </p:nvSpPr>
        <p:spPr>
          <a:xfrm>
            <a:off x="625962" y="1482448"/>
            <a:ext cx="3307432" cy="1708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sz="1050" b="1" i="1" u="sng">
                <a:solidFill>
                  <a:schemeClr val="tx1"/>
                </a:solidFill>
                <a:effectLst/>
                <a:latin typeface="Calibri"/>
                <a:ea typeface="Calibri"/>
                <a:cs typeface="Calibri"/>
              </a:rPr>
              <a:t>Catégories</a:t>
            </a:r>
            <a:endParaRPr lang="fr-FR" sz="1050" b="1" i="1" u="sng">
              <a:solidFill>
                <a:schemeClr val="tx1"/>
              </a:solidFill>
              <a:latin typeface="Calibri"/>
              <a:ea typeface="Calibri"/>
              <a:cs typeface="Calibri"/>
            </a:endParaRPr>
          </a:p>
        </p:txBody>
      </p:sp>
      <p:sp>
        <p:nvSpPr>
          <p:cNvPr id="8" name="Ellipse 7">
            <a:extLst>
              <a:ext uri="{FF2B5EF4-FFF2-40B4-BE49-F238E27FC236}">
                <a16:creationId xmlns:a16="http://schemas.microsoft.com/office/drawing/2014/main" id="{2C9FCADB-D304-01C5-A598-DE69C00B021D}"/>
              </a:ext>
            </a:extLst>
          </p:cNvPr>
          <p:cNvSpPr/>
          <p:nvPr>
            <p:custDataLst>
              <p:tags r:id="rId13"/>
            </p:custDataLst>
          </p:nvPr>
        </p:nvSpPr>
        <p:spPr>
          <a:xfrm>
            <a:off x="663005" y="1792360"/>
            <a:ext cx="108000" cy="108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900" b="1"/>
              <a:t>1</a:t>
            </a:r>
          </a:p>
        </p:txBody>
      </p:sp>
      <p:sp>
        <p:nvSpPr>
          <p:cNvPr id="9" name="Ellipse 8">
            <a:extLst>
              <a:ext uri="{FF2B5EF4-FFF2-40B4-BE49-F238E27FC236}">
                <a16:creationId xmlns:a16="http://schemas.microsoft.com/office/drawing/2014/main" id="{CD009393-78DD-BAB5-71C9-05DB265C9B35}"/>
              </a:ext>
            </a:extLst>
          </p:cNvPr>
          <p:cNvSpPr/>
          <p:nvPr>
            <p:custDataLst>
              <p:tags r:id="rId14"/>
            </p:custDataLst>
          </p:nvPr>
        </p:nvSpPr>
        <p:spPr>
          <a:xfrm>
            <a:off x="663005" y="2120201"/>
            <a:ext cx="108000" cy="108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900" b="1"/>
              <a:t>2</a:t>
            </a:r>
          </a:p>
        </p:txBody>
      </p:sp>
      <p:sp>
        <p:nvSpPr>
          <p:cNvPr id="10" name="Ellipse 9">
            <a:extLst>
              <a:ext uri="{FF2B5EF4-FFF2-40B4-BE49-F238E27FC236}">
                <a16:creationId xmlns:a16="http://schemas.microsoft.com/office/drawing/2014/main" id="{09D770A5-87DB-C97B-9A5D-40D644AC830B}"/>
              </a:ext>
            </a:extLst>
          </p:cNvPr>
          <p:cNvSpPr/>
          <p:nvPr>
            <p:custDataLst>
              <p:tags r:id="rId15"/>
            </p:custDataLst>
          </p:nvPr>
        </p:nvSpPr>
        <p:spPr>
          <a:xfrm>
            <a:off x="1720056" y="1792360"/>
            <a:ext cx="108000" cy="108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900" b="1"/>
              <a:t>3</a:t>
            </a:r>
          </a:p>
        </p:txBody>
      </p:sp>
      <p:sp>
        <p:nvSpPr>
          <p:cNvPr id="12" name="Ellipse 11">
            <a:extLst>
              <a:ext uri="{FF2B5EF4-FFF2-40B4-BE49-F238E27FC236}">
                <a16:creationId xmlns:a16="http://schemas.microsoft.com/office/drawing/2014/main" id="{2F6DE5EC-31F4-06D7-C34E-988E748F8261}"/>
              </a:ext>
            </a:extLst>
          </p:cNvPr>
          <p:cNvSpPr/>
          <p:nvPr>
            <p:custDataLst>
              <p:tags r:id="rId16"/>
            </p:custDataLst>
          </p:nvPr>
        </p:nvSpPr>
        <p:spPr>
          <a:xfrm>
            <a:off x="1720056" y="2120201"/>
            <a:ext cx="108000" cy="108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900" b="1"/>
              <a:t>4</a:t>
            </a:r>
          </a:p>
        </p:txBody>
      </p:sp>
      <p:sp>
        <p:nvSpPr>
          <p:cNvPr id="13" name="Ellipse 12">
            <a:extLst>
              <a:ext uri="{FF2B5EF4-FFF2-40B4-BE49-F238E27FC236}">
                <a16:creationId xmlns:a16="http://schemas.microsoft.com/office/drawing/2014/main" id="{FE2E363A-1494-145F-61BC-1D976C14D250}"/>
              </a:ext>
            </a:extLst>
          </p:cNvPr>
          <p:cNvSpPr/>
          <p:nvPr>
            <p:custDataLst>
              <p:tags r:id="rId17"/>
            </p:custDataLst>
          </p:nvPr>
        </p:nvSpPr>
        <p:spPr>
          <a:xfrm>
            <a:off x="1720056" y="2306535"/>
            <a:ext cx="108000" cy="108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900" b="1"/>
              <a:t>5</a:t>
            </a:r>
          </a:p>
        </p:txBody>
      </p:sp>
      <p:sp>
        <p:nvSpPr>
          <p:cNvPr id="14" name="Ellipse 13">
            <a:extLst>
              <a:ext uri="{FF2B5EF4-FFF2-40B4-BE49-F238E27FC236}">
                <a16:creationId xmlns:a16="http://schemas.microsoft.com/office/drawing/2014/main" id="{9CB2525F-75A5-AF69-97CA-84B9D8D63AE0}"/>
              </a:ext>
            </a:extLst>
          </p:cNvPr>
          <p:cNvSpPr/>
          <p:nvPr>
            <p:custDataLst>
              <p:tags r:id="rId18"/>
            </p:custDataLst>
          </p:nvPr>
        </p:nvSpPr>
        <p:spPr>
          <a:xfrm>
            <a:off x="2843469" y="1792360"/>
            <a:ext cx="108000" cy="108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900" b="1"/>
              <a:t>6</a:t>
            </a:r>
          </a:p>
        </p:txBody>
      </p:sp>
      <p:sp>
        <p:nvSpPr>
          <p:cNvPr id="16" name="Ellipse 15">
            <a:extLst>
              <a:ext uri="{FF2B5EF4-FFF2-40B4-BE49-F238E27FC236}">
                <a16:creationId xmlns:a16="http://schemas.microsoft.com/office/drawing/2014/main" id="{8B6264CF-B59E-A3D5-946E-28CE438ACC11}"/>
              </a:ext>
            </a:extLst>
          </p:cNvPr>
          <p:cNvSpPr/>
          <p:nvPr>
            <p:custDataLst>
              <p:tags r:id="rId19"/>
            </p:custDataLst>
          </p:nvPr>
        </p:nvSpPr>
        <p:spPr>
          <a:xfrm>
            <a:off x="2843469" y="2285070"/>
            <a:ext cx="108000" cy="108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900" b="1"/>
              <a:t>7</a:t>
            </a:r>
          </a:p>
        </p:txBody>
      </p:sp>
      <p:cxnSp>
        <p:nvCxnSpPr>
          <p:cNvPr id="17" name="Connecteur droit 16">
            <a:extLst>
              <a:ext uri="{FF2B5EF4-FFF2-40B4-BE49-F238E27FC236}">
                <a16:creationId xmlns:a16="http://schemas.microsoft.com/office/drawing/2014/main" id="{FEC0DF7A-2D05-4644-2C53-44B19B038C6C}"/>
              </a:ext>
            </a:extLst>
          </p:cNvPr>
          <p:cNvCxnSpPr>
            <a:cxnSpLocks/>
          </p:cNvCxnSpPr>
          <p:nvPr>
            <p:custDataLst>
              <p:tags r:id="rId20"/>
            </p:custDataLst>
          </p:nvPr>
        </p:nvCxnSpPr>
        <p:spPr>
          <a:xfrm>
            <a:off x="4199164" y="1270389"/>
            <a:ext cx="0" cy="3405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9DADA0CD-A779-92BB-58EA-DF5537319F0A}"/>
              </a:ext>
            </a:extLst>
          </p:cNvPr>
          <p:cNvSpPr/>
          <p:nvPr>
            <p:custDataLst>
              <p:tags r:id="rId21"/>
            </p:custDataLst>
          </p:nvPr>
        </p:nvSpPr>
        <p:spPr>
          <a:xfrm>
            <a:off x="1605246" y="2768381"/>
            <a:ext cx="1348864" cy="2501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fr-FR" sz="1050" b="1" i="1" u="sng">
                <a:solidFill>
                  <a:schemeClr val="tx1"/>
                </a:solidFill>
                <a:effectLst/>
                <a:latin typeface="Calibri"/>
                <a:ea typeface="Calibri"/>
                <a:cs typeface="Calibri"/>
              </a:rPr>
              <a:t>Impacts métier</a:t>
            </a:r>
            <a:endParaRPr lang="fr-FR" sz="1050" b="1" i="1" u="sng">
              <a:solidFill>
                <a:schemeClr val="tx1"/>
              </a:solidFill>
              <a:latin typeface="Calibri"/>
              <a:ea typeface="Calibri"/>
              <a:cs typeface="Calibri"/>
            </a:endParaRPr>
          </a:p>
        </p:txBody>
      </p:sp>
      <p:sp>
        <p:nvSpPr>
          <p:cNvPr id="21" name="Accolade fermante 20">
            <a:extLst>
              <a:ext uri="{FF2B5EF4-FFF2-40B4-BE49-F238E27FC236}">
                <a16:creationId xmlns:a16="http://schemas.microsoft.com/office/drawing/2014/main" id="{31DA76A3-0C05-ED2D-40C9-23B051B0B12E}"/>
              </a:ext>
            </a:extLst>
          </p:cNvPr>
          <p:cNvSpPr/>
          <p:nvPr>
            <p:custDataLst>
              <p:tags r:id="rId22"/>
            </p:custDataLst>
          </p:nvPr>
        </p:nvSpPr>
        <p:spPr>
          <a:xfrm rot="5400000">
            <a:off x="2178466" y="977396"/>
            <a:ext cx="135561" cy="3437381"/>
          </a:xfrm>
          <a:prstGeom prst="rightBrace">
            <a:avLst>
              <a:gd name="adj1" fmla="val 0"/>
              <a:gd name="adj2" fmla="val 50000"/>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2" name="Rectangle 21">
            <a:extLst>
              <a:ext uri="{FF2B5EF4-FFF2-40B4-BE49-F238E27FC236}">
                <a16:creationId xmlns:a16="http://schemas.microsoft.com/office/drawing/2014/main" id="{D96C451A-62C5-ED99-99E3-06A98A7108CE}"/>
              </a:ext>
            </a:extLst>
          </p:cNvPr>
          <p:cNvSpPr/>
          <p:nvPr>
            <p:custDataLst>
              <p:tags r:id="rId23"/>
            </p:custDataLst>
          </p:nvPr>
        </p:nvSpPr>
        <p:spPr>
          <a:xfrm>
            <a:off x="625961" y="3013087"/>
            <a:ext cx="1044000" cy="2867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numCol="1" spcCol="108000" rtlCol="0" anchor="t"/>
          <a:lstStyle/>
          <a:p>
            <a:pPr algn="ctr"/>
            <a:r>
              <a:rPr lang="fr-FR" sz="1000" b="1">
                <a:solidFill>
                  <a:schemeClr val="accent1"/>
                </a:solidFill>
                <a:ea typeface="Calibri"/>
                <a:cs typeface="Calibri"/>
              </a:rPr>
              <a:t>Opérationnels</a:t>
            </a:r>
            <a:endParaRPr lang="fr-FR" sz="1000" b="1" i="1">
              <a:solidFill>
                <a:schemeClr val="accent1"/>
              </a:solidFill>
              <a:ea typeface="Calibri"/>
              <a:cs typeface="Calibri"/>
            </a:endParaRPr>
          </a:p>
        </p:txBody>
      </p:sp>
      <p:sp>
        <p:nvSpPr>
          <p:cNvPr id="23" name="Rectangle 22">
            <a:extLst>
              <a:ext uri="{FF2B5EF4-FFF2-40B4-BE49-F238E27FC236}">
                <a16:creationId xmlns:a16="http://schemas.microsoft.com/office/drawing/2014/main" id="{3E8C6549-1BA4-23EF-FBF2-1CCCAFF7E25F}"/>
              </a:ext>
            </a:extLst>
          </p:cNvPr>
          <p:cNvSpPr/>
          <p:nvPr>
            <p:custDataLst>
              <p:tags r:id="rId24"/>
            </p:custDataLst>
          </p:nvPr>
        </p:nvSpPr>
        <p:spPr>
          <a:xfrm>
            <a:off x="1728678" y="3013087"/>
            <a:ext cx="1044000" cy="2867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numCol="1" spcCol="108000" rtlCol="0" anchor="t"/>
          <a:lstStyle/>
          <a:p>
            <a:pPr algn="ctr"/>
            <a:r>
              <a:rPr lang="fr-FR" sz="1000" b="1">
                <a:solidFill>
                  <a:schemeClr val="accent1"/>
                </a:solidFill>
                <a:ea typeface="Calibri"/>
                <a:cs typeface="Calibri"/>
              </a:rPr>
              <a:t>Financiers</a:t>
            </a:r>
            <a:r>
              <a:rPr lang="fr-FR" sz="1000" i="1">
                <a:solidFill>
                  <a:schemeClr val="accent1"/>
                </a:solidFill>
                <a:ea typeface="Calibri"/>
                <a:cs typeface="Calibri"/>
              </a:rPr>
              <a:t> </a:t>
            </a:r>
          </a:p>
        </p:txBody>
      </p:sp>
      <p:sp>
        <p:nvSpPr>
          <p:cNvPr id="25" name="Rectangle 24">
            <a:extLst>
              <a:ext uri="{FF2B5EF4-FFF2-40B4-BE49-F238E27FC236}">
                <a16:creationId xmlns:a16="http://schemas.microsoft.com/office/drawing/2014/main" id="{9DEBD2EE-9784-3EFE-90E9-702E4F70DCD5}"/>
              </a:ext>
            </a:extLst>
          </p:cNvPr>
          <p:cNvSpPr/>
          <p:nvPr>
            <p:custDataLst>
              <p:tags r:id="rId25"/>
            </p:custDataLst>
          </p:nvPr>
        </p:nvSpPr>
        <p:spPr>
          <a:xfrm>
            <a:off x="2831394" y="3013087"/>
            <a:ext cx="1044000" cy="2867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numCol="1" spcCol="108000" rtlCol="0" anchor="t"/>
          <a:lstStyle/>
          <a:p>
            <a:pPr algn="ctr"/>
            <a:r>
              <a:rPr lang="fr-FR" sz="1000" b="1">
                <a:solidFill>
                  <a:schemeClr val="accent1"/>
                </a:solidFill>
                <a:ea typeface="Calibri"/>
                <a:cs typeface="Calibri"/>
              </a:rPr>
              <a:t>Compétitivité</a:t>
            </a:r>
          </a:p>
        </p:txBody>
      </p:sp>
      <p:sp>
        <p:nvSpPr>
          <p:cNvPr id="26" name="Rectangle 25">
            <a:extLst>
              <a:ext uri="{FF2B5EF4-FFF2-40B4-BE49-F238E27FC236}">
                <a16:creationId xmlns:a16="http://schemas.microsoft.com/office/drawing/2014/main" id="{297B532A-3C96-62CF-E221-361F7492CFD5}"/>
              </a:ext>
            </a:extLst>
          </p:cNvPr>
          <p:cNvSpPr/>
          <p:nvPr>
            <p:custDataLst>
              <p:tags r:id="rId26"/>
            </p:custDataLst>
          </p:nvPr>
        </p:nvSpPr>
        <p:spPr>
          <a:xfrm>
            <a:off x="625961" y="3432253"/>
            <a:ext cx="1584000" cy="219660"/>
          </a:xfrm>
          <a:prstGeom prst="rect">
            <a:avLst/>
          </a:prstGeom>
          <a:solidFill>
            <a:schemeClr val="accent1">
              <a:lumMod val="10000"/>
              <a:lumOff val="90000"/>
            </a:schemeClr>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numCol="1" spcCol="108000" rtlCol="0" anchor="t"/>
          <a:lstStyle/>
          <a:p>
            <a:pPr algn="ctr"/>
            <a:r>
              <a:rPr lang="fr-FR" sz="1000" b="1">
                <a:solidFill>
                  <a:schemeClr val="accent1"/>
                </a:solidFill>
                <a:ea typeface="Calibri"/>
                <a:cs typeface="Calibri"/>
              </a:rPr>
              <a:t>Impacts quantitatifs</a:t>
            </a:r>
          </a:p>
        </p:txBody>
      </p:sp>
      <p:sp>
        <p:nvSpPr>
          <p:cNvPr id="27" name="Rectangle 26">
            <a:extLst>
              <a:ext uri="{FF2B5EF4-FFF2-40B4-BE49-F238E27FC236}">
                <a16:creationId xmlns:a16="http://schemas.microsoft.com/office/drawing/2014/main" id="{568740ED-DBC3-5396-A075-F723A3CF1025}"/>
              </a:ext>
            </a:extLst>
          </p:cNvPr>
          <p:cNvSpPr/>
          <p:nvPr>
            <p:custDataLst>
              <p:tags r:id="rId27"/>
            </p:custDataLst>
          </p:nvPr>
        </p:nvSpPr>
        <p:spPr>
          <a:xfrm>
            <a:off x="2291394" y="3432253"/>
            <a:ext cx="1584000" cy="219660"/>
          </a:xfrm>
          <a:prstGeom prst="rect">
            <a:avLst/>
          </a:prstGeom>
          <a:solidFill>
            <a:schemeClr val="accent1">
              <a:lumMod val="10000"/>
              <a:lumOff val="90000"/>
            </a:schemeClr>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numCol="1" spcCol="108000" rtlCol="0" anchor="t"/>
          <a:lstStyle/>
          <a:p>
            <a:pPr algn="ctr"/>
            <a:r>
              <a:rPr lang="fr-FR" sz="1000" b="1">
                <a:solidFill>
                  <a:schemeClr val="accent1"/>
                </a:solidFill>
                <a:ea typeface="Calibri"/>
                <a:cs typeface="Calibri"/>
              </a:rPr>
              <a:t>Impacts qualitatifs</a:t>
            </a:r>
          </a:p>
        </p:txBody>
      </p:sp>
      <p:sp>
        <p:nvSpPr>
          <p:cNvPr id="18" name="Rectangle 17">
            <a:extLst>
              <a:ext uri="{FF2B5EF4-FFF2-40B4-BE49-F238E27FC236}">
                <a16:creationId xmlns:a16="http://schemas.microsoft.com/office/drawing/2014/main" id="{B7F8084F-9308-D003-B50B-FEC7D71CF409}"/>
              </a:ext>
            </a:extLst>
          </p:cNvPr>
          <p:cNvSpPr/>
          <p:nvPr>
            <p:custDataLst>
              <p:tags r:id="rId28"/>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700" b="1">
                <a:solidFill>
                  <a:schemeClr val="accent1"/>
                </a:solidFill>
              </a:rPr>
              <a:t>2. BNE :  quel intérêt pour les projets en efficacité énergétique? </a:t>
            </a:r>
          </a:p>
        </p:txBody>
      </p:sp>
    </p:spTree>
    <p:extLst>
      <p:ext uri="{BB962C8B-B14F-4D97-AF65-F5344CB8AC3E}">
        <p14:creationId xmlns:p14="http://schemas.microsoft.com/office/powerpoint/2010/main" val="3889733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59847-F183-C437-03B4-B1CC60DBF136}"/>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8A96421-ECF7-FBA0-8E4E-1C2D4A0FAE26}"/>
              </a:ext>
            </a:extLst>
          </p:cNvPr>
          <p:cNvSpPr>
            <a:spLocks noGrp="1"/>
          </p:cNvSpPr>
          <p:nvPr>
            <p:ph type="sldNum" sz="quarter" idx="4"/>
            <p:custDataLst>
              <p:tags r:id="rId1"/>
            </p:custDataLst>
          </p:nvPr>
        </p:nvSpPr>
        <p:spPr>
          <a:noFill/>
          <a:ln w="3175">
            <a:solidFill>
              <a:schemeClr val="accent2"/>
            </a:solidFill>
          </a:ln>
        </p:spPr>
        <p:txBody>
          <a:bodyPr/>
          <a:lstStyle/>
          <a:p>
            <a:fld id="{36B95A73-A89A-4BC7-8564-4CF1D1DD2F51}" type="slidenum">
              <a:rPr lang="fr-FR" i="1" smtClean="0">
                <a:solidFill>
                  <a:schemeClr val="accent1"/>
                </a:solidFill>
              </a:rPr>
              <a:pPr/>
              <a:t>13</a:t>
            </a:fld>
            <a:endParaRPr lang="fr-FR" i="1">
              <a:solidFill>
                <a:schemeClr val="accent1"/>
              </a:solidFill>
            </a:endParaRPr>
          </a:p>
        </p:txBody>
      </p:sp>
      <p:sp>
        <p:nvSpPr>
          <p:cNvPr id="16" name="Rectangle 15">
            <a:extLst>
              <a:ext uri="{FF2B5EF4-FFF2-40B4-BE49-F238E27FC236}">
                <a16:creationId xmlns:a16="http://schemas.microsoft.com/office/drawing/2014/main" id="{FF83F452-A4A3-1DB1-87C0-27F04AF764E4}"/>
              </a:ext>
            </a:extLst>
          </p:cNvPr>
          <p:cNvSpPr/>
          <p:nvPr>
            <p:custDataLst>
              <p:tags r:id="rId2"/>
            </p:custDataLst>
          </p:nvPr>
        </p:nvSpPr>
        <p:spPr>
          <a:xfrm>
            <a:off x="1884955" y="2219799"/>
            <a:ext cx="1441488" cy="534582"/>
          </a:xfrm>
          <a:prstGeom prst="rect">
            <a:avLst/>
          </a:prstGeom>
          <a:solidFill>
            <a:schemeClr val="accent2"/>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fr-FR" sz="1050" b="1">
                <a:solidFill>
                  <a:schemeClr val="bg1"/>
                </a:solidFill>
                <a:cs typeface="Calibri"/>
              </a:rPr>
              <a:t>Durée de vie prolongée du moteur</a:t>
            </a:r>
          </a:p>
        </p:txBody>
      </p:sp>
      <p:pic>
        <p:nvPicPr>
          <p:cNvPr id="31" name="Graphique 30">
            <a:extLst>
              <a:ext uri="{FF2B5EF4-FFF2-40B4-BE49-F238E27FC236}">
                <a16:creationId xmlns:a16="http://schemas.microsoft.com/office/drawing/2014/main" id="{E17C7CB4-4235-8A79-D4D1-D49EED5D444F}"/>
              </a:ext>
            </a:extLst>
          </p:cNvPr>
          <p:cNvPicPr>
            <a:picLocks noChangeAspect="1"/>
          </p:cNvPicPr>
          <p:nvPr>
            <p:custDataLst>
              <p:tags r:id="rId3"/>
            </p:custDataLst>
          </p:nvPr>
        </p:nvPicPr>
        <p:blipFill>
          <a:blip>
            <a:extLst>
              <a:ext uri="{96DAC541-7B7A-43D3-8B79-37D633B846F1}">
                <asvg:svgBlip xmlns:asvg="http://schemas.microsoft.com/office/drawing/2016/SVG/main" r:embed="rId33"/>
              </a:ext>
            </a:extLst>
          </a:blip>
          <a:srcRect r="-3252" b="20164"/>
          <a:stretch/>
        </p:blipFill>
        <p:spPr>
          <a:xfrm>
            <a:off x="1148928" y="2171377"/>
            <a:ext cx="248519" cy="240763"/>
          </a:xfrm>
          <a:prstGeom prst="rect">
            <a:avLst/>
          </a:prstGeom>
        </p:spPr>
      </p:pic>
      <p:sp>
        <p:nvSpPr>
          <p:cNvPr id="28" name="Rectangle 27">
            <a:extLst>
              <a:ext uri="{FF2B5EF4-FFF2-40B4-BE49-F238E27FC236}">
                <a16:creationId xmlns:a16="http://schemas.microsoft.com/office/drawing/2014/main" id="{64DE6764-425E-E7AD-96A5-480732F54BDE}"/>
              </a:ext>
            </a:extLst>
          </p:cNvPr>
          <p:cNvSpPr/>
          <p:nvPr>
            <p:custDataLst>
              <p:tags r:id="rId4"/>
            </p:custDataLst>
          </p:nvPr>
        </p:nvSpPr>
        <p:spPr>
          <a:xfrm>
            <a:off x="457201" y="2890275"/>
            <a:ext cx="1219816" cy="8309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r>
              <a:rPr lang="fr-FR" sz="1050">
                <a:solidFill>
                  <a:schemeClr val="tx1"/>
                </a:solidFill>
              </a:rPr>
              <a:t>Achat de nouveaux moteurs à haute efficacité énergétique (moteurs IE4 et IE5 </a:t>
            </a:r>
            <a:r>
              <a:rPr lang="fr-FR" sz="1050" baseline="30000">
                <a:solidFill>
                  <a:schemeClr val="tx1"/>
                </a:solidFill>
              </a:rPr>
              <a:t>[1]</a:t>
            </a:r>
            <a:r>
              <a:rPr lang="fr-FR" sz="1050">
                <a:solidFill>
                  <a:schemeClr val="tx1"/>
                </a:solidFill>
              </a:rPr>
              <a:t>) pour les machines</a:t>
            </a:r>
            <a:endParaRPr lang="en-US" sz="1400">
              <a:solidFill>
                <a:schemeClr val="tx1"/>
              </a:solidFill>
              <a:ea typeface="Calibri"/>
              <a:cs typeface="Calibri"/>
            </a:endParaRPr>
          </a:p>
        </p:txBody>
      </p:sp>
      <p:sp>
        <p:nvSpPr>
          <p:cNvPr id="53" name="Flèche : droite 52">
            <a:extLst>
              <a:ext uri="{FF2B5EF4-FFF2-40B4-BE49-F238E27FC236}">
                <a16:creationId xmlns:a16="http://schemas.microsoft.com/office/drawing/2014/main" id="{F8D13586-B759-9EDE-DB18-B95C67DBCBC4}"/>
              </a:ext>
            </a:extLst>
          </p:cNvPr>
          <p:cNvSpPr/>
          <p:nvPr>
            <p:custDataLst>
              <p:tags r:id="rId5"/>
            </p:custDataLst>
          </p:nvPr>
        </p:nvSpPr>
        <p:spPr>
          <a:xfrm>
            <a:off x="1618872" y="1382975"/>
            <a:ext cx="227695" cy="188203"/>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4000" u="sng">
              <a:solidFill>
                <a:schemeClr val="tx1"/>
              </a:solidFill>
            </a:endParaRPr>
          </a:p>
        </p:txBody>
      </p:sp>
      <p:sp>
        <p:nvSpPr>
          <p:cNvPr id="84" name="Rectangle 83">
            <a:extLst>
              <a:ext uri="{FF2B5EF4-FFF2-40B4-BE49-F238E27FC236}">
                <a16:creationId xmlns:a16="http://schemas.microsoft.com/office/drawing/2014/main" id="{84641F05-188F-525A-1CC4-A695C9C75C52}"/>
              </a:ext>
            </a:extLst>
          </p:cNvPr>
          <p:cNvSpPr/>
          <p:nvPr>
            <p:custDataLst>
              <p:tags r:id="rId6"/>
            </p:custDataLst>
          </p:nvPr>
        </p:nvSpPr>
        <p:spPr>
          <a:xfrm>
            <a:off x="467475" y="1310604"/>
            <a:ext cx="1151397" cy="3329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tlCol="0" anchor="t"/>
          <a:lstStyle/>
          <a:p>
            <a:pPr algn="ctr"/>
            <a:r>
              <a:rPr lang="fr-FR" sz="1200" b="1" u="sng">
                <a:solidFill>
                  <a:schemeClr val="tx1"/>
                </a:solidFill>
              </a:rPr>
              <a:t>Projet en EE</a:t>
            </a:r>
          </a:p>
        </p:txBody>
      </p:sp>
      <p:sp>
        <p:nvSpPr>
          <p:cNvPr id="86" name="Rectangle 85">
            <a:extLst>
              <a:ext uri="{FF2B5EF4-FFF2-40B4-BE49-F238E27FC236}">
                <a16:creationId xmlns:a16="http://schemas.microsoft.com/office/drawing/2014/main" id="{DAD473BD-4178-BF27-5EF7-932B74A76443}"/>
              </a:ext>
            </a:extLst>
          </p:cNvPr>
          <p:cNvSpPr/>
          <p:nvPr>
            <p:custDataLst>
              <p:tags r:id="rId7"/>
            </p:custDataLst>
          </p:nvPr>
        </p:nvSpPr>
        <p:spPr>
          <a:xfrm>
            <a:off x="1884956" y="1310604"/>
            <a:ext cx="1441488" cy="3329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tlCol="0" anchor="t"/>
          <a:lstStyle/>
          <a:p>
            <a:pPr algn="ctr"/>
            <a:r>
              <a:rPr lang="fr-FR" sz="1200" b="1" u="sng">
                <a:solidFill>
                  <a:schemeClr val="tx1"/>
                </a:solidFill>
              </a:rPr>
              <a:t>Exemples de BNE</a:t>
            </a:r>
          </a:p>
        </p:txBody>
      </p:sp>
      <p:sp>
        <p:nvSpPr>
          <p:cNvPr id="19" name="ZoneTexte 18">
            <a:extLst>
              <a:ext uri="{FF2B5EF4-FFF2-40B4-BE49-F238E27FC236}">
                <a16:creationId xmlns:a16="http://schemas.microsoft.com/office/drawing/2014/main" id="{E06169DC-2CD9-8C37-6065-80CA5B1FD23C}"/>
              </a:ext>
            </a:extLst>
          </p:cNvPr>
          <p:cNvSpPr txBox="1"/>
          <p:nvPr>
            <p:custDataLst>
              <p:tags r:id="rId8"/>
            </p:custDataLst>
          </p:nvPr>
        </p:nvSpPr>
        <p:spPr>
          <a:xfrm>
            <a:off x="466391" y="921188"/>
            <a:ext cx="6591993" cy="276999"/>
          </a:xfrm>
          <a:prstGeom prst="rect">
            <a:avLst/>
          </a:prstGeom>
          <a:noFill/>
        </p:spPr>
        <p:txBody>
          <a:bodyPr wrap="square" lIns="91440" tIns="45720" rIns="91440" bIns="45720" anchor="t">
            <a:spAutoFit/>
          </a:bodyPr>
          <a:lstStyle/>
          <a:p>
            <a:r>
              <a:rPr lang="fr-FR" sz="1200" b="1" i="1">
                <a:solidFill>
                  <a:schemeClr val="tx2"/>
                </a:solidFill>
              </a:rPr>
              <a:t>Exemple d’un projet d’efficacité énergétique pour une entreprise de transformation de fil d'acier</a:t>
            </a:r>
            <a:endParaRPr lang="fr-FR" sz="1200" b="1" i="1">
              <a:solidFill>
                <a:schemeClr val="tx2"/>
              </a:solidFill>
              <a:ea typeface="Calibri"/>
              <a:cs typeface="Calibri"/>
            </a:endParaRPr>
          </a:p>
        </p:txBody>
      </p:sp>
      <p:cxnSp>
        <p:nvCxnSpPr>
          <p:cNvPr id="33" name="Connecteur droit 32">
            <a:extLst>
              <a:ext uri="{FF2B5EF4-FFF2-40B4-BE49-F238E27FC236}">
                <a16:creationId xmlns:a16="http://schemas.microsoft.com/office/drawing/2014/main" id="{55294F42-E3A9-FE31-8A2E-AACDD6DFC3ED}"/>
              </a:ext>
            </a:extLst>
          </p:cNvPr>
          <p:cNvCxnSpPr>
            <a:cxnSpLocks/>
          </p:cNvCxnSpPr>
          <p:nvPr>
            <p:custDataLst>
              <p:tags r:id="rId9"/>
            </p:custDataLst>
          </p:nvPr>
        </p:nvCxnSpPr>
        <p:spPr>
          <a:xfrm>
            <a:off x="1719258" y="1615378"/>
            <a:ext cx="0" cy="3113981"/>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21D27F6C-DC43-5E4D-2D74-15640DC2A404}"/>
              </a:ext>
            </a:extLst>
          </p:cNvPr>
          <p:cNvPicPr>
            <a:picLocks noChangeAspect="1"/>
          </p:cNvPicPr>
          <p:nvPr>
            <p:custDataLst>
              <p:tags r:id="rId10"/>
            </p:custDataLst>
          </p:nvPr>
        </p:nvPicPr>
        <p:blipFill>
          <a:blip r:embed="rId34"/>
          <a:stretch>
            <a:fillRect/>
          </a:stretch>
        </p:blipFill>
        <p:spPr>
          <a:xfrm>
            <a:off x="627583" y="2164938"/>
            <a:ext cx="645605" cy="514641"/>
          </a:xfrm>
          <a:prstGeom prst="rect">
            <a:avLst/>
          </a:prstGeom>
        </p:spPr>
      </p:pic>
      <p:sp>
        <p:nvSpPr>
          <p:cNvPr id="13" name="Espace réservé de la date 4">
            <a:extLst>
              <a:ext uri="{FF2B5EF4-FFF2-40B4-BE49-F238E27FC236}">
                <a16:creationId xmlns:a16="http://schemas.microsoft.com/office/drawing/2014/main" id="{447ECA2F-26F2-F0EC-09B5-9DE7EDAE3269}"/>
              </a:ext>
            </a:extLst>
          </p:cNvPr>
          <p:cNvSpPr>
            <a:spLocks noGrp="1"/>
          </p:cNvSpPr>
          <p:nvPr>
            <p:ph type="dt" sz="half" idx="2"/>
            <p:custDataLst>
              <p:tags r:id="rId11"/>
            </p:custDataLst>
          </p:nvPr>
        </p:nvSpPr>
        <p:spPr>
          <a:xfrm>
            <a:off x="467544" y="4968000"/>
            <a:ext cx="720080" cy="144016"/>
          </a:xfrm>
        </p:spPr>
        <p:txBody>
          <a:bodyPr/>
          <a:lstStyle/>
          <a:p>
            <a:fld id="{F04A98FF-4B1A-4EC5-B384-7BE28DC070B5}" type="datetime1">
              <a:rPr lang="fr-FR" smtClean="0"/>
              <a:t>27/05/2026</a:t>
            </a:fld>
            <a:endParaRPr lang="fr-FR"/>
          </a:p>
        </p:txBody>
      </p:sp>
      <p:sp>
        <p:nvSpPr>
          <p:cNvPr id="14" name="Espace réservé du pied de page 5">
            <a:extLst>
              <a:ext uri="{FF2B5EF4-FFF2-40B4-BE49-F238E27FC236}">
                <a16:creationId xmlns:a16="http://schemas.microsoft.com/office/drawing/2014/main" id="{39C82A4C-CFCE-4D44-C2E3-A3D9AA94DBAB}"/>
              </a:ext>
            </a:extLst>
          </p:cNvPr>
          <p:cNvSpPr txBox="1">
            <a:spLocks/>
          </p:cNvSpPr>
          <p:nvPr>
            <p:custDataLst>
              <p:tags r:id="rId12"/>
            </p:custDataLst>
          </p:nvPr>
        </p:nvSpPr>
        <p:spPr>
          <a:xfrm>
            <a:off x="1330609" y="4968000"/>
            <a:ext cx="6753947" cy="144000"/>
          </a:xfrm>
          <a:prstGeom prst="rect">
            <a:avLst/>
          </a:prstGeom>
        </p:spPr>
        <p:txBody>
          <a:bodyPr vert="horz" lIns="91440" tIns="45720" rIns="91440" bIns="45720" rtlCol="0" anchor="ctr"/>
          <a:lstStyle>
            <a:defPPr>
              <a:defRPr lang="fr-FR"/>
            </a:defPPr>
            <a:lvl1pPr marL="0" algn="ctr" defTabSz="914400" rtl="0" eaLnBrk="1" latinLnBrk="0" hangingPunct="1">
              <a:defRPr lang="fr-FR" sz="800" kern="1200" dirty="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600"/>
              <a:t>Notes :  [1]</a:t>
            </a:r>
            <a:r>
              <a:rPr lang="fr-FR" sz="600" i="1">
                <a:solidFill>
                  <a:schemeClr val="tx1"/>
                </a:solidFill>
              </a:rPr>
              <a:t> </a:t>
            </a:r>
            <a:r>
              <a:rPr lang="fr-FR" sz="600">
                <a:ea typeface="Calibri"/>
                <a:cs typeface="Calibri"/>
              </a:rPr>
              <a:t>Moteurs IE4 et IE5 au lieu de moteurs à induction IE2 et IE3; [2] Moteurs </a:t>
            </a:r>
            <a:r>
              <a:rPr lang="fr-FR" sz="600">
                <a:cs typeface="Calibri"/>
              </a:rPr>
              <a:t>IE4 progressivement obligatoires pour certaines plages de puissance</a:t>
            </a:r>
          </a:p>
          <a:p>
            <a:pPr algn="l"/>
            <a:r>
              <a:rPr lang="fr-FR" sz="600">
                <a:ea typeface="Calibri"/>
                <a:cs typeface="Calibri"/>
              </a:rPr>
              <a:t>Source</a:t>
            </a:r>
            <a:r>
              <a:rPr lang="fr-FR" sz="600"/>
              <a:t> :  Projet de remplacement des moteurs de l’entreprise Bekaert avec la collaboration de l'Université de Gand</a:t>
            </a:r>
          </a:p>
          <a:p>
            <a:pPr algn="l"/>
            <a:endParaRPr lang="fr-FR" sz="600">
              <a:ea typeface="Calibri"/>
              <a:cs typeface="Calibri"/>
            </a:endParaRPr>
          </a:p>
        </p:txBody>
      </p:sp>
      <p:sp>
        <p:nvSpPr>
          <p:cNvPr id="10" name="Titre 6">
            <a:extLst>
              <a:ext uri="{FF2B5EF4-FFF2-40B4-BE49-F238E27FC236}">
                <a16:creationId xmlns:a16="http://schemas.microsoft.com/office/drawing/2014/main" id="{36F2F581-B5AA-B0DB-3B32-B9CB609C2361}"/>
              </a:ext>
            </a:extLst>
          </p:cNvPr>
          <p:cNvSpPr txBox="1">
            <a:spLocks/>
          </p:cNvSpPr>
          <p:nvPr>
            <p:custDataLst>
              <p:tags r:id="rId13"/>
            </p:custDataLst>
          </p:nvPr>
        </p:nvSpPr>
        <p:spPr>
          <a:xfrm>
            <a:off x="457200" y="205979"/>
            <a:ext cx="7521262" cy="437965"/>
          </a:xfrm>
          <a:prstGeom prst="rect">
            <a:avLst/>
          </a:prstGeom>
        </p:spPr>
        <p:txBody>
          <a:bodyPr vert="horz" lIns="91440" tIns="45720" rIns="91440" bIns="45720" rtlCol="0" anchor="t">
            <a:noAutofit/>
          </a:bodyPr>
          <a:lstStyle>
            <a:lvl1pPr algn="l" defTabSz="914400" rtl="0" eaLnBrk="1" latinLnBrk="0" hangingPunct="1">
              <a:spcBef>
                <a:spcPct val="0"/>
              </a:spcBef>
              <a:buNone/>
              <a:defRPr lang="fr-FR" sz="2400" b="1" kern="1200" cap="none" baseline="0">
                <a:solidFill>
                  <a:schemeClr val="accent3"/>
                </a:solidFill>
                <a:latin typeface="+mj-lt"/>
                <a:ea typeface="+mj-ea"/>
                <a:cs typeface="+mj-cs"/>
              </a:defRPr>
            </a:lvl1pPr>
          </a:lstStyle>
          <a:p>
            <a:r>
              <a:rPr lang="fr-FR" sz="1800">
                <a:solidFill>
                  <a:schemeClr val="tx2"/>
                </a:solidFill>
                <a:latin typeface="Open Sans"/>
                <a:ea typeface="Open Sans"/>
                <a:cs typeface="Open Sans"/>
              </a:rPr>
              <a:t>Les BNE augmentent la rentabilité et l'attractivité des investissements en efficacité énergétique</a:t>
            </a:r>
            <a:endPar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B81BC844-045B-91D3-F839-D36B3E8CC2F5}"/>
              </a:ext>
            </a:extLst>
          </p:cNvPr>
          <p:cNvSpPr/>
          <p:nvPr>
            <p:custDataLst>
              <p:tags r:id="rId14"/>
            </p:custDataLst>
          </p:nvPr>
        </p:nvSpPr>
        <p:spPr>
          <a:xfrm>
            <a:off x="3396071" y="1310604"/>
            <a:ext cx="3338106" cy="3329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tlCol="0" anchor="t"/>
          <a:lstStyle/>
          <a:p>
            <a:pPr algn="ctr"/>
            <a:r>
              <a:rPr lang="fr-FR" sz="1200" b="1" u="sng">
                <a:solidFill>
                  <a:schemeClr val="tx1"/>
                </a:solidFill>
              </a:rPr>
              <a:t>Descriptif des BNE</a:t>
            </a:r>
          </a:p>
        </p:txBody>
      </p:sp>
      <p:sp>
        <p:nvSpPr>
          <p:cNvPr id="24" name="Rectangle 23">
            <a:extLst>
              <a:ext uri="{FF2B5EF4-FFF2-40B4-BE49-F238E27FC236}">
                <a16:creationId xmlns:a16="http://schemas.microsoft.com/office/drawing/2014/main" id="{048293F5-DBF5-2AF0-FE0F-DF79616D5BFA}"/>
              </a:ext>
            </a:extLst>
          </p:cNvPr>
          <p:cNvSpPr/>
          <p:nvPr>
            <p:custDataLst>
              <p:tags r:id="rId15"/>
            </p:custDataLst>
          </p:nvPr>
        </p:nvSpPr>
        <p:spPr>
          <a:xfrm>
            <a:off x="1884955" y="4220762"/>
            <a:ext cx="1441488" cy="493797"/>
          </a:xfrm>
          <a:prstGeom prst="rect">
            <a:avLst/>
          </a:prstGeom>
          <a:solidFill>
            <a:schemeClr val="accent2"/>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fr-FR" sz="1050" b="1">
                <a:solidFill>
                  <a:schemeClr val="bg1"/>
                </a:solidFill>
                <a:cs typeface="Calibri"/>
              </a:rPr>
              <a:t>Amélioration des conditions de travail</a:t>
            </a:r>
          </a:p>
        </p:txBody>
      </p:sp>
      <p:sp>
        <p:nvSpPr>
          <p:cNvPr id="25" name="Rectangle 24">
            <a:extLst>
              <a:ext uri="{FF2B5EF4-FFF2-40B4-BE49-F238E27FC236}">
                <a16:creationId xmlns:a16="http://schemas.microsoft.com/office/drawing/2014/main" id="{255EE8E1-FA01-89C9-9545-56E22A323AB6}"/>
              </a:ext>
            </a:extLst>
          </p:cNvPr>
          <p:cNvSpPr/>
          <p:nvPr>
            <p:custDataLst>
              <p:tags r:id="rId16"/>
            </p:custDataLst>
          </p:nvPr>
        </p:nvSpPr>
        <p:spPr>
          <a:xfrm>
            <a:off x="1884955" y="3277142"/>
            <a:ext cx="1441488" cy="842431"/>
          </a:xfrm>
          <a:prstGeom prst="rect">
            <a:avLst/>
          </a:prstGeom>
          <a:solidFill>
            <a:schemeClr val="accent2"/>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fr-FR" sz="1050" b="1">
                <a:solidFill>
                  <a:schemeClr val="bg1"/>
                </a:solidFill>
                <a:cs typeface="Calibri"/>
              </a:rPr>
              <a:t>Diminution des coûts de maintenance</a:t>
            </a:r>
          </a:p>
        </p:txBody>
      </p:sp>
      <p:sp>
        <p:nvSpPr>
          <p:cNvPr id="26" name="Rectangle 25">
            <a:extLst>
              <a:ext uri="{FF2B5EF4-FFF2-40B4-BE49-F238E27FC236}">
                <a16:creationId xmlns:a16="http://schemas.microsoft.com/office/drawing/2014/main" id="{355C1580-75F3-761F-D739-4074893ADDB5}"/>
              </a:ext>
            </a:extLst>
          </p:cNvPr>
          <p:cNvSpPr/>
          <p:nvPr>
            <p:custDataLst>
              <p:tags r:id="rId17"/>
            </p:custDataLst>
          </p:nvPr>
        </p:nvSpPr>
        <p:spPr>
          <a:xfrm>
            <a:off x="1884955" y="2831745"/>
            <a:ext cx="1441488" cy="368033"/>
          </a:xfrm>
          <a:prstGeom prst="rect">
            <a:avLst/>
          </a:prstGeom>
          <a:solidFill>
            <a:schemeClr val="accent2"/>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fr-FR" sz="1050" b="1">
                <a:solidFill>
                  <a:schemeClr val="bg1"/>
                </a:solidFill>
                <a:cs typeface="Calibri"/>
              </a:rPr>
              <a:t>Meilleure performance de la machine</a:t>
            </a:r>
          </a:p>
        </p:txBody>
      </p:sp>
      <p:sp>
        <p:nvSpPr>
          <p:cNvPr id="27" name="Rectangle 26">
            <a:extLst>
              <a:ext uri="{FF2B5EF4-FFF2-40B4-BE49-F238E27FC236}">
                <a16:creationId xmlns:a16="http://schemas.microsoft.com/office/drawing/2014/main" id="{8B155753-EFF0-44A5-0E2D-8D7F555F9418}"/>
              </a:ext>
            </a:extLst>
          </p:cNvPr>
          <p:cNvSpPr/>
          <p:nvPr>
            <p:custDataLst>
              <p:tags r:id="rId18"/>
            </p:custDataLst>
          </p:nvPr>
        </p:nvSpPr>
        <p:spPr>
          <a:xfrm>
            <a:off x="3396070" y="2219799"/>
            <a:ext cx="3384000" cy="534582"/>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marL="171450" indent="-171450">
              <a:buFont typeface="Arial" panose="020B0604020202020204" pitchFamily="34" charset="0"/>
              <a:buChar char="•"/>
            </a:pPr>
            <a:r>
              <a:rPr lang="fr-FR" sz="1050">
                <a:solidFill>
                  <a:schemeClr val="tx1"/>
                </a:solidFill>
              </a:rPr>
              <a:t>Moins de chaleur produite grâce à un meilleur rendement, réduisant l’usure des pièces du moteur et allongeant sa durée de vie</a:t>
            </a:r>
          </a:p>
        </p:txBody>
      </p:sp>
      <p:sp>
        <p:nvSpPr>
          <p:cNvPr id="29" name="Rectangle 28">
            <a:extLst>
              <a:ext uri="{FF2B5EF4-FFF2-40B4-BE49-F238E27FC236}">
                <a16:creationId xmlns:a16="http://schemas.microsoft.com/office/drawing/2014/main" id="{359887D8-841B-F0C4-9F1B-571EF24D4D6F}"/>
              </a:ext>
            </a:extLst>
          </p:cNvPr>
          <p:cNvSpPr/>
          <p:nvPr>
            <p:custDataLst>
              <p:tags r:id="rId19"/>
            </p:custDataLst>
          </p:nvPr>
        </p:nvSpPr>
        <p:spPr>
          <a:xfrm>
            <a:off x="3396070" y="4215512"/>
            <a:ext cx="3384000" cy="4937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marL="171450" indent="-171450">
              <a:buFont typeface="Arial" panose="020B0604020202020204" pitchFamily="34" charset="0"/>
              <a:buChar char="•"/>
            </a:pPr>
            <a:r>
              <a:rPr lang="fr-FR" sz="1050">
                <a:solidFill>
                  <a:schemeClr val="tx1"/>
                </a:solidFill>
              </a:rPr>
              <a:t>Moins de chaleur produite, pour plus de confort et moins d’absentéisme des opérateurs de ligne</a:t>
            </a:r>
          </a:p>
          <a:p>
            <a:pPr marL="171450" indent="-171450">
              <a:buFont typeface="Arial" panose="020B0604020202020204" pitchFamily="34" charset="0"/>
              <a:buChar char="•"/>
            </a:pPr>
            <a:r>
              <a:rPr lang="fr-FR" sz="1050">
                <a:solidFill>
                  <a:schemeClr val="tx1"/>
                </a:solidFill>
              </a:rPr>
              <a:t>Moteurs plus silencieux, améliorant le confort au travail</a:t>
            </a:r>
          </a:p>
        </p:txBody>
      </p:sp>
      <p:sp>
        <p:nvSpPr>
          <p:cNvPr id="30" name="Rectangle 29">
            <a:extLst>
              <a:ext uri="{FF2B5EF4-FFF2-40B4-BE49-F238E27FC236}">
                <a16:creationId xmlns:a16="http://schemas.microsoft.com/office/drawing/2014/main" id="{8788AED8-CC40-3CFE-4F45-72F265E95A58}"/>
              </a:ext>
            </a:extLst>
          </p:cNvPr>
          <p:cNvSpPr/>
          <p:nvPr>
            <p:custDataLst>
              <p:tags r:id="rId20"/>
            </p:custDataLst>
          </p:nvPr>
        </p:nvSpPr>
        <p:spPr>
          <a:xfrm>
            <a:off x="3396070" y="3273642"/>
            <a:ext cx="3384000" cy="842431"/>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36000" rIns="36000" bIns="36000" rtlCol="0" anchor="ctr"/>
          <a:lstStyle/>
          <a:p>
            <a:pPr marL="171450" indent="-171450">
              <a:buFont typeface="Arial" panose="020B0604020202020204" pitchFamily="34" charset="0"/>
              <a:buChar char="•"/>
            </a:pPr>
            <a:r>
              <a:rPr lang="fr-FR" sz="1050">
                <a:solidFill>
                  <a:schemeClr val="tx1"/>
                </a:solidFill>
              </a:rPr>
              <a:t>Moins de chaleur produite, réduisant l’usure, les pannes et donc les coûts de maintenance</a:t>
            </a:r>
          </a:p>
          <a:p>
            <a:pPr marL="171450" indent="-171450">
              <a:buFont typeface="Arial" panose="020B0604020202020204" pitchFamily="34" charset="0"/>
              <a:buChar char="•"/>
            </a:pPr>
            <a:r>
              <a:rPr lang="fr-FR" sz="1050">
                <a:solidFill>
                  <a:schemeClr val="tx1"/>
                </a:solidFill>
              </a:rPr>
              <a:t>Températures de fonctionnement plus basses et conception simple des moteurs IE5, facilitant l’entretien et allongeant les intervalles de maintenance</a:t>
            </a:r>
          </a:p>
        </p:txBody>
      </p:sp>
      <p:sp>
        <p:nvSpPr>
          <p:cNvPr id="32" name="Rectangle 31">
            <a:extLst>
              <a:ext uri="{FF2B5EF4-FFF2-40B4-BE49-F238E27FC236}">
                <a16:creationId xmlns:a16="http://schemas.microsoft.com/office/drawing/2014/main" id="{42EADD9F-9DDD-3BBA-5B96-CE11F1D03B49}"/>
              </a:ext>
            </a:extLst>
          </p:cNvPr>
          <p:cNvSpPr/>
          <p:nvPr>
            <p:custDataLst>
              <p:tags r:id="rId21"/>
            </p:custDataLst>
          </p:nvPr>
        </p:nvSpPr>
        <p:spPr>
          <a:xfrm>
            <a:off x="3396070" y="2829995"/>
            <a:ext cx="3384000" cy="368033"/>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0" bIns="36000" rtlCol="0" anchor="ctr"/>
          <a:lstStyle/>
          <a:p>
            <a:pPr marL="171450" indent="-171450">
              <a:buFont typeface="Arial" panose="020B0604020202020204" pitchFamily="34" charset="0"/>
              <a:buChar char="•"/>
            </a:pPr>
            <a:r>
              <a:rPr lang="fr-FR" sz="1050">
                <a:solidFill>
                  <a:schemeClr val="tx1"/>
                </a:solidFill>
              </a:rPr>
              <a:t>Moins de chaleur et de contraintes mécaniques, réduisant les pannes et améliorant la fiabilité des processus</a:t>
            </a:r>
          </a:p>
        </p:txBody>
      </p:sp>
      <p:sp>
        <p:nvSpPr>
          <p:cNvPr id="57" name="Rectangle 56">
            <a:extLst>
              <a:ext uri="{FF2B5EF4-FFF2-40B4-BE49-F238E27FC236}">
                <a16:creationId xmlns:a16="http://schemas.microsoft.com/office/drawing/2014/main" id="{BF45DCC0-4E6C-3286-6A2E-2CDA524FCEF4}"/>
              </a:ext>
            </a:extLst>
          </p:cNvPr>
          <p:cNvSpPr/>
          <p:nvPr>
            <p:custDataLst>
              <p:tags r:id="rId22"/>
            </p:custDataLst>
          </p:nvPr>
        </p:nvSpPr>
        <p:spPr>
          <a:xfrm>
            <a:off x="1884955" y="1828338"/>
            <a:ext cx="1441488" cy="336600"/>
          </a:xfrm>
          <a:prstGeom prst="rect">
            <a:avLst/>
          </a:prstGeom>
          <a:solidFill>
            <a:schemeClr val="accent2"/>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lang="fr-FR" sz="1050" b="1">
                <a:solidFill>
                  <a:schemeClr val="bg1"/>
                </a:solidFill>
                <a:cs typeface="Calibri"/>
              </a:rPr>
              <a:t>Réduction des risques réglementaires </a:t>
            </a:r>
          </a:p>
        </p:txBody>
      </p:sp>
      <p:sp>
        <p:nvSpPr>
          <p:cNvPr id="58" name="Rectangle 57">
            <a:extLst>
              <a:ext uri="{FF2B5EF4-FFF2-40B4-BE49-F238E27FC236}">
                <a16:creationId xmlns:a16="http://schemas.microsoft.com/office/drawing/2014/main" id="{4A153A4B-8F63-576D-6E6C-C2E634110CFE}"/>
              </a:ext>
            </a:extLst>
          </p:cNvPr>
          <p:cNvSpPr/>
          <p:nvPr>
            <p:custDataLst>
              <p:tags r:id="rId23"/>
            </p:custDataLst>
          </p:nvPr>
        </p:nvSpPr>
        <p:spPr>
          <a:xfrm>
            <a:off x="3396070" y="1826538"/>
            <a:ext cx="3384000" cy="33840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marL="171450" indent="-171450">
              <a:buFont typeface="Arial" panose="020B0604020202020204" pitchFamily="34" charset="0"/>
              <a:buChar char="•"/>
            </a:pPr>
            <a:r>
              <a:rPr lang="fr-FR" sz="1050">
                <a:solidFill>
                  <a:schemeClr val="tx1"/>
                </a:solidFill>
              </a:rPr>
              <a:t>Meilleure gestion des risques grâce aux moteurs IE4 et IE5, conformes aux futures normes européennes</a:t>
            </a:r>
            <a:r>
              <a:rPr lang="fr-FR" sz="1050" baseline="30000">
                <a:solidFill>
                  <a:schemeClr val="tx1"/>
                </a:solidFill>
              </a:rPr>
              <a:t> [2]</a:t>
            </a:r>
          </a:p>
        </p:txBody>
      </p:sp>
      <p:sp>
        <p:nvSpPr>
          <p:cNvPr id="5" name="Rectangle 4">
            <a:extLst>
              <a:ext uri="{FF2B5EF4-FFF2-40B4-BE49-F238E27FC236}">
                <a16:creationId xmlns:a16="http://schemas.microsoft.com/office/drawing/2014/main" id="{01DF7918-FD7D-4C81-23E3-D464A4BBD53D}"/>
              </a:ext>
            </a:extLst>
          </p:cNvPr>
          <p:cNvSpPr/>
          <p:nvPr>
            <p:custDataLst>
              <p:tags r:id="rId24"/>
            </p:custDataLst>
          </p:nvPr>
        </p:nvSpPr>
        <p:spPr>
          <a:xfrm>
            <a:off x="6942794" y="2095155"/>
            <a:ext cx="1628415" cy="2279234"/>
          </a:xfrm>
          <a:prstGeom prst="rect">
            <a:avLst/>
          </a:prstGeom>
          <a:noFill/>
          <a:ln w="3175">
            <a:no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bIns="36000" rtlCol="0" anchor="ctr"/>
          <a:lstStyle/>
          <a:p>
            <a:pPr marL="171450" indent="-171450">
              <a:spcBef>
                <a:spcPts val="300"/>
              </a:spcBef>
              <a:buFont typeface="Arial" panose="020B0604020202020204" pitchFamily="34" charset="0"/>
              <a:buChar char="•"/>
            </a:pPr>
            <a:r>
              <a:rPr lang="fr-CH" sz="1050">
                <a:solidFill>
                  <a:schemeClr val="tx1"/>
                </a:solidFill>
                <a:cs typeface="Calibri"/>
              </a:rPr>
              <a:t>Réduction des coûts</a:t>
            </a:r>
          </a:p>
          <a:p>
            <a:pPr marL="171450" indent="-171450">
              <a:spcBef>
                <a:spcPts val="300"/>
              </a:spcBef>
              <a:buFont typeface="Arial" panose="020B0604020202020204" pitchFamily="34" charset="0"/>
              <a:buChar char="•"/>
            </a:pPr>
            <a:r>
              <a:rPr lang="fr-CH" sz="1050">
                <a:solidFill>
                  <a:schemeClr val="tx1"/>
                </a:solidFill>
                <a:cs typeface="Calibri"/>
              </a:rPr>
              <a:t>Réduction des risques</a:t>
            </a:r>
          </a:p>
          <a:p>
            <a:pPr marL="171450" indent="-171450">
              <a:spcBef>
                <a:spcPts val="300"/>
              </a:spcBef>
              <a:buFont typeface="Arial" panose="020B0604020202020204" pitchFamily="34" charset="0"/>
              <a:buChar char="•"/>
            </a:pPr>
            <a:r>
              <a:rPr lang="fr-CH" sz="1050">
                <a:solidFill>
                  <a:schemeClr val="tx1"/>
                </a:solidFill>
                <a:cs typeface="Calibri"/>
              </a:rPr>
              <a:t>Hausse de la productivité</a:t>
            </a:r>
          </a:p>
          <a:p>
            <a:pPr marL="171450" indent="-171450">
              <a:spcBef>
                <a:spcPts val="300"/>
              </a:spcBef>
              <a:buFont typeface="Arial" panose="020B0604020202020204" pitchFamily="34" charset="0"/>
              <a:buChar char="•"/>
            </a:pPr>
            <a:r>
              <a:rPr lang="fr-CH" sz="1050">
                <a:solidFill>
                  <a:schemeClr val="tx1"/>
                </a:solidFill>
                <a:cs typeface="Calibri"/>
              </a:rPr>
              <a:t>Amélioration de la proposition de valeur de l’entreprise</a:t>
            </a:r>
          </a:p>
          <a:p>
            <a:pPr marL="171450" indent="-171450">
              <a:spcBef>
                <a:spcPts val="300"/>
              </a:spcBef>
              <a:buFont typeface="Arial" panose="020B0604020202020204" pitchFamily="34" charset="0"/>
              <a:buChar char="•"/>
            </a:pPr>
            <a:r>
              <a:rPr lang="fr-CH" sz="1050">
                <a:solidFill>
                  <a:schemeClr val="tx1"/>
                </a:solidFill>
                <a:cs typeface="Calibri"/>
              </a:rPr>
              <a:t>Hausse potentielle du chiffre d’affaires</a:t>
            </a:r>
          </a:p>
        </p:txBody>
      </p:sp>
      <p:sp>
        <p:nvSpPr>
          <p:cNvPr id="6" name="Accolade fermante 5">
            <a:extLst>
              <a:ext uri="{FF2B5EF4-FFF2-40B4-BE49-F238E27FC236}">
                <a16:creationId xmlns:a16="http://schemas.microsoft.com/office/drawing/2014/main" id="{61FECA57-F95C-B569-73FC-2BDDFB0697A6}"/>
              </a:ext>
            </a:extLst>
          </p:cNvPr>
          <p:cNvSpPr/>
          <p:nvPr>
            <p:custDataLst>
              <p:tags r:id="rId25"/>
            </p:custDataLst>
          </p:nvPr>
        </p:nvSpPr>
        <p:spPr>
          <a:xfrm>
            <a:off x="6710599" y="1737609"/>
            <a:ext cx="245235" cy="3024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Rectangle 6">
            <a:extLst>
              <a:ext uri="{FF2B5EF4-FFF2-40B4-BE49-F238E27FC236}">
                <a16:creationId xmlns:a16="http://schemas.microsoft.com/office/drawing/2014/main" id="{E870D4B3-6AC9-1A8B-9CFE-7CBE97021C43}"/>
              </a:ext>
            </a:extLst>
          </p:cNvPr>
          <p:cNvSpPr/>
          <p:nvPr>
            <p:custDataLst>
              <p:tags r:id="rId26"/>
            </p:custDataLst>
          </p:nvPr>
        </p:nvSpPr>
        <p:spPr>
          <a:xfrm>
            <a:off x="6955835" y="1310604"/>
            <a:ext cx="1615374" cy="3329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tlCol="0" anchor="t"/>
          <a:lstStyle/>
          <a:p>
            <a:pPr algn="ctr"/>
            <a:r>
              <a:rPr lang="fr-FR" sz="1200" b="1" u="sng">
                <a:solidFill>
                  <a:schemeClr val="tx1"/>
                </a:solidFill>
              </a:rPr>
              <a:t>Impacts positifs</a:t>
            </a:r>
          </a:p>
        </p:txBody>
      </p:sp>
      <p:sp>
        <p:nvSpPr>
          <p:cNvPr id="9" name="Flèche : droite 8">
            <a:extLst>
              <a:ext uri="{FF2B5EF4-FFF2-40B4-BE49-F238E27FC236}">
                <a16:creationId xmlns:a16="http://schemas.microsoft.com/office/drawing/2014/main" id="{7607C69B-873D-C406-5F89-DCD306126472}"/>
              </a:ext>
            </a:extLst>
          </p:cNvPr>
          <p:cNvSpPr/>
          <p:nvPr>
            <p:custDataLst>
              <p:tags r:id="rId27"/>
            </p:custDataLst>
          </p:nvPr>
        </p:nvSpPr>
        <p:spPr>
          <a:xfrm>
            <a:off x="6728893" y="1382975"/>
            <a:ext cx="227695" cy="188203"/>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4000" u="sng">
              <a:solidFill>
                <a:schemeClr val="tx1"/>
              </a:solidFill>
            </a:endParaRPr>
          </a:p>
        </p:txBody>
      </p:sp>
      <p:sp>
        <p:nvSpPr>
          <p:cNvPr id="12" name="Rectangle 11">
            <a:extLst>
              <a:ext uri="{FF2B5EF4-FFF2-40B4-BE49-F238E27FC236}">
                <a16:creationId xmlns:a16="http://schemas.microsoft.com/office/drawing/2014/main" id="{4D254CCF-55A1-3582-6CFB-53D46B06AE1F}"/>
              </a:ext>
            </a:extLst>
          </p:cNvPr>
          <p:cNvSpPr/>
          <p:nvPr>
            <p:custDataLst>
              <p:tags r:id="rId28"/>
            </p:custDataLst>
          </p:nvPr>
        </p:nvSpPr>
        <p:spPr>
          <a:xfrm>
            <a:off x="3382666" y="-9058"/>
            <a:ext cx="216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B – Classification des BNE des projets en EE</a:t>
            </a:r>
          </a:p>
        </p:txBody>
      </p:sp>
      <p:sp>
        <p:nvSpPr>
          <p:cNvPr id="18" name="Rectangle 17">
            <a:extLst>
              <a:ext uri="{FF2B5EF4-FFF2-40B4-BE49-F238E27FC236}">
                <a16:creationId xmlns:a16="http://schemas.microsoft.com/office/drawing/2014/main" id="{DA9D7ADB-B4D5-5633-30C9-146EFA7263D7}"/>
              </a:ext>
            </a:extLst>
          </p:cNvPr>
          <p:cNvSpPr/>
          <p:nvPr>
            <p:custDataLst>
              <p:tags r:id="rId29"/>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700" b="1">
                <a:solidFill>
                  <a:schemeClr val="accent1"/>
                </a:solidFill>
              </a:rPr>
              <a:t>2. BNE :  quel intérêt pour les projets en efficacité énergétique? </a:t>
            </a:r>
          </a:p>
        </p:txBody>
      </p:sp>
      <p:sp>
        <p:nvSpPr>
          <p:cNvPr id="2" name="Rectangle 1">
            <a:extLst>
              <a:ext uri="{FF2B5EF4-FFF2-40B4-BE49-F238E27FC236}">
                <a16:creationId xmlns:a16="http://schemas.microsoft.com/office/drawing/2014/main" id="{9E1C6CCF-4FAA-56EC-4D4B-ECF1108FFD89}"/>
              </a:ext>
            </a:extLst>
          </p:cNvPr>
          <p:cNvSpPr/>
          <p:nvPr>
            <p:custDataLst>
              <p:tags r:id="rId30"/>
            </p:custDataLst>
          </p:nvPr>
        </p:nvSpPr>
        <p:spPr>
          <a:xfrm>
            <a:off x="1909267" y="1581724"/>
            <a:ext cx="1441487" cy="2333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a:r>
              <a:rPr lang="fr-FR" sz="900" i="1">
                <a:solidFill>
                  <a:schemeClr val="tx1"/>
                </a:solidFill>
                <a:ea typeface="Calibri"/>
                <a:cs typeface="Calibri"/>
              </a:rPr>
              <a:t>Liste non exhaustive</a:t>
            </a:r>
            <a:endParaRPr lang="en-US" sz="1100" i="1">
              <a:solidFill>
                <a:schemeClr val="tx1"/>
              </a:solidFill>
              <a:ea typeface="Calibri"/>
              <a:cs typeface="Calibri"/>
            </a:endParaRPr>
          </a:p>
        </p:txBody>
      </p:sp>
    </p:spTree>
    <p:extLst>
      <p:ext uri="{BB962C8B-B14F-4D97-AF65-F5344CB8AC3E}">
        <p14:creationId xmlns:p14="http://schemas.microsoft.com/office/powerpoint/2010/main" val="1646158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F7B3E-4256-9ED2-FDDB-A7A5472219B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D9577E-5AAD-F881-1BC9-D14F1B1C62A4}"/>
              </a:ext>
            </a:extLst>
          </p:cNvPr>
          <p:cNvSpPr>
            <a:spLocks noGrp="1"/>
          </p:cNvSpPr>
          <p:nvPr>
            <p:ph type="title"/>
            <p:custDataLst>
              <p:tags r:id="rId1"/>
            </p:custDataLst>
          </p:nvPr>
        </p:nvSpPr>
        <p:spPr>
          <a:xfrm>
            <a:off x="413979" y="168983"/>
            <a:ext cx="7521262" cy="883977"/>
          </a:xfrm>
        </p:spPr>
        <p:txBody>
          <a:bodyPr/>
          <a:lstStyle/>
          <a:p>
            <a:r>
              <a:rPr lang="fr-FR" sz="1800">
                <a:solidFill>
                  <a:schemeClr val="tx1"/>
                </a:solidFill>
                <a:latin typeface="Open Sans"/>
                <a:ea typeface="Open Sans"/>
                <a:cs typeface="Open Sans"/>
              </a:rPr>
              <a:t>Des recherches sur les BNE des projets d’investissement en EE sont menées depuis 30 ans, avec un intérêt croissant depuis 2018 avec le lancement de projets européens</a:t>
            </a:r>
            <a:endParaRPr lang="fr-FR" sz="1800">
              <a:solidFill>
                <a:schemeClr val="tx1"/>
              </a:solidFill>
            </a:endParaRPr>
          </a:p>
        </p:txBody>
      </p:sp>
      <p:sp>
        <p:nvSpPr>
          <p:cNvPr id="4" name="Espace réservé du numéro de diapositive 3">
            <a:extLst>
              <a:ext uri="{FF2B5EF4-FFF2-40B4-BE49-F238E27FC236}">
                <a16:creationId xmlns:a16="http://schemas.microsoft.com/office/drawing/2014/main" id="{EB38A9C7-7D23-B343-2CB8-9149DF50A847}"/>
              </a:ext>
            </a:extLst>
          </p:cNvPr>
          <p:cNvSpPr>
            <a:spLocks noGrp="1"/>
          </p:cNvSpPr>
          <p:nvPr>
            <p:ph type="sldNum" sz="quarter" idx="4"/>
            <p:custDataLst>
              <p:tags r:id="rId2"/>
            </p:custDataLst>
          </p:nvPr>
        </p:nvSpPr>
        <p:spPr/>
        <p:txBody>
          <a:bodyPr/>
          <a:lstStyle/>
          <a:p>
            <a:fld id="{36B95A73-A89A-4BC7-8564-4CF1D1DD2F51}" type="slidenum">
              <a:rPr lang="fr-FR" smtClean="0"/>
              <a:pPr/>
              <a:t>14</a:t>
            </a:fld>
            <a:endParaRPr lang="fr-FR"/>
          </a:p>
        </p:txBody>
      </p:sp>
      <p:sp>
        <p:nvSpPr>
          <p:cNvPr id="6" name="Espace réservé du pied de page 5">
            <a:extLst>
              <a:ext uri="{FF2B5EF4-FFF2-40B4-BE49-F238E27FC236}">
                <a16:creationId xmlns:a16="http://schemas.microsoft.com/office/drawing/2014/main" id="{0F1DF634-CE42-9EFF-6E58-4D68FE48CBF4}"/>
              </a:ext>
            </a:extLst>
          </p:cNvPr>
          <p:cNvSpPr>
            <a:spLocks noGrp="1"/>
          </p:cNvSpPr>
          <p:nvPr>
            <p:ph type="ftr" sz="quarter" idx="3"/>
            <p:custDataLst>
              <p:tags r:id="rId3"/>
            </p:custDataLst>
          </p:nvPr>
        </p:nvSpPr>
        <p:spPr>
          <a:xfrm>
            <a:off x="387125" y="4856475"/>
            <a:ext cx="7992614" cy="344370"/>
          </a:xfrm>
        </p:spPr>
        <p:txBody>
          <a:bodyPr/>
          <a:lstStyle/>
          <a:p>
            <a:pPr algn="l"/>
            <a:r>
              <a:rPr lang="fr-FR" sz="600"/>
              <a:t>Notes :  [1]</a:t>
            </a:r>
            <a:r>
              <a:rPr lang="fr-FR" sz="600" i="1">
                <a:solidFill>
                  <a:schemeClr val="tx1"/>
                </a:solidFill>
              </a:rPr>
              <a:t> </a:t>
            </a:r>
            <a:r>
              <a:rPr lang="fr-FR" sz="600" i="1"/>
              <a:t>International Energy Program Evaluation </a:t>
            </a:r>
            <a:r>
              <a:rPr lang="fr-FR" sz="600" i="1" err="1"/>
              <a:t>Conference</a:t>
            </a:r>
            <a:r>
              <a:rPr lang="fr-FR" sz="600"/>
              <a:t>; [2] Anciennement </a:t>
            </a:r>
            <a:r>
              <a:rPr lang="fr-FR" sz="600" i="1"/>
              <a:t>International Energy Policy and Programme Evaluation </a:t>
            </a:r>
            <a:r>
              <a:rPr lang="fr-FR" sz="600" i="1" err="1"/>
              <a:t>Conference</a:t>
            </a:r>
            <a:r>
              <a:rPr lang="fr-FR" sz="600" i="1"/>
              <a:t> </a:t>
            </a:r>
            <a:r>
              <a:rPr lang="fr-FR" sz="600"/>
              <a:t>(IEPPEC) – « Sœur » européenne de l’IEPEC; [3] </a:t>
            </a:r>
            <a:r>
              <a:rPr lang="en-US" sz="600"/>
              <a:t>Sandberg, T.A. (1998) </a:t>
            </a:r>
            <a:r>
              <a:rPr lang="fr-FR" sz="600"/>
              <a:t>Promouvoir et quantifier les bénéfices non énergétiques — Une méthode pour atteindre l'efficacité énergétique en Suède.</a:t>
            </a:r>
            <a:r>
              <a:rPr lang="en-US" sz="600"/>
              <a:t> Étude de </a:t>
            </a:r>
            <a:r>
              <a:rPr lang="en-US" sz="600" err="1"/>
              <a:t>l’ACEEE</a:t>
            </a:r>
            <a:r>
              <a:rPr lang="en-US" sz="600"/>
              <a:t> sur </a:t>
            </a:r>
            <a:r>
              <a:rPr lang="en-US" sz="600" err="1"/>
              <a:t>l’efficacité</a:t>
            </a:r>
            <a:r>
              <a:rPr lang="en-US" sz="600"/>
              <a:t> </a:t>
            </a:r>
            <a:r>
              <a:rPr lang="en-US" sz="600" err="1"/>
              <a:t>énergétique</a:t>
            </a:r>
            <a:r>
              <a:rPr lang="en-US" sz="600"/>
              <a:t> dans les </a:t>
            </a:r>
            <a:r>
              <a:rPr lang="en-US" sz="600" err="1"/>
              <a:t>bâtiments</a:t>
            </a:r>
            <a:r>
              <a:rPr lang="en-US" sz="600"/>
              <a:t>, pp. 8.289. </a:t>
            </a:r>
            <a:endParaRPr lang="fr-FR" sz="600"/>
          </a:p>
        </p:txBody>
      </p:sp>
      <p:sp>
        <p:nvSpPr>
          <p:cNvPr id="54" name="Rectangle 53">
            <a:extLst>
              <a:ext uri="{FF2B5EF4-FFF2-40B4-BE49-F238E27FC236}">
                <a16:creationId xmlns:a16="http://schemas.microsoft.com/office/drawing/2014/main" id="{94D73B65-F88B-FB02-160C-3C5DDAB48288}"/>
              </a:ext>
            </a:extLst>
          </p:cNvPr>
          <p:cNvSpPr/>
          <p:nvPr>
            <p:custDataLst>
              <p:tags r:id="rId4"/>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C – Revue des méthodologies d’évaluation disponibles</a:t>
            </a:r>
          </a:p>
        </p:txBody>
      </p:sp>
      <p:grpSp>
        <p:nvGrpSpPr>
          <p:cNvPr id="5" name="Group 4">
            <a:extLst>
              <a:ext uri="{FF2B5EF4-FFF2-40B4-BE49-F238E27FC236}">
                <a16:creationId xmlns:a16="http://schemas.microsoft.com/office/drawing/2014/main" id="{55C412F1-E62D-FADA-D6C8-EEC6989D6437}"/>
              </a:ext>
            </a:extLst>
          </p:cNvPr>
          <p:cNvGrpSpPr/>
          <p:nvPr/>
        </p:nvGrpSpPr>
        <p:grpSpPr>
          <a:xfrm>
            <a:off x="330537" y="1103549"/>
            <a:ext cx="8076056" cy="3664081"/>
            <a:chOff x="330537" y="1103549"/>
            <a:chExt cx="8076056" cy="3664081"/>
          </a:xfrm>
        </p:grpSpPr>
        <p:sp>
          <p:nvSpPr>
            <p:cNvPr id="32" name="Rectangle 31">
              <a:extLst>
                <a:ext uri="{FF2B5EF4-FFF2-40B4-BE49-F238E27FC236}">
                  <a16:creationId xmlns:a16="http://schemas.microsoft.com/office/drawing/2014/main" id="{54CC27B5-610A-E87A-F3FA-F1D38FF19763}"/>
                </a:ext>
              </a:extLst>
            </p:cNvPr>
            <p:cNvSpPr/>
            <p:nvPr>
              <p:custDataLst>
                <p:tags r:id="rId6"/>
              </p:custDataLst>
            </p:nvPr>
          </p:nvSpPr>
          <p:spPr>
            <a:xfrm>
              <a:off x="532109" y="1470694"/>
              <a:ext cx="3032622" cy="329693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lumMod val="95000"/>
                  </a:schemeClr>
                </a:solidFill>
              </a:endParaRPr>
            </a:p>
          </p:txBody>
        </p:sp>
        <p:sp>
          <p:nvSpPr>
            <p:cNvPr id="50" name="Rectangle 49">
              <a:extLst>
                <a:ext uri="{FF2B5EF4-FFF2-40B4-BE49-F238E27FC236}">
                  <a16:creationId xmlns:a16="http://schemas.microsoft.com/office/drawing/2014/main" id="{88E23650-B052-A339-BF86-8D9934654376}"/>
                </a:ext>
              </a:extLst>
            </p:cNvPr>
            <p:cNvSpPr/>
            <p:nvPr>
              <p:custDataLst>
                <p:tags r:id="rId7"/>
              </p:custDataLst>
            </p:nvPr>
          </p:nvSpPr>
          <p:spPr>
            <a:xfrm>
              <a:off x="627114" y="3064432"/>
              <a:ext cx="1811168" cy="1082261"/>
            </a:xfrm>
            <a:prstGeom prst="rect">
              <a:avLst/>
            </a:prstGeom>
            <a:solidFill>
              <a:schemeClr val="bg1"/>
            </a:solid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pPr marL="171450" indent="-171450">
                <a:buFont typeface="Arial" panose="020B0604020202020204" pitchFamily="34" charset="0"/>
                <a:buChar char="•"/>
              </a:pPr>
              <a:endParaRPr lang="fr-FR" sz="1100" b="0" i="0">
                <a:solidFill>
                  <a:schemeClr val="tx1"/>
                </a:solidFill>
                <a:effectLst/>
                <a:latin typeface="+mj-lt"/>
              </a:endParaRPr>
            </a:p>
          </p:txBody>
        </p:sp>
        <p:sp>
          <p:nvSpPr>
            <p:cNvPr id="49" name="Rectangle 48">
              <a:extLst>
                <a:ext uri="{FF2B5EF4-FFF2-40B4-BE49-F238E27FC236}">
                  <a16:creationId xmlns:a16="http://schemas.microsoft.com/office/drawing/2014/main" id="{901B6B05-69DA-2BFD-43B1-F593859DC291}"/>
                </a:ext>
              </a:extLst>
            </p:cNvPr>
            <p:cNvSpPr/>
            <p:nvPr>
              <p:custDataLst>
                <p:tags r:id="rId8"/>
              </p:custDataLst>
            </p:nvPr>
          </p:nvSpPr>
          <p:spPr>
            <a:xfrm>
              <a:off x="2573630" y="3053426"/>
              <a:ext cx="865275" cy="1093267"/>
            </a:xfrm>
            <a:prstGeom prst="rect">
              <a:avLst/>
            </a:prstGeom>
            <a:solidFill>
              <a:schemeClr val="bg1"/>
            </a:solid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pPr marL="171450" indent="-171450">
                <a:buFont typeface="Arial" panose="020B0604020202020204" pitchFamily="34" charset="0"/>
                <a:buChar char="•"/>
              </a:pPr>
              <a:endParaRPr lang="fr-FR" sz="1100" b="0" i="0">
                <a:solidFill>
                  <a:schemeClr val="tx1"/>
                </a:solidFill>
                <a:effectLst/>
                <a:latin typeface="+mj-lt"/>
              </a:endParaRPr>
            </a:p>
          </p:txBody>
        </p:sp>
        <p:pic>
          <p:nvPicPr>
            <p:cNvPr id="19" name="Picture 2">
              <a:extLst>
                <a:ext uri="{FF2B5EF4-FFF2-40B4-BE49-F238E27FC236}">
                  <a16:creationId xmlns:a16="http://schemas.microsoft.com/office/drawing/2014/main" id="{B6AA8F7E-5774-7042-4930-EE33B89D98BE}"/>
                </a:ext>
              </a:extLst>
            </p:cNvPr>
            <p:cNvPicPr>
              <a:picLocks noChangeAspect="1" noChangeArrowheads="1"/>
            </p:cNvPicPr>
            <p:nvPr>
              <p:custDataLst>
                <p:tags r:id="rId9"/>
              </p:custDataLst>
            </p:nvPr>
          </p:nvPicPr>
          <p:blipFill>
            <a:blip r:embed="rId88"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538" y="3869036"/>
              <a:ext cx="597481" cy="1727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99204F1F-79A4-DEC2-6546-BC707D38C352}"/>
                </a:ext>
              </a:extLst>
            </p:cNvPr>
            <p:cNvPicPr>
              <a:picLocks noChangeAspect="1" noChangeArrowheads="1"/>
            </p:cNvPicPr>
            <p:nvPr>
              <p:custDataLst>
                <p:tags r:id="rId10"/>
              </p:custDataLst>
            </p:nvPr>
          </p:nvPicPr>
          <p:blipFill>
            <a:blip r:embed="rId89"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6836" y="3241598"/>
              <a:ext cx="1053096" cy="585054"/>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652A71BF-CA5B-450C-32E4-CA7A8896E303}"/>
                </a:ext>
              </a:extLst>
            </p:cNvPr>
            <p:cNvSpPr/>
            <p:nvPr>
              <p:custDataLst>
                <p:tags r:id="rId11"/>
              </p:custDataLst>
            </p:nvPr>
          </p:nvSpPr>
          <p:spPr>
            <a:xfrm>
              <a:off x="2966635" y="2398457"/>
              <a:ext cx="1397056" cy="437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300"/>
                </a:spcBef>
              </a:pPr>
              <a:endParaRPr lang="fr-FR" sz="1000" b="0" i="1">
                <a:solidFill>
                  <a:schemeClr val="tx1"/>
                </a:solidFill>
                <a:effectLst/>
                <a:latin typeface="+mj-lt"/>
              </a:endParaRPr>
            </a:p>
          </p:txBody>
        </p:sp>
        <p:pic>
          <p:nvPicPr>
            <p:cNvPr id="25" name="Picture 12" descr="Journal of Cleaner Production - NetScientficJournals.com - Science  Magazines, Events and More">
              <a:extLst>
                <a:ext uri="{FF2B5EF4-FFF2-40B4-BE49-F238E27FC236}">
                  <a16:creationId xmlns:a16="http://schemas.microsoft.com/office/drawing/2014/main" id="{1941EB50-7922-F851-61F4-DEBA30F20693}"/>
                </a:ext>
              </a:extLst>
            </p:cNvPr>
            <p:cNvPicPr>
              <a:picLocks noChangeAspect="1" noChangeArrowheads="1"/>
            </p:cNvPicPr>
            <p:nvPr>
              <p:custDataLst>
                <p:tags r:id="rId12"/>
              </p:custDataLst>
            </p:nvPr>
          </p:nvPicPr>
          <p:blipFill>
            <a:blip r:embed="rId90" cstate="screen">
              <a:extLst>
                <a:ext uri="{28A0092B-C50C-407E-A947-70E740481C1C}">
                  <a14:useLocalDpi xmlns:a14="http://schemas.microsoft.com/office/drawing/2010/main" val="0"/>
                </a:ext>
              </a:extLst>
            </a:blip>
            <a:srcRect/>
            <a:stretch>
              <a:fillRect/>
            </a:stretch>
          </p:blipFill>
          <p:spPr bwMode="auto">
            <a:xfrm>
              <a:off x="2778982" y="3327892"/>
              <a:ext cx="546229" cy="182296"/>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8E918BF5-EDAE-DFC5-E353-115BFFCA0EEE}"/>
                </a:ext>
              </a:extLst>
            </p:cNvPr>
            <p:cNvSpPr/>
            <p:nvPr>
              <p:custDataLst>
                <p:tags r:id="rId13"/>
              </p:custDataLst>
            </p:nvPr>
          </p:nvSpPr>
          <p:spPr>
            <a:xfrm>
              <a:off x="457200" y="2603751"/>
              <a:ext cx="2925466" cy="29913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050" u="sng">
                  <a:solidFill>
                    <a:schemeClr val="tx1"/>
                  </a:solidFill>
                  <a:latin typeface="+mj-lt"/>
                  <a:ea typeface="Open Sans" panose="020B0606030504020204" pitchFamily="34" charset="0"/>
                  <a:cs typeface="Open Sans" panose="020B0606030504020204" pitchFamily="34" charset="0"/>
                </a:rPr>
                <a:t>Sources principales</a:t>
              </a:r>
            </a:p>
          </p:txBody>
        </p:sp>
        <p:sp>
          <p:nvSpPr>
            <p:cNvPr id="40" name="Rectangle 39">
              <a:extLst>
                <a:ext uri="{FF2B5EF4-FFF2-40B4-BE49-F238E27FC236}">
                  <a16:creationId xmlns:a16="http://schemas.microsoft.com/office/drawing/2014/main" id="{1973B7C8-3CFB-3740-FB58-14E239DEC825}"/>
                </a:ext>
              </a:extLst>
            </p:cNvPr>
            <p:cNvSpPr/>
            <p:nvPr>
              <p:custDataLst>
                <p:tags r:id="rId14"/>
              </p:custDataLst>
            </p:nvPr>
          </p:nvSpPr>
          <p:spPr>
            <a:xfrm>
              <a:off x="1172698" y="3064380"/>
              <a:ext cx="720000" cy="1461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FR" sz="900" i="1">
                  <a:solidFill>
                    <a:schemeClr val="tx1"/>
                  </a:solidFill>
                  <a:latin typeface="+mj-lt"/>
                  <a:ea typeface="Open Sans" panose="020B0606030504020204" pitchFamily="34" charset="0"/>
                  <a:cs typeface="Open Sans" panose="020B0606030504020204" pitchFamily="34" charset="0"/>
                </a:rPr>
                <a:t>Conférences</a:t>
              </a:r>
            </a:p>
          </p:txBody>
        </p:sp>
        <p:sp>
          <p:nvSpPr>
            <p:cNvPr id="41" name="Rectangle 40">
              <a:extLst>
                <a:ext uri="{FF2B5EF4-FFF2-40B4-BE49-F238E27FC236}">
                  <a16:creationId xmlns:a16="http://schemas.microsoft.com/office/drawing/2014/main" id="{BD8A9F17-26E0-8555-4EB6-D98B0563CEC9}"/>
                </a:ext>
              </a:extLst>
            </p:cNvPr>
            <p:cNvSpPr/>
            <p:nvPr>
              <p:custDataLst>
                <p:tags r:id="rId15"/>
              </p:custDataLst>
            </p:nvPr>
          </p:nvSpPr>
          <p:spPr>
            <a:xfrm>
              <a:off x="2699241" y="3081346"/>
              <a:ext cx="612000" cy="1208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fr-FR" sz="900" i="1">
                  <a:solidFill>
                    <a:schemeClr val="tx1"/>
                  </a:solidFill>
                  <a:latin typeface="+mj-lt"/>
                  <a:ea typeface="Open Sans" panose="020B0606030504020204" pitchFamily="34" charset="0"/>
                  <a:cs typeface="Open Sans" panose="020B0606030504020204" pitchFamily="34" charset="0"/>
                </a:rPr>
                <a:t>Journaux</a:t>
              </a:r>
            </a:p>
          </p:txBody>
        </p:sp>
        <p:grpSp>
          <p:nvGrpSpPr>
            <p:cNvPr id="43" name="Groupe 42">
              <a:extLst>
                <a:ext uri="{FF2B5EF4-FFF2-40B4-BE49-F238E27FC236}">
                  <a16:creationId xmlns:a16="http://schemas.microsoft.com/office/drawing/2014/main" id="{04C1D493-38FA-C69F-B1F1-3FA78DFDE6AB}"/>
                </a:ext>
              </a:extLst>
            </p:cNvPr>
            <p:cNvGrpSpPr/>
            <p:nvPr>
              <p:custDataLst>
                <p:tags r:id="rId16"/>
              </p:custDataLst>
            </p:nvPr>
          </p:nvGrpSpPr>
          <p:grpSpPr>
            <a:xfrm>
              <a:off x="578503" y="3669182"/>
              <a:ext cx="778259" cy="394326"/>
              <a:chOff x="2337780" y="2579203"/>
              <a:chExt cx="941694" cy="577334"/>
            </a:xfrm>
          </p:grpSpPr>
          <p:pic>
            <p:nvPicPr>
              <p:cNvPr id="21" name="Picture 6" descr="ADM Sponsors 2019 International Energy Program Evaluation Conference - ADM  Associates, Inc.">
                <a:extLst>
                  <a:ext uri="{FF2B5EF4-FFF2-40B4-BE49-F238E27FC236}">
                    <a16:creationId xmlns:a16="http://schemas.microsoft.com/office/drawing/2014/main" id="{1360B85E-D196-4C10-2ED9-F88583B51BCB}"/>
                  </a:ext>
                </a:extLst>
              </p:cNvPr>
              <p:cNvPicPr>
                <a:picLocks noChangeAspect="1" noChangeArrowheads="1"/>
              </p:cNvPicPr>
              <p:nvPr/>
            </p:nvPicPr>
            <p:blipFill>
              <a:blip r:embed="rId91" cstate="screen">
                <a:extLst>
                  <a:ext uri="{28A0092B-C50C-407E-A947-70E740481C1C}">
                    <a14:useLocalDpi xmlns:a14="http://schemas.microsoft.com/office/drawing/2010/main" val="0"/>
                  </a:ext>
                </a:extLst>
              </a:blip>
              <a:srcRect/>
              <a:stretch>
                <a:fillRect/>
              </a:stretch>
            </p:blipFill>
            <p:spPr bwMode="auto">
              <a:xfrm>
                <a:off x="2337780" y="2609287"/>
                <a:ext cx="820876" cy="547250"/>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a:extLst>
                  <a:ext uri="{FF2B5EF4-FFF2-40B4-BE49-F238E27FC236}">
                    <a16:creationId xmlns:a16="http://schemas.microsoft.com/office/drawing/2014/main" id="{464179CE-4532-24E3-3468-434D5ADAB6B8}"/>
                  </a:ext>
                </a:extLst>
              </p:cNvPr>
              <p:cNvSpPr/>
              <p:nvPr/>
            </p:nvSpPr>
            <p:spPr>
              <a:xfrm>
                <a:off x="2914053" y="2579203"/>
                <a:ext cx="365421" cy="166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spcBef>
                    <a:spcPts val="300"/>
                  </a:spcBef>
                </a:pPr>
                <a:r>
                  <a:rPr lang="fr-FR" sz="1000" b="0" i="0" baseline="30000">
                    <a:solidFill>
                      <a:schemeClr val="tx1"/>
                    </a:solidFill>
                    <a:effectLst/>
                    <a:latin typeface="+mj-lt"/>
                  </a:rPr>
                  <a:t>[1]</a:t>
                </a:r>
              </a:p>
            </p:txBody>
          </p:sp>
        </p:grpSp>
        <p:grpSp>
          <p:nvGrpSpPr>
            <p:cNvPr id="45" name="Groupe 44">
              <a:extLst>
                <a:ext uri="{FF2B5EF4-FFF2-40B4-BE49-F238E27FC236}">
                  <a16:creationId xmlns:a16="http://schemas.microsoft.com/office/drawing/2014/main" id="{57A07417-F137-F171-8A3A-D9A653CD48DF}"/>
                </a:ext>
              </a:extLst>
            </p:cNvPr>
            <p:cNvGrpSpPr/>
            <p:nvPr>
              <p:custDataLst>
                <p:tags r:id="rId17"/>
              </p:custDataLst>
            </p:nvPr>
          </p:nvGrpSpPr>
          <p:grpSpPr>
            <a:xfrm>
              <a:off x="1768434" y="3291741"/>
              <a:ext cx="785529" cy="236013"/>
              <a:chOff x="2776556" y="3325562"/>
              <a:chExt cx="2037459" cy="418110"/>
            </a:xfrm>
          </p:grpSpPr>
          <p:pic>
            <p:nvPicPr>
              <p:cNvPr id="22" name="Picture 8" descr="Energy Evaluation : developing the evaluation of energy policies">
                <a:extLst>
                  <a:ext uri="{FF2B5EF4-FFF2-40B4-BE49-F238E27FC236}">
                    <a16:creationId xmlns:a16="http://schemas.microsoft.com/office/drawing/2014/main" id="{10220AA9-60C2-32FB-52AC-2EF4329CC20F}"/>
                  </a:ext>
                </a:extLst>
              </p:cNvPr>
              <p:cNvPicPr>
                <a:picLocks noChangeAspect="1" noChangeArrowheads="1"/>
              </p:cNvPicPr>
              <p:nvPr/>
            </p:nvPicPr>
            <p:blipFill>
              <a:blip r:embed="rId92" cstate="screen">
                <a:extLst>
                  <a:ext uri="{28A0092B-C50C-407E-A947-70E740481C1C}">
                    <a14:useLocalDpi xmlns:a14="http://schemas.microsoft.com/office/drawing/2010/main" val="0"/>
                  </a:ext>
                </a:extLst>
              </a:blip>
              <a:srcRect/>
              <a:stretch>
                <a:fillRect/>
              </a:stretch>
            </p:blipFill>
            <p:spPr bwMode="auto">
              <a:xfrm>
                <a:off x="2776556" y="3362813"/>
                <a:ext cx="1153903" cy="380859"/>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a:extLst>
                  <a:ext uri="{FF2B5EF4-FFF2-40B4-BE49-F238E27FC236}">
                    <a16:creationId xmlns:a16="http://schemas.microsoft.com/office/drawing/2014/main" id="{4395C4B7-C19D-ABB7-0F66-B07BA920628F}"/>
                  </a:ext>
                </a:extLst>
              </p:cNvPr>
              <p:cNvSpPr/>
              <p:nvPr/>
            </p:nvSpPr>
            <p:spPr>
              <a:xfrm>
                <a:off x="3910509" y="3325562"/>
                <a:ext cx="903506" cy="2321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spcBef>
                    <a:spcPts val="300"/>
                  </a:spcBef>
                </a:pPr>
                <a:r>
                  <a:rPr lang="fr-FR" sz="1000" b="0" i="0" baseline="30000">
                    <a:solidFill>
                      <a:schemeClr val="tx1"/>
                    </a:solidFill>
                    <a:effectLst/>
                    <a:latin typeface="+mj-lt"/>
                  </a:rPr>
                  <a:t>[2]</a:t>
                </a:r>
              </a:p>
            </p:txBody>
          </p:sp>
        </p:grpSp>
        <p:pic>
          <p:nvPicPr>
            <p:cNvPr id="2050" name="Picture 2" descr="The International Association for Energy Economics (IAEE)">
              <a:extLst>
                <a:ext uri="{FF2B5EF4-FFF2-40B4-BE49-F238E27FC236}">
                  <a16:creationId xmlns:a16="http://schemas.microsoft.com/office/drawing/2014/main" id="{95552B59-A1A0-957F-BB26-306D0A1BC750}"/>
                </a:ext>
              </a:extLst>
            </p:cNvPr>
            <p:cNvPicPr>
              <a:picLocks noChangeAspect="1" noChangeArrowheads="1"/>
            </p:cNvPicPr>
            <p:nvPr>
              <p:custDataLst>
                <p:tags r:id="rId18"/>
              </p:custDataLst>
            </p:nvPr>
          </p:nvPicPr>
          <p:blipFill>
            <a:blip r:embed="rId93"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39491" y="3726533"/>
              <a:ext cx="350417" cy="3488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nternational-energy-agency-iea-logo-vector - HG">
              <a:extLst>
                <a:ext uri="{FF2B5EF4-FFF2-40B4-BE49-F238E27FC236}">
                  <a16:creationId xmlns:a16="http://schemas.microsoft.com/office/drawing/2014/main" id="{83DA17AA-4280-D2B2-77FD-5F7386AA16C4}"/>
                </a:ext>
              </a:extLst>
            </p:cNvPr>
            <p:cNvPicPr>
              <a:picLocks noChangeAspect="1" noChangeArrowheads="1"/>
            </p:cNvPicPr>
            <p:nvPr>
              <p:custDataLst>
                <p:tags r:id="rId19"/>
              </p:custDataLst>
            </p:nvPr>
          </p:nvPicPr>
          <p:blipFill>
            <a:blip r:embed="rId94"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1464" y="3115621"/>
              <a:ext cx="335550" cy="18641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cademy of Management Journal | LinkedIn">
              <a:extLst>
                <a:ext uri="{FF2B5EF4-FFF2-40B4-BE49-F238E27FC236}">
                  <a16:creationId xmlns:a16="http://schemas.microsoft.com/office/drawing/2014/main" id="{37591A65-75B4-5754-5EF1-E49ACFB9E86D}"/>
                </a:ext>
              </a:extLst>
            </p:cNvPr>
            <p:cNvPicPr>
              <a:picLocks noChangeAspect="1" noChangeArrowheads="1"/>
            </p:cNvPicPr>
            <p:nvPr>
              <p:custDataLst>
                <p:tags r:id="rId20"/>
              </p:custDataLst>
            </p:nvPr>
          </p:nvPicPr>
          <p:blipFill>
            <a:blip r:embed="rId95"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24320" y="3569306"/>
              <a:ext cx="456041" cy="456041"/>
            </a:xfrm>
            <a:prstGeom prst="rect">
              <a:avLst/>
            </a:prstGeom>
            <a:noFill/>
            <a:extLst>
              <a:ext uri="{909E8E84-426E-40DD-AFC4-6F175D3DCCD1}">
                <a14:hiddenFill xmlns:a14="http://schemas.microsoft.com/office/drawing/2010/main">
                  <a:solidFill>
                    <a:srgbClr val="FFFFFF"/>
                  </a:solidFill>
                </a14:hiddenFill>
              </a:ext>
            </a:extLst>
          </p:spPr>
        </p:pic>
        <p:sp>
          <p:nvSpPr>
            <p:cNvPr id="8" name="Flèche : droite 7">
              <a:extLst>
                <a:ext uri="{FF2B5EF4-FFF2-40B4-BE49-F238E27FC236}">
                  <a16:creationId xmlns:a16="http://schemas.microsoft.com/office/drawing/2014/main" id="{60874A19-CC82-ABF5-3403-FA680A10ED5A}"/>
                </a:ext>
              </a:extLst>
            </p:cNvPr>
            <p:cNvSpPr/>
            <p:nvPr>
              <p:custDataLst>
                <p:tags r:id="rId21"/>
              </p:custDataLst>
            </p:nvPr>
          </p:nvSpPr>
          <p:spPr>
            <a:xfrm>
              <a:off x="532109" y="1103549"/>
              <a:ext cx="7640291" cy="437965"/>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16C483E5-F048-A3D3-2D0E-A1E4F387C1FC}"/>
                </a:ext>
              </a:extLst>
            </p:cNvPr>
            <p:cNvSpPr/>
            <p:nvPr>
              <p:custDataLst>
                <p:tags r:id="rId22"/>
              </p:custDataLst>
            </p:nvPr>
          </p:nvSpPr>
          <p:spPr>
            <a:xfrm>
              <a:off x="7292887" y="1174369"/>
              <a:ext cx="848927" cy="2963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t>2026</a:t>
              </a:r>
            </a:p>
          </p:txBody>
        </p:sp>
        <p:sp>
          <p:nvSpPr>
            <p:cNvPr id="17" name="Rectangle 16">
              <a:extLst>
                <a:ext uri="{FF2B5EF4-FFF2-40B4-BE49-F238E27FC236}">
                  <a16:creationId xmlns:a16="http://schemas.microsoft.com/office/drawing/2014/main" id="{CD610105-91EF-B857-3203-6BCB638606C1}"/>
                </a:ext>
              </a:extLst>
            </p:cNvPr>
            <p:cNvSpPr/>
            <p:nvPr>
              <p:custDataLst>
                <p:tags r:id="rId23"/>
              </p:custDataLst>
            </p:nvPr>
          </p:nvSpPr>
          <p:spPr>
            <a:xfrm>
              <a:off x="330537" y="1174369"/>
              <a:ext cx="848927" cy="2963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t>1998</a:t>
              </a:r>
            </a:p>
          </p:txBody>
        </p:sp>
        <p:cxnSp>
          <p:nvCxnSpPr>
            <p:cNvPr id="31" name="Connecteur droit avec flèche 30">
              <a:extLst>
                <a:ext uri="{FF2B5EF4-FFF2-40B4-BE49-F238E27FC236}">
                  <a16:creationId xmlns:a16="http://schemas.microsoft.com/office/drawing/2014/main" id="{69227718-6DBD-D3E9-B330-38779C66757C}"/>
                </a:ext>
              </a:extLst>
            </p:cNvPr>
            <p:cNvCxnSpPr>
              <a:cxnSpLocks/>
            </p:cNvCxnSpPr>
            <p:nvPr>
              <p:custDataLst>
                <p:tags r:id="rId24"/>
              </p:custDataLst>
            </p:nvPr>
          </p:nvCxnSpPr>
          <p:spPr>
            <a:xfrm>
              <a:off x="532109" y="2120193"/>
              <a:ext cx="2930331"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D6413A2D-D504-9B11-A031-518C0E45EB6B}"/>
                </a:ext>
              </a:extLst>
            </p:cNvPr>
            <p:cNvCxnSpPr>
              <a:cxnSpLocks/>
            </p:cNvCxnSpPr>
            <p:nvPr>
              <p:custDataLst>
                <p:tags r:id="rId25"/>
              </p:custDataLst>
            </p:nvPr>
          </p:nvCxnSpPr>
          <p:spPr>
            <a:xfrm>
              <a:off x="667986" y="2124582"/>
              <a:ext cx="0" cy="184581"/>
            </a:xfrm>
            <a:prstGeom prst="line">
              <a:avLst/>
            </a:prstGeom>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9C3713BF-A710-99E9-1085-414C09594760}"/>
                </a:ext>
              </a:extLst>
            </p:cNvPr>
            <p:cNvSpPr/>
            <p:nvPr>
              <p:custDataLst>
                <p:tags r:id="rId26"/>
              </p:custDataLst>
            </p:nvPr>
          </p:nvSpPr>
          <p:spPr>
            <a:xfrm>
              <a:off x="535918" y="2317882"/>
              <a:ext cx="1071753" cy="269923"/>
            </a:xfrm>
            <a:prstGeom prst="rect">
              <a:avLst/>
            </a:prstGeom>
            <a:solidFill>
              <a:schemeClr val="accent6">
                <a:lumMod val="20000"/>
                <a:lumOff val="80000"/>
              </a:schemeClr>
            </a:solidFill>
            <a:ln w="9525">
              <a:solidFill>
                <a:schemeClr val="accent6"/>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spcBef>
                  <a:spcPts val="300"/>
                </a:spcBef>
              </a:pPr>
              <a:r>
                <a:rPr lang="fr-FR" sz="800">
                  <a:solidFill>
                    <a:schemeClr val="tx1"/>
                  </a:solidFill>
                  <a:latin typeface="+mj-lt"/>
                </a:rPr>
                <a:t>Apparition du terme « BNE» dans un article </a:t>
              </a:r>
              <a:r>
                <a:rPr lang="fr-FR" sz="800" baseline="30000">
                  <a:solidFill>
                    <a:schemeClr val="tx1"/>
                  </a:solidFill>
                  <a:latin typeface="+mj-lt"/>
                </a:rPr>
                <a:t>[3]</a:t>
              </a:r>
            </a:p>
          </p:txBody>
        </p:sp>
        <p:sp>
          <p:nvSpPr>
            <p:cNvPr id="29" name="Rectangle 28">
              <a:extLst>
                <a:ext uri="{FF2B5EF4-FFF2-40B4-BE49-F238E27FC236}">
                  <a16:creationId xmlns:a16="http://schemas.microsoft.com/office/drawing/2014/main" id="{9BD95C59-A01E-1C04-3E1D-1F915A081CCF}"/>
                </a:ext>
              </a:extLst>
            </p:cNvPr>
            <p:cNvSpPr/>
            <p:nvPr>
              <p:custDataLst>
                <p:tags r:id="rId27"/>
              </p:custDataLst>
            </p:nvPr>
          </p:nvSpPr>
          <p:spPr>
            <a:xfrm>
              <a:off x="2274030" y="1682138"/>
              <a:ext cx="1229170" cy="212980"/>
            </a:xfrm>
            <a:prstGeom prst="rect">
              <a:avLst/>
            </a:prstGeom>
            <a:solidFill>
              <a:schemeClr val="accent6">
                <a:lumMod val="20000"/>
                <a:lumOff val="80000"/>
              </a:schemeClr>
            </a:solidFill>
            <a:ln w="9525">
              <a:solidFill>
                <a:schemeClr val="accent6"/>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spcBef>
                  <a:spcPts val="300"/>
                </a:spcBef>
              </a:pPr>
              <a:r>
                <a:rPr lang="fr-FR" sz="800">
                  <a:solidFill>
                    <a:schemeClr val="tx1"/>
                  </a:solidFill>
                  <a:latin typeface="+mj-lt"/>
                </a:rPr>
                <a:t>Plus de 50% des études publiées après 2014</a:t>
              </a:r>
              <a:endParaRPr lang="fr-FR" sz="800" b="0" i="0">
                <a:solidFill>
                  <a:schemeClr val="tx1"/>
                </a:solidFill>
                <a:effectLst/>
                <a:latin typeface="+mj-lt"/>
              </a:endParaRPr>
            </a:p>
          </p:txBody>
        </p:sp>
        <p:sp>
          <p:nvSpPr>
            <p:cNvPr id="11" name="Rectangle 10">
              <a:extLst>
                <a:ext uri="{FF2B5EF4-FFF2-40B4-BE49-F238E27FC236}">
                  <a16:creationId xmlns:a16="http://schemas.microsoft.com/office/drawing/2014/main" id="{487A2977-E3FE-D569-4C0A-89522FA85259}"/>
                </a:ext>
              </a:extLst>
            </p:cNvPr>
            <p:cNvSpPr/>
            <p:nvPr>
              <p:custDataLst>
                <p:tags r:id="rId28"/>
              </p:custDataLst>
            </p:nvPr>
          </p:nvSpPr>
          <p:spPr>
            <a:xfrm>
              <a:off x="3128587" y="1182676"/>
              <a:ext cx="848927" cy="2963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t>2018</a:t>
              </a:r>
            </a:p>
          </p:txBody>
        </p:sp>
        <p:sp>
          <p:nvSpPr>
            <p:cNvPr id="12" name="Rectangle 11">
              <a:extLst>
                <a:ext uri="{FF2B5EF4-FFF2-40B4-BE49-F238E27FC236}">
                  <a16:creationId xmlns:a16="http://schemas.microsoft.com/office/drawing/2014/main" id="{0349A0A0-44FF-596F-0B22-B5B9B8B49536}"/>
                </a:ext>
              </a:extLst>
            </p:cNvPr>
            <p:cNvSpPr/>
            <p:nvPr>
              <p:custDataLst>
                <p:tags r:id="rId29"/>
              </p:custDataLst>
            </p:nvPr>
          </p:nvSpPr>
          <p:spPr>
            <a:xfrm>
              <a:off x="1729562" y="1142441"/>
              <a:ext cx="848927" cy="2963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t>…</a:t>
              </a:r>
            </a:p>
          </p:txBody>
        </p:sp>
        <p:cxnSp>
          <p:nvCxnSpPr>
            <p:cNvPr id="15" name="Connecteur droit 14">
              <a:extLst>
                <a:ext uri="{FF2B5EF4-FFF2-40B4-BE49-F238E27FC236}">
                  <a16:creationId xmlns:a16="http://schemas.microsoft.com/office/drawing/2014/main" id="{B1936676-DB6A-2B7B-46D7-35A82856BBC7}"/>
                </a:ext>
              </a:extLst>
            </p:cNvPr>
            <p:cNvCxnSpPr>
              <a:cxnSpLocks/>
              <a:stCxn id="29" idx="2"/>
            </p:cNvCxnSpPr>
            <p:nvPr>
              <p:custDataLst>
                <p:tags r:id="rId30"/>
              </p:custDataLst>
            </p:nvPr>
          </p:nvCxnSpPr>
          <p:spPr>
            <a:xfrm>
              <a:off x="2888615" y="1895118"/>
              <a:ext cx="0" cy="117333"/>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2AEB8C8-04E3-A46D-7FC3-FD10F384116D}"/>
                </a:ext>
              </a:extLst>
            </p:cNvPr>
            <p:cNvSpPr/>
            <p:nvPr>
              <p:custDataLst>
                <p:tags r:id="rId31"/>
              </p:custDataLst>
            </p:nvPr>
          </p:nvSpPr>
          <p:spPr>
            <a:xfrm>
              <a:off x="730502" y="2012451"/>
              <a:ext cx="2494800" cy="945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a:spcBef>
                  <a:spcPts val="300"/>
                </a:spcBef>
              </a:pPr>
              <a:r>
                <a:rPr lang="fr-FR" sz="1050" b="1">
                  <a:solidFill>
                    <a:schemeClr val="tx1"/>
                  </a:solidFill>
                  <a:latin typeface="+mj-lt"/>
                </a:rPr>
                <a:t> </a:t>
              </a:r>
              <a:r>
                <a:rPr lang="fr-FR" sz="1200" b="1" i="1">
                  <a:solidFill>
                    <a:srgbClr val="183540"/>
                  </a:solidFill>
                  <a:latin typeface="+mj-lt"/>
                </a:rPr>
                <a:t>~ </a:t>
              </a:r>
              <a:r>
                <a:rPr lang="fr-FR" sz="1050" b="1">
                  <a:solidFill>
                    <a:schemeClr val="tx1"/>
                  </a:solidFill>
                  <a:latin typeface="+mj-lt"/>
                </a:rPr>
                <a:t>295 études répertoriées sur la période</a:t>
              </a:r>
              <a:endParaRPr lang="fr-FR" sz="1050" b="1" i="0">
                <a:solidFill>
                  <a:schemeClr val="tx1"/>
                </a:solidFill>
                <a:effectLst/>
                <a:latin typeface="+mj-lt"/>
              </a:endParaRPr>
            </a:p>
          </p:txBody>
        </p:sp>
        <p:sp>
          <p:nvSpPr>
            <p:cNvPr id="33" name="Rectangle 32">
              <a:extLst>
                <a:ext uri="{FF2B5EF4-FFF2-40B4-BE49-F238E27FC236}">
                  <a16:creationId xmlns:a16="http://schemas.microsoft.com/office/drawing/2014/main" id="{148BF555-8548-5DC9-3E03-012EC99BBF7B}"/>
                </a:ext>
              </a:extLst>
            </p:cNvPr>
            <p:cNvSpPr/>
            <p:nvPr>
              <p:custDataLst>
                <p:tags r:id="rId32"/>
              </p:custDataLst>
            </p:nvPr>
          </p:nvSpPr>
          <p:spPr>
            <a:xfrm>
              <a:off x="3613585" y="1465640"/>
              <a:ext cx="4321655" cy="329693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bg1">
                    <a:lumMod val="95000"/>
                  </a:schemeClr>
                </a:solidFill>
              </a:endParaRPr>
            </a:p>
          </p:txBody>
        </p:sp>
        <p:sp>
          <p:nvSpPr>
            <p:cNvPr id="34" name="Rectangle 33">
              <a:extLst>
                <a:ext uri="{FF2B5EF4-FFF2-40B4-BE49-F238E27FC236}">
                  <a16:creationId xmlns:a16="http://schemas.microsoft.com/office/drawing/2014/main" id="{DA49B1BA-1908-DF54-262A-0537BBD049C0}"/>
                </a:ext>
              </a:extLst>
            </p:cNvPr>
            <p:cNvSpPr/>
            <p:nvPr>
              <p:custDataLst>
                <p:tags r:id="rId33"/>
              </p:custDataLst>
            </p:nvPr>
          </p:nvSpPr>
          <p:spPr>
            <a:xfrm>
              <a:off x="5438058" y="2994752"/>
              <a:ext cx="1835722" cy="288000"/>
            </a:xfrm>
            <a:prstGeom prst="rect">
              <a:avLst/>
            </a:prstGeom>
            <a:solidFill>
              <a:schemeClr val="accent1">
                <a:lumMod val="90000"/>
                <a:lumOff val="10000"/>
              </a:schemeClr>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bg1"/>
                  </a:solidFill>
                </a:rPr>
                <a:t>  </a:t>
              </a:r>
              <a:r>
                <a:rPr lang="fr-FR" sz="1200" b="1" err="1">
                  <a:solidFill>
                    <a:schemeClr val="bg1"/>
                  </a:solidFill>
                </a:rPr>
                <a:t>KNOWnNEBs</a:t>
              </a:r>
              <a:endParaRPr lang="fr-FR" sz="1200" b="1">
                <a:solidFill>
                  <a:schemeClr val="bg1"/>
                </a:solidFill>
              </a:endParaRPr>
            </a:p>
          </p:txBody>
        </p:sp>
        <p:sp>
          <p:nvSpPr>
            <p:cNvPr id="39" name="Rectangle 38">
              <a:extLst>
                <a:ext uri="{FF2B5EF4-FFF2-40B4-BE49-F238E27FC236}">
                  <a16:creationId xmlns:a16="http://schemas.microsoft.com/office/drawing/2014/main" id="{A8D52082-2C56-3B66-985F-07C4A9F44359}"/>
                </a:ext>
              </a:extLst>
            </p:cNvPr>
            <p:cNvSpPr/>
            <p:nvPr>
              <p:custDataLst>
                <p:tags r:id="rId34"/>
              </p:custDataLst>
            </p:nvPr>
          </p:nvSpPr>
          <p:spPr>
            <a:xfrm>
              <a:off x="4424831" y="2017140"/>
              <a:ext cx="1630700" cy="288000"/>
            </a:xfrm>
            <a:prstGeom prst="rect">
              <a:avLst/>
            </a:prstGeom>
            <a:solidFill>
              <a:schemeClr val="accent2">
                <a:lumMod val="60000"/>
                <a:lumOff val="40000"/>
              </a:schemeClr>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DEESME</a:t>
              </a:r>
            </a:p>
          </p:txBody>
        </p:sp>
        <p:sp>
          <p:nvSpPr>
            <p:cNvPr id="53" name="Rectangle 52">
              <a:extLst>
                <a:ext uri="{FF2B5EF4-FFF2-40B4-BE49-F238E27FC236}">
                  <a16:creationId xmlns:a16="http://schemas.microsoft.com/office/drawing/2014/main" id="{945358FC-F5EA-0F7B-A6F5-70110016DBE2}"/>
                </a:ext>
              </a:extLst>
            </p:cNvPr>
            <p:cNvSpPr/>
            <p:nvPr>
              <p:custDataLst>
                <p:tags r:id="rId35"/>
              </p:custDataLst>
            </p:nvPr>
          </p:nvSpPr>
          <p:spPr>
            <a:xfrm>
              <a:off x="5524479" y="3329262"/>
              <a:ext cx="2118785" cy="288000"/>
            </a:xfrm>
            <a:prstGeom prst="rect">
              <a:avLst/>
            </a:prstGeom>
            <a:solidFill>
              <a:schemeClr val="accent2">
                <a:lumMod val="60000"/>
                <a:lumOff val="40000"/>
              </a:schemeClr>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DEESME 2050</a:t>
              </a:r>
            </a:p>
          </p:txBody>
        </p:sp>
        <p:sp>
          <p:nvSpPr>
            <p:cNvPr id="55" name="Rectangle 54">
              <a:extLst>
                <a:ext uri="{FF2B5EF4-FFF2-40B4-BE49-F238E27FC236}">
                  <a16:creationId xmlns:a16="http://schemas.microsoft.com/office/drawing/2014/main" id="{2ACDFF3B-B692-1682-2938-9D8338DDDCB0}"/>
                </a:ext>
              </a:extLst>
            </p:cNvPr>
            <p:cNvSpPr/>
            <p:nvPr>
              <p:custDataLst>
                <p:tags r:id="rId36"/>
              </p:custDataLst>
            </p:nvPr>
          </p:nvSpPr>
          <p:spPr>
            <a:xfrm>
              <a:off x="5357323" y="2359387"/>
              <a:ext cx="1720965" cy="288000"/>
            </a:xfrm>
            <a:prstGeom prst="rect">
              <a:avLst/>
            </a:prstGeom>
            <a:solidFill>
              <a:schemeClr val="bg1">
                <a:lumMod val="95000"/>
              </a:schemeClr>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  EU-MORE</a:t>
              </a:r>
            </a:p>
          </p:txBody>
        </p:sp>
        <p:sp>
          <p:nvSpPr>
            <p:cNvPr id="56" name="Rectangle 55">
              <a:extLst>
                <a:ext uri="{FF2B5EF4-FFF2-40B4-BE49-F238E27FC236}">
                  <a16:creationId xmlns:a16="http://schemas.microsoft.com/office/drawing/2014/main" id="{05ECA7FE-FF50-DCFA-F137-E0137A1FF570}"/>
                </a:ext>
              </a:extLst>
            </p:cNvPr>
            <p:cNvSpPr/>
            <p:nvPr>
              <p:custDataLst>
                <p:tags r:id="rId37"/>
              </p:custDataLst>
            </p:nvPr>
          </p:nvSpPr>
          <p:spPr>
            <a:xfrm>
              <a:off x="5438056" y="2679171"/>
              <a:ext cx="1944000" cy="288000"/>
            </a:xfrm>
            <a:prstGeom prst="rect">
              <a:avLst/>
            </a:prstGeom>
            <a:solidFill>
              <a:schemeClr val="bg1">
                <a:lumMod val="95000"/>
              </a:schemeClr>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360000" rtlCol="0" anchor="ctr"/>
            <a:lstStyle/>
            <a:p>
              <a:pPr algn="ctr"/>
              <a:r>
                <a:rPr lang="fr-FR" sz="1200" b="1">
                  <a:solidFill>
                    <a:schemeClr val="tx1"/>
                  </a:solidFill>
                </a:rPr>
                <a:t>     AUDIT2MEASURE</a:t>
              </a:r>
            </a:p>
          </p:txBody>
        </p:sp>
        <p:sp>
          <p:nvSpPr>
            <p:cNvPr id="57" name="Rectangle 56">
              <a:extLst>
                <a:ext uri="{FF2B5EF4-FFF2-40B4-BE49-F238E27FC236}">
                  <a16:creationId xmlns:a16="http://schemas.microsoft.com/office/drawing/2014/main" id="{A31EC629-41ED-3297-4E15-16FC526F6AB7}"/>
                </a:ext>
              </a:extLst>
            </p:cNvPr>
            <p:cNvSpPr/>
            <p:nvPr>
              <p:custDataLst>
                <p:tags r:id="rId38"/>
              </p:custDataLst>
            </p:nvPr>
          </p:nvSpPr>
          <p:spPr>
            <a:xfrm>
              <a:off x="5521326" y="3680689"/>
              <a:ext cx="2118786" cy="288000"/>
            </a:xfrm>
            <a:prstGeom prst="rect">
              <a:avLst/>
            </a:prstGeom>
            <a:solidFill>
              <a:schemeClr val="bg1">
                <a:lumMod val="95000"/>
              </a:schemeClr>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tx1"/>
                  </a:solidFill>
                </a:rPr>
                <a:t>ENTRAINER</a:t>
              </a:r>
            </a:p>
          </p:txBody>
        </p:sp>
        <p:cxnSp>
          <p:nvCxnSpPr>
            <p:cNvPr id="58" name="Connecteur droit 57">
              <a:extLst>
                <a:ext uri="{FF2B5EF4-FFF2-40B4-BE49-F238E27FC236}">
                  <a16:creationId xmlns:a16="http://schemas.microsoft.com/office/drawing/2014/main" id="{121FC2F2-C456-DE86-ABD7-5BB056766D44}"/>
                </a:ext>
              </a:extLst>
            </p:cNvPr>
            <p:cNvCxnSpPr>
              <a:cxnSpLocks/>
            </p:cNvCxnSpPr>
            <p:nvPr>
              <p:custDataLst>
                <p:tags r:id="rId39"/>
              </p:custDataLst>
            </p:nvPr>
          </p:nvCxnSpPr>
          <p:spPr>
            <a:xfrm flipH="1">
              <a:off x="7078288" y="1244437"/>
              <a:ext cx="1" cy="2743328"/>
            </a:xfrm>
            <a:prstGeom prst="line">
              <a:avLst/>
            </a:prstGeom>
            <a:ln>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EBE330F5-BB83-C8E3-39BF-E06B3D29DC03}"/>
                </a:ext>
              </a:extLst>
            </p:cNvPr>
            <p:cNvSpPr/>
            <p:nvPr>
              <p:custDataLst>
                <p:tags r:id="rId40"/>
              </p:custDataLst>
            </p:nvPr>
          </p:nvSpPr>
          <p:spPr>
            <a:xfrm>
              <a:off x="3651176" y="1660488"/>
              <a:ext cx="1397057" cy="288000"/>
            </a:xfrm>
            <a:prstGeom prst="rect">
              <a:avLst/>
            </a:prstGeom>
            <a:solidFill>
              <a:schemeClr val="accent1">
                <a:lumMod val="90000"/>
                <a:lumOff val="10000"/>
              </a:schemeClr>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bg1"/>
                  </a:solidFill>
                </a:rPr>
                <a:t>  MBENEFITS</a:t>
              </a:r>
            </a:p>
          </p:txBody>
        </p:sp>
        <p:pic>
          <p:nvPicPr>
            <p:cNvPr id="60" name="Picture 2">
              <a:extLst>
                <a:ext uri="{FF2B5EF4-FFF2-40B4-BE49-F238E27FC236}">
                  <a16:creationId xmlns:a16="http://schemas.microsoft.com/office/drawing/2014/main" id="{999C1F7A-F8B7-AE56-DDD1-F0AF7D7A3326}"/>
                </a:ext>
              </a:extLst>
            </p:cNvPr>
            <p:cNvPicPr>
              <a:picLocks noChangeAspect="1" noChangeArrowheads="1"/>
            </p:cNvPicPr>
            <p:nvPr>
              <p:custDataLst>
                <p:tags r:id="rId41"/>
              </p:custDataLst>
            </p:nvPr>
          </p:nvPicPr>
          <p:blipFill rotWithShape="1">
            <a:blip r:embed="rId96" cstate="screen">
              <a:extLst>
                <a:ext uri="{28A0092B-C50C-407E-A947-70E740481C1C}">
                  <a14:useLocalDpi xmlns:a14="http://schemas.microsoft.com/office/drawing/2010/main" val="0"/>
                </a:ext>
              </a:extLst>
            </a:blip>
            <a:srcRect t="1" r="15504" b="31551"/>
            <a:stretch/>
          </p:blipFill>
          <p:spPr bwMode="auto">
            <a:xfrm>
              <a:off x="3635887" y="1664588"/>
              <a:ext cx="442785" cy="134508"/>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symbole, étoile, capture d’écran, drapeau&#10;&#10;Le contenu généré par l’IA peut être incorrect.">
              <a:extLst>
                <a:ext uri="{FF2B5EF4-FFF2-40B4-BE49-F238E27FC236}">
                  <a16:creationId xmlns:a16="http://schemas.microsoft.com/office/drawing/2014/main" id="{786B86E5-0C8A-B6B0-E38E-14CCAD556254}"/>
                </a:ext>
              </a:extLst>
            </p:cNvPr>
            <p:cNvPicPr>
              <a:picLocks noChangeAspect="1"/>
            </p:cNvPicPr>
            <p:nvPr>
              <p:custDataLst>
                <p:tags r:id="rId42"/>
              </p:custDataLst>
            </p:nvPr>
          </p:nvPicPr>
          <p:blipFill>
            <a:blip r:embed="rId97" cstate="screen">
              <a:extLst>
                <a:ext uri="{28A0092B-C50C-407E-A947-70E740481C1C}">
                  <a14:useLocalDpi xmlns:a14="http://schemas.microsoft.com/office/drawing/2010/main" val="0"/>
                </a:ext>
              </a:extLst>
            </a:blip>
            <a:stretch>
              <a:fillRect/>
            </a:stretch>
          </p:blipFill>
          <p:spPr>
            <a:xfrm>
              <a:off x="3667434" y="1777477"/>
              <a:ext cx="201330" cy="201330"/>
            </a:xfrm>
            <a:prstGeom prst="rect">
              <a:avLst/>
            </a:prstGeom>
          </p:spPr>
        </p:pic>
        <p:pic>
          <p:nvPicPr>
            <p:cNvPr id="63" name="Picture 8" descr="The Institute for European Energy and Climate Policy (IEECP) | BUILD UP">
              <a:extLst>
                <a:ext uri="{FF2B5EF4-FFF2-40B4-BE49-F238E27FC236}">
                  <a16:creationId xmlns:a16="http://schemas.microsoft.com/office/drawing/2014/main" id="{0B73BF21-AB28-A24B-FC18-E7FBD3FBEFDE}"/>
                </a:ext>
              </a:extLst>
            </p:cNvPr>
            <p:cNvPicPr>
              <a:picLocks noChangeAspect="1" noChangeArrowheads="1"/>
            </p:cNvPicPr>
            <p:nvPr>
              <p:custDataLst>
                <p:tags r:id="rId43"/>
              </p:custDataLst>
            </p:nvPr>
          </p:nvPicPr>
          <p:blipFill rotWithShape="1">
            <a:blip r:embed="rId98" cstate="screen">
              <a:clrChange>
                <a:clrFrom>
                  <a:srgbClr val="FFFFFF"/>
                </a:clrFrom>
                <a:clrTo>
                  <a:srgbClr val="FFFFFF">
                    <a:alpha val="0"/>
                  </a:srgbClr>
                </a:clrTo>
              </a:clrChange>
              <a:extLst>
                <a:ext uri="{28A0092B-C50C-407E-A947-70E740481C1C}">
                  <a14:useLocalDpi xmlns:a14="http://schemas.microsoft.com/office/drawing/2010/main" val="0"/>
                </a:ext>
              </a:extLst>
            </a:blip>
            <a:srcRect t="14105" b="19833"/>
            <a:stretch/>
          </p:blipFill>
          <p:spPr bwMode="auto">
            <a:xfrm>
              <a:off x="4593266" y="2129001"/>
              <a:ext cx="333904" cy="172950"/>
            </a:xfrm>
            <a:prstGeom prst="rect">
              <a:avLst/>
            </a:prstGeom>
            <a:noFill/>
            <a:extLst>
              <a:ext uri="{909E8E84-426E-40DD-AFC4-6F175D3DCCD1}">
                <a14:hiddenFill xmlns:a14="http://schemas.microsoft.com/office/drawing/2010/main">
                  <a:solidFill>
                    <a:srgbClr val="FFFFFF"/>
                  </a:solidFill>
                </a14:hiddenFill>
              </a:ext>
            </a:extLst>
          </p:spPr>
        </p:pic>
        <p:pic>
          <p:nvPicPr>
            <p:cNvPr id="2048" name="Picture 4">
              <a:extLst>
                <a:ext uri="{FF2B5EF4-FFF2-40B4-BE49-F238E27FC236}">
                  <a16:creationId xmlns:a16="http://schemas.microsoft.com/office/drawing/2014/main" id="{99A6F498-4ECA-CAC4-D7F9-C49779DCEE77}"/>
                </a:ext>
              </a:extLst>
            </p:cNvPr>
            <p:cNvPicPr>
              <a:picLocks noChangeAspect="1" noChangeArrowheads="1"/>
            </p:cNvPicPr>
            <p:nvPr>
              <p:custDataLst>
                <p:tags r:id="rId44"/>
              </p:custDataLst>
            </p:nvPr>
          </p:nvPicPr>
          <p:blipFill>
            <a:blip r:embed="rId99" cstate="screen">
              <a:extLst>
                <a:ext uri="{28A0092B-C50C-407E-A947-70E740481C1C}">
                  <a14:useLocalDpi xmlns:a14="http://schemas.microsoft.com/office/drawing/2010/main" val="0"/>
                </a:ext>
              </a:extLst>
            </a:blip>
            <a:srcRect/>
            <a:stretch>
              <a:fillRect/>
            </a:stretch>
          </p:blipFill>
          <p:spPr bwMode="auto">
            <a:xfrm>
              <a:off x="4441043" y="2032870"/>
              <a:ext cx="198149" cy="143327"/>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10" descr="Logo de Ekodoma Ltd">
              <a:extLst>
                <a:ext uri="{FF2B5EF4-FFF2-40B4-BE49-F238E27FC236}">
                  <a16:creationId xmlns:a16="http://schemas.microsoft.com/office/drawing/2014/main" id="{7E95DF87-ED6F-6F00-1DCC-7830E7216010}"/>
                </a:ext>
              </a:extLst>
            </p:cNvPr>
            <p:cNvPicPr>
              <a:picLocks noChangeAspect="1" noChangeArrowheads="1"/>
            </p:cNvPicPr>
            <p:nvPr>
              <p:custDataLst>
                <p:tags r:id="rId45"/>
              </p:custDataLst>
            </p:nvPr>
          </p:nvPicPr>
          <p:blipFill>
            <a:blip r:embed="rId100"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89197" y="3006561"/>
              <a:ext cx="283166" cy="28316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12" descr="ΑΡΙΣΤΟΤΕΛΕΙΟ ΠΑΝΕΠΙΣΤΗΜΙΟ ΘΕΣΣΑΛΟΝΙΚΗΣ | Biocircular">
              <a:extLst>
                <a:ext uri="{FF2B5EF4-FFF2-40B4-BE49-F238E27FC236}">
                  <a16:creationId xmlns:a16="http://schemas.microsoft.com/office/drawing/2014/main" id="{DC4B1649-9BE4-15AE-7532-08EDE4D4D8EE}"/>
                </a:ext>
              </a:extLst>
            </p:cNvPr>
            <p:cNvPicPr>
              <a:picLocks noChangeAspect="1" noChangeArrowheads="1"/>
            </p:cNvPicPr>
            <p:nvPr>
              <p:custDataLst>
                <p:tags r:id="rId46"/>
              </p:custDataLst>
            </p:nvPr>
          </p:nvPicPr>
          <p:blipFill rotWithShape="1">
            <a:blip r:embed="rId101" cstate="screen">
              <a:clrChange>
                <a:clrFrom>
                  <a:srgbClr val="FFFFFF"/>
                </a:clrFrom>
                <a:clrTo>
                  <a:srgbClr val="FFFFFF">
                    <a:alpha val="0"/>
                  </a:srgbClr>
                </a:clrTo>
              </a:clrChange>
              <a:extLst>
                <a:ext uri="{28A0092B-C50C-407E-A947-70E740481C1C}">
                  <a14:useLocalDpi xmlns:a14="http://schemas.microsoft.com/office/drawing/2010/main" val="0"/>
                </a:ext>
              </a:extLst>
            </a:blip>
            <a:srcRect t="13509" b="14486"/>
            <a:stretch/>
          </p:blipFill>
          <p:spPr bwMode="auto">
            <a:xfrm>
              <a:off x="5787020" y="3736024"/>
              <a:ext cx="428289" cy="205218"/>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8" descr="The Institute for European Energy and Climate Policy (IEECP) | BUILD UP">
              <a:extLst>
                <a:ext uri="{FF2B5EF4-FFF2-40B4-BE49-F238E27FC236}">
                  <a16:creationId xmlns:a16="http://schemas.microsoft.com/office/drawing/2014/main" id="{EE7CECE2-479A-B675-7D5B-59AF4862D55A}"/>
                </a:ext>
              </a:extLst>
            </p:cNvPr>
            <p:cNvPicPr>
              <a:picLocks noChangeAspect="1" noChangeArrowheads="1"/>
            </p:cNvPicPr>
            <p:nvPr>
              <p:custDataLst>
                <p:tags r:id="rId47"/>
              </p:custDataLst>
            </p:nvPr>
          </p:nvPicPr>
          <p:blipFill rotWithShape="1">
            <a:blip r:embed="rId102" cstate="screen">
              <a:clrChange>
                <a:clrFrom>
                  <a:srgbClr val="FFFFFF"/>
                </a:clrFrom>
                <a:clrTo>
                  <a:srgbClr val="FFFFFF">
                    <a:alpha val="0"/>
                  </a:srgbClr>
                </a:clrTo>
              </a:clrChange>
              <a:extLst>
                <a:ext uri="{28A0092B-C50C-407E-A947-70E740481C1C}">
                  <a14:useLocalDpi xmlns:a14="http://schemas.microsoft.com/office/drawing/2010/main" val="0"/>
                </a:ext>
              </a:extLst>
            </a:blip>
            <a:srcRect t="14105" b="19833"/>
            <a:stretch/>
          </p:blipFill>
          <p:spPr bwMode="auto">
            <a:xfrm>
              <a:off x="5622210" y="2436110"/>
              <a:ext cx="339496" cy="175846"/>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4">
              <a:extLst>
                <a:ext uri="{FF2B5EF4-FFF2-40B4-BE49-F238E27FC236}">
                  <a16:creationId xmlns:a16="http://schemas.microsoft.com/office/drawing/2014/main" id="{669622F6-F425-9809-8FA5-0B62DD9F651C}"/>
                </a:ext>
              </a:extLst>
            </p:cNvPr>
            <p:cNvPicPr>
              <a:picLocks noChangeAspect="1" noChangeArrowheads="1"/>
            </p:cNvPicPr>
            <p:nvPr>
              <p:custDataLst>
                <p:tags r:id="rId48"/>
              </p:custDataLst>
            </p:nvPr>
          </p:nvPicPr>
          <p:blipFill>
            <a:blip r:embed="rId99" cstate="screen">
              <a:extLst>
                <a:ext uri="{28A0092B-C50C-407E-A947-70E740481C1C}">
                  <a14:useLocalDpi xmlns:a14="http://schemas.microsoft.com/office/drawing/2010/main" val="0"/>
                </a:ext>
              </a:extLst>
            </a:blip>
            <a:srcRect/>
            <a:stretch>
              <a:fillRect/>
            </a:stretch>
          </p:blipFill>
          <p:spPr bwMode="auto">
            <a:xfrm>
              <a:off x="5380381" y="2419872"/>
              <a:ext cx="198149" cy="14332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he Institute for European Energy and Climate Policy (IEECP) | BUILD UP">
              <a:extLst>
                <a:ext uri="{FF2B5EF4-FFF2-40B4-BE49-F238E27FC236}">
                  <a16:creationId xmlns:a16="http://schemas.microsoft.com/office/drawing/2014/main" id="{D58E9876-76A8-5C31-F7F1-5D495B4CC3C1}"/>
                </a:ext>
              </a:extLst>
            </p:cNvPr>
            <p:cNvPicPr>
              <a:picLocks noChangeAspect="1" noChangeArrowheads="1"/>
            </p:cNvPicPr>
            <p:nvPr>
              <p:custDataLst>
                <p:tags r:id="rId49"/>
              </p:custDataLst>
            </p:nvPr>
          </p:nvPicPr>
          <p:blipFill rotWithShape="1">
            <a:blip r:embed="rId102" cstate="screen">
              <a:clrChange>
                <a:clrFrom>
                  <a:srgbClr val="FFFFFF"/>
                </a:clrFrom>
                <a:clrTo>
                  <a:srgbClr val="FFFFFF">
                    <a:alpha val="0"/>
                  </a:srgbClr>
                </a:clrTo>
              </a:clrChange>
              <a:extLst>
                <a:ext uri="{28A0092B-C50C-407E-A947-70E740481C1C}">
                  <a14:useLocalDpi xmlns:a14="http://schemas.microsoft.com/office/drawing/2010/main" val="0"/>
                </a:ext>
              </a:extLst>
            </a:blip>
            <a:srcRect t="14105" b="19833"/>
            <a:stretch/>
          </p:blipFill>
          <p:spPr bwMode="auto">
            <a:xfrm>
              <a:off x="5661032" y="2743576"/>
              <a:ext cx="339496" cy="175846"/>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4">
              <a:extLst>
                <a:ext uri="{FF2B5EF4-FFF2-40B4-BE49-F238E27FC236}">
                  <a16:creationId xmlns:a16="http://schemas.microsoft.com/office/drawing/2014/main" id="{2224C9CF-17DB-FA16-9341-B15BC80D80DA}"/>
                </a:ext>
              </a:extLst>
            </p:cNvPr>
            <p:cNvPicPr>
              <a:picLocks noChangeAspect="1" noChangeArrowheads="1"/>
            </p:cNvPicPr>
            <p:nvPr>
              <p:custDataLst>
                <p:tags r:id="rId50"/>
              </p:custDataLst>
            </p:nvPr>
          </p:nvPicPr>
          <p:blipFill>
            <a:blip r:embed="rId99" cstate="screen">
              <a:extLst>
                <a:ext uri="{28A0092B-C50C-407E-A947-70E740481C1C}">
                  <a14:useLocalDpi xmlns:a14="http://schemas.microsoft.com/office/drawing/2010/main" val="0"/>
                </a:ext>
              </a:extLst>
            </a:blip>
            <a:srcRect/>
            <a:stretch>
              <a:fillRect/>
            </a:stretch>
          </p:blipFill>
          <p:spPr bwMode="auto">
            <a:xfrm>
              <a:off x="5459286" y="2753870"/>
              <a:ext cx="198149" cy="14332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8" descr="The Institute for European Energy and Climate Policy (IEECP) | BUILD UP">
              <a:extLst>
                <a:ext uri="{FF2B5EF4-FFF2-40B4-BE49-F238E27FC236}">
                  <a16:creationId xmlns:a16="http://schemas.microsoft.com/office/drawing/2014/main" id="{32D3A464-764F-51F3-D319-A1F0BEC55BDB}"/>
                </a:ext>
              </a:extLst>
            </p:cNvPr>
            <p:cNvPicPr>
              <a:picLocks noChangeAspect="1" noChangeArrowheads="1"/>
            </p:cNvPicPr>
            <p:nvPr>
              <p:custDataLst>
                <p:tags r:id="rId51"/>
              </p:custDataLst>
            </p:nvPr>
          </p:nvPicPr>
          <p:blipFill rotWithShape="1">
            <a:blip r:embed="rId102" cstate="screen">
              <a:clrChange>
                <a:clrFrom>
                  <a:srgbClr val="FFFFFF"/>
                </a:clrFrom>
                <a:clrTo>
                  <a:srgbClr val="FFFFFF">
                    <a:alpha val="0"/>
                  </a:srgbClr>
                </a:clrTo>
              </a:clrChange>
              <a:extLst>
                <a:ext uri="{28A0092B-C50C-407E-A947-70E740481C1C}">
                  <a14:useLocalDpi xmlns:a14="http://schemas.microsoft.com/office/drawing/2010/main" val="0"/>
                </a:ext>
              </a:extLst>
            </a:blip>
            <a:srcRect t="14105" b="19833"/>
            <a:stretch/>
          </p:blipFill>
          <p:spPr bwMode="auto">
            <a:xfrm>
              <a:off x="5808416" y="3387289"/>
              <a:ext cx="339496" cy="175846"/>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4">
              <a:extLst>
                <a:ext uri="{FF2B5EF4-FFF2-40B4-BE49-F238E27FC236}">
                  <a16:creationId xmlns:a16="http://schemas.microsoft.com/office/drawing/2014/main" id="{331E9BF4-604B-149D-2C9E-9D66D40622EF}"/>
                </a:ext>
              </a:extLst>
            </p:cNvPr>
            <p:cNvPicPr>
              <a:picLocks noChangeAspect="1" noChangeArrowheads="1"/>
            </p:cNvPicPr>
            <p:nvPr>
              <p:custDataLst>
                <p:tags r:id="rId52"/>
              </p:custDataLst>
            </p:nvPr>
          </p:nvPicPr>
          <p:blipFill>
            <a:blip r:embed="rId99" cstate="screen">
              <a:extLst>
                <a:ext uri="{28A0092B-C50C-407E-A947-70E740481C1C}">
                  <a14:useLocalDpi xmlns:a14="http://schemas.microsoft.com/office/drawing/2010/main" val="0"/>
                </a:ext>
              </a:extLst>
            </a:blip>
            <a:srcRect/>
            <a:stretch>
              <a:fillRect/>
            </a:stretch>
          </p:blipFill>
          <p:spPr bwMode="auto">
            <a:xfrm>
              <a:off x="5433462" y="3051298"/>
              <a:ext cx="198149" cy="14332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4">
              <a:extLst>
                <a:ext uri="{FF2B5EF4-FFF2-40B4-BE49-F238E27FC236}">
                  <a16:creationId xmlns:a16="http://schemas.microsoft.com/office/drawing/2014/main" id="{3F881C28-5776-9831-4397-23BCD41363A6}"/>
                </a:ext>
              </a:extLst>
            </p:cNvPr>
            <p:cNvPicPr>
              <a:picLocks noChangeAspect="1" noChangeArrowheads="1"/>
            </p:cNvPicPr>
            <p:nvPr>
              <p:custDataLst>
                <p:tags r:id="rId53"/>
              </p:custDataLst>
            </p:nvPr>
          </p:nvPicPr>
          <p:blipFill>
            <a:blip r:embed="rId99" cstate="screen">
              <a:extLst>
                <a:ext uri="{28A0092B-C50C-407E-A947-70E740481C1C}">
                  <a14:useLocalDpi xmlns:a14="http://schemas.microsoft.com/office/drawing/2010/main" val="0"/>
                </a:ext>
              </a:extLst>
            </a:blip>
            <a:srcRect/>
            <a:stretch>
              <a:fillRect/>
            </a:stretch>
          </p:blipFill>
          <p:spPr bwMode="auto">
            <a:xfrm>
              <a:off x="5541932" y="3400302"/>
              <a:ext cx="198149" cy="143327"/>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4">
              <a:extLst>
                <a:ext uri="{FF2B5EF4-FFF2-40B4-BE49-F238E27FC236}">
                  <a16:creationId xmlns:a16="http://schemas.microsoft.com/office/drawing/2014/main" id="{28B9F5A1-E93B-7E34-CACF-5246F073D8A3}"/>
                </a:ext>
              </a:extLst>
            </p:cNvPr>
            <p:cNvPicPr>
              <a:picLocks noChangeAspect="1" noChangeArrowheads="1"/>
            </p:cNvPicPr>
            <p:nvPr>
              <p:custDataLst>
                <p:tags r:id="rId54"/>
              </p:custDataLst>
            </p:nvPr>
          </p:nvPicPr>
          <p:blipFill>
            <a:blip r:embed="rId99" cstate="screen">
              <a:extLst>
                <a:ext uri="{28A0092B-C50C-407E-A947-70E740481C1C}">
                  <a14:useLocalDpi xmlns:a14="http://schemas.microsoft.com/office/drawing/2010/main" val="0"/>
                </a:ext>
              </a:extLst>
            </a:blip>
            <a:srcRect/>
            <a:stretch>
              <a:fillRect/>
            </a:stretch>
          </p:blipFill>
          <p:spPr bwMode="auto">
            <a:xfrm>
              <a:off x="5559576" y="3746386"/>
              <a:ext cx="198149" cy="143327"/>
            </a:xfrm>
            <a:prstGeom prst="rect">
              <a:avLst/>
            </a:prstGeom>
            <a:noFill/>
            <a:extLst>
              <a:ext uri="{909E8E84-426E-40DD-AFC4-6F175D3DCCD1}">
                <a14:hiddenFill xmlns:a14="http://schemas.microsoft.com/office/drawing/2010/main">
                  <a:solidFill>
                    <a:srgbClr val="FFFFFF"/>
                  </a:solidFill>
                </a14:hiddenFill>
              </a:ext>
            </a:extLst>
          </p:spPr>
        </p:pic>
        <p:pic>
          <p:nvPicPr>
            <p:cNvPr id="2062" name="Graphique 2061">
              <a:extLst>
                <a:ext uri="{FF2B5EF4-FFF2-40B4-BE49-F238E27FC236}">
                  <a16:creationId xmlns:a16="http://schemas.microsoft.com/office/drawing/2014/main" id="{AD7398EF-9611-DFAE-E447-91A53BB084AB}"/>
                </a:ext>
              </a:extLst>
            </p:cNvPr>
            <p:cNvPicPr>
              <a:picLocks noChangeAspect="1"/>
            </p:cNvPicPr>
            <p:nvPr>
              <p:custDataLst>
                <p:tags r:id="rId55"/>
              </p:custDataLst>
            </p:nvPr>
          </p:nvPicPr>
          <p:blipFill>
            <a:blip>
              <a:extLst>
                <a:ext uri="{96DAC541-7B7A-43D3-8B79-37D633B846F1}">
                  <asvg:svgBlip xmlns:asvg="http://schemas.microsoft.com/office/drawing/2016/SVG/main" r:embed="rId103"/>
                </a:ext>
              </a:extLst>
            </a:blip>
            <a:srcRect l="7609" t="15411" r="4319" b="23162"/>
            <a:stretch/>
          </p:blipFill>
          <p:spPr>
            <a:xfrm>
              <a:off x="7087309" y="3095178"/>
              <a:ext cx="137165" cy="117410"/>
            </a:xfrm>
            <a:prstGeom prst="rect">
              <a:avLst/>
            </a:prstGeom>
          </p:spPr>
        </p:pic>
        <p:pic>
          <p:nvPicPr>
            <p:cNvPr id="2063" name="Graphique 2062">
              <a:extLst>
                <a:ext uri="{FF2B5EF4-FFF2-40B4-BE49-F238E27FC236}">
                  <a16:creationId xmlns:a16="http://schemas.microsoft.com/office/drawing/2014/main" id="{B997F655-DB48-95F9-8793-13B14B52883F}"/>
                </a:ext>
              </a:extLst>
            </p:cNvPr>
            <p:cNvPicPr>
              <a:picLocks noChangeAspect="1"/>
            </p:cNvPicPr>
            <p:nvPr>
              <p:custDataLst>
                <p:tags r:id="rId56"/>
              </p:custDataLst>
            </p:nvPr>
          </p:nvPicPr>
          <p:blipFill>
            <a:blip>
              <a:extLst>
                <a:ext uri="{96DAC541-7B7A-43D3-8B79-37D633B846F1}">
                  <asvg:svgBlip xmlns:asvg="http://schemas.microsoft.com/office/drawing/2016/SVG/main" r:embed="rId104"/>
                </a:ext>
              </a:extLst>
            </a:blip>
            <a:srcRect l="1" r="-7300" b="28422"/>
            <a:stretch/>
          </p:blipFill>
          <p:spPr>
            <a:xfrm>
              <a:off x="7220174" y="3389149"/>
              <a:ext cx="230024" cy="191805"/>
            </a:xfrm>
            <a:prstGeom prst="rect">
              <a:avLst/>
            </a:prstGeom>
          </p:spPr>
        </p:pic>
        <p:pic>
          <p:nvPicPr>
            <p:cNvPr id="2064" name="Graphique 2063">
              <a:extLst>
                <a:ext uri="{FF2B5EF4-FFF2-40B4-BE49-F238E27FC236}">
                  <a16:creationId xmlns:a16="http://schemas.microsoft.com/office/drawing/2014/main" id="{3AF172D8-41CC-5272-6236-EE67A7E02965}"/>
                </a:ext>
              </a:extLst>
            </p:cNvPr>
            <p:cNvPicPr>
              <a:picLocks noChangeAspect="1"/>
            </p:cNvPicPr>
            <p:nvPr>
              <p:custDataLst>
                <p:tags r:id="rId57"/>
              </p:custDataLst>
            </p:nvPr>
          </p:nvPicPr>
          <p:blipFill>
            <a:blip>
              <a:extLst>
                <a:ext uri="{96DAC541-7B7A-43D3-8B79-37D633B846F1}">
                  <asvg:svgBlip xmlns:asvg="http://schemas.microsoft.com/office/drawing/2016/SVG/main" r:embed="rId105"/>
                </a:ext>
              </a:extLst>
            </a:blip>
            <a:srcRect r="5676" b="16727"/>
            <a:stretch/>
          </p:blipFill>
          <p:spPr>
            <a:xfrm>
              <a:off x="6732446" y="2400107"/>
              <a:ext cx="195525" cy="211849"/>
            </a:xfrm>
            <a:prstGeom prst="rect">
              <a:avLst/>
            </a:prstGeom>
          </p:spPr>
        </p:pic>
        <p:pic>
          <p:nvPicPr>
            <p:cNvPr id="2065" name="Graphique 2064">
              <a:extLst>
                <a:ext uri="{FF2B5EF4-FFF2-40B4-BE49-F238E27FC236}">
                  <a16:creationId xmlns:a16="http://schemas.microsoft.com/office/drawing/2014/main" id="{500910BA-5BF3-19D5-3363-642817E36006}"/>
                </a:ext>
              </a:extLst>
            </p:cNvPr>
            <p:cNvPicPr>
              <a:picLocks noChangeAspect="1"/>
            </p:cNvPicPr>
            <p:nvPr>
              <p:custDataLst>
                <p:tags r:id="rId58"/>
              </p:custDataLst>
            </p:nvPr>
          </p:nvPicPr>
          <p:blipFill>
            <a:blip>
              <a:extLst>
                <a:ext uri="{96DAC541-7B7A-43D3-8B79-37D633B846F1}">
                  <asvg:svgBlip xmlns:asvg="http://schemas.microsoft.com/office/drawing/2016/SVG/main" r:embed="rId106"/>
                </a:ext>
              </a:extLst>
            </a:blip>
            <a:srcRect t="-1" r="-18075" b="7915"/>
            <a:stretch/>
          </p:blipFill>
          <p:spPr>
            <a:xfrm>
              <a:off x="4850302" y="1655388"/>
              <a:ext cx="172310" cy="167979"/>
            </a:xfrm>
            <a:prstGeom prst="rect">
              <a:avLst/>
            </a:prstGeom>
          </p:spPr>
        </p:pic>
        <p:pic>
          <p:nvPicPr>
            <p:cNvPr id="2066" name="Graphique 2065">
              <a:extLst>
                <a:ext uri="{FF2B5EF4-FFF2-40B4-BE49-F238E27FC236}">
                  <a16:creationId xmlns:a16="http://schemas.microsoft.com/office/drawing/2014/main" id="{B012DF39-EA73-5D63-26CD-93DD03A36F58}"/>
                </a:ext>
              </a:extLst>
            </p:cNvPr>
            <p:cNvPicPr>
              <a:picLocks noChangeAspect="1"/>
            </p:cNvPicPr>
            <p:nvPr>
              <p:custDataLst>
                <p:tags r:id="rId59"/>
              </p:custDataLst>
            </p:nvPr>
          </p:nvPicPr>
          <p:blipFill>
            <a:blip>
              <a:extLst>
                <a:ext uri="{96DAC541-7B7A-43D3-8B79-37D633B846F1}">
                  <asvg:svgBlip xmlns:asvg="http://schemas.microsoft.com/office/drawing/2016/SVG/main" r:embed="rId107"/>
                </a:ext>
              </a:extLst>
            </a:blip>
            <a:srcRect r="-5252" b="14779"/>
            <a:stretch/>
          </p:blipFill>
          <p:spPr>
            <a:xfrm>
              <a:off x="4854497" y="1791411"/>
              <a:ext cx="163920" cy="162888"/>
            </a:xfrm>
            <a:prstGeom prst="rect">
              <a:avLst/>
            </a:prstGeom>
          </p:spPr>
        </p:pic>
        <p:pic>
          <p:nvPicPr>
            <p:cNvPr id="2067" name="Graphique 2066">
              <a:extLst>
                <a:ext uri="{FF2B5EF4-FFF2-40B4-BE49-F238E27FC236}">
                  <a16:creationId xmlns:a16="http://schemas.microsoft.com/office/drawing/2014/main" id="{29DB3243-1EA5-5A18-13AC-0BD6FF1F4D63}"/>
                </a:ext>
              </a:extLst>
            </p:cNvPr>
            <p:cNvPicPr>
              <a:picLocks noChangeAspect="1"/>
            </p:cNvPicPr>
            <p:nvPr>
              <p:custDataLst>
                <p:tags r:id="rId60"/>
              </p:custDataLst>
            </p:nvPr>
          </p:nvPicPr>
          <p:blipFill>
            <a:blip>
              <a:extLst>
                <a:ext uri="{96DAC541-7B7A-43D3-8B79-37D633B846F1}">
                  <asvg:svgBlip xmlns:asvg="http://schemas.microsoft.com/office/drawing/2016/SVG/main" r:embed="rId108"/>
                </a:ext>
              </a:extLst>
            </a:blip>
            <a:srcRect r="-5252" b="14779"/>
            <a:stretch/>
          </p:blipFill>
          <p:spPr>
            <a:xfrm>
              <a:off x="5667016" y="2087782"/>
              <a:ext cx="163920" cy="162888"/>
            </a:xfrm>
            <a:prstGeom prst="rect">
              <a:avLst/>
            </a:prstGeom>
          </p:spPr>
        </p:pic>
        <p:pic>
          <p:nvPicPr>
            <p:cNvPr id="2068" name="Graphique 2067">
              <a:extLst>
                <a:ext uri="{FF2B5EF4-FFF2-40B4-BE49-F238E27FC236}">
                  <a16:creationId xmlns:a16="http://schemas.microsoft.com/office/drawing/2014/main" id="{CB3E9F5D-3067-DFD0-A90B-79CFC7CA846C}"/>
                </a:ext>
              </a:extLst>
            </p:cNvPr>
            <p:cNvPicPr>
              <a:picLocks noChangeAspect="1"/>
            </p:cNvPicPr>
            <p:nvPr>
              <p:custDataLst>
                <p:tags r:id="rId61"/>
              </p:custDataLst>
            </p:nvPr>
          </p:nvPicPr>
          <p:blipFill>
            <a:blip>
              <a:extLst>
                <a:ext uri="{96DAC541-7B7A-43D3-8B79-37D633B846F1}">
                  <asvg:svgBlip xmlns:asvg="http://schemas.microsoft.com/office/drawing/2016/SVG/main" r:embed="rId108"/>
                </a:ext>
              </a:extLst>
            </a:blip>
            <a:srcRect r="-5252" b="14779"/>
            <a:stretch/>
          </p:blipFill>
          <p:spPr>
            <a:xfrm>
              <a:off x="7288666" y="3749020"/>
              <a:ext cx="163920" cy="162888"/>
            </a:xfrm>
            <a:prstGeom prst="rect">
              <a:avLst/>
            </a:prstGeom>
          </p:spPr>
        </p:pic>
        <p:pic>
          <p:nvPicPr>
            <p:cNvPr id="2069" name="Graphique 2068">
              <a:extLst>
                <a:ext uri="{FF2B5EF4-FFF2-40B4-BE49-F238E27FC236}">
                  <a16:creationId xmlns:a16="http://schemas.microsoft.com/office/drawing/2014/main" id="{86F8B93C-DD9C-4BAA-5209-3B8BC0908695}"/>
                </a:ext>
              </a:extLst>
            </p:cNvPr>
            <p:cNvPicPr>
              <a:picLocks noChangeAspect="1"/>
            </p:cNvPicPr>
            <p:nvPr>
              <p:custDataLst>
                <p:tags r:id="rId62"/>
              </p:custDataLst>
            </p:nvPr>
          </p:nvPicPr>
          <p:blipFill>
            <a:blip>
              <a:extLst>
                <a:ext uri="{96DAC541-7B7A-43D3-8B79-37D633B846F1}">
                  <asvg:svgBlip xmlns:asvg="http://schemas.microsoft.com/office/drawing/2016/SVG/main" r:embed="rId108"/>
                </a:ext>
              </a:extLst>
            </a:blip>
            <a:srcRect r="-5252" b="14779"/>
            <a:stretch/>
          </p:blipFill>
          <p:spPr>
            <a:xfrm>
              <a:off x="7197275" y="2728460"/>
              <a:ext cx="163920" cy="162888"/>
            </a:xfrm>
            <a:prstGeom prst="rect">
              <a:avLst/>
            </a:prstGeom>
          </p:spPr>
        </p:pic>
        <p:pic>
          <p:nvPicPr>
            <p:cNvPr id="2070" name="Graphique 2069">
              <a:extLst>
                <a:ext uri="{FF2B5EF4-FFF2-40B4-BE49-F238E27FC236}">
                  <a16:creationId xmlns:a16="http://schemas.microsoft.com/office/drawing/2014/main" id="{5F8ECACB-16F8-AB24-5D4F-9B1EB9524526}"/>
                </a:ext>
              </a:extLst>
            </p:cNvPr>
            <p:cNvPicPr>
              <a:picLocks noChangeAspect="1"/>
            </p:cNvPicPr>
            <p:nvPr>
              <p:custDataLst>
                <p:tags r:id="rId63"/>
              </p:custDataLst>
            </p:nvPr>
          </p:nvPicPr>
          <p:blipFill>
            <a:blip>
              <a:extLst>
                <a:ext uri="{96DAC541-7B7A-43D3-8B79-37D633B846F1}">
                  <asvg:svgBlip xmlns:asvg="http://schemas.microsoft.com/office/drawing/2016/SVG/main" r:embed="rId109"/>
                </a:ext>
              </a:extLst>
            </a:blip>
            <a:srcRect l="7609" t="15411" r="4319" b="23162"/>
            <a:stretch/>
          </p:blipFill>
          <p:spPr>
            <a:xfrm>
              <a:off x="6936999" y="4179055"/>
              <a:ext cx="220905" cy="189090"/>
            </a:xfrm>
            <a:prstGeom prst="rect">
              <a:avLst/>
            </a:prstGeom>
          </p:spPr>
        </p:pic>
        <p:pic>
          <p:nvPicPr>
            <p:cNvPr id="2071" name="Graphique 2070">
              <a:extLst>
                <a:ext uri="{FF2B5EF4-FFF2-40B4-BE49-F238E27FC236}">
                  <a16:creationId xmlns:a16="http://schemas.microsoft.com/office/drawing/2014/main" id="{3487BC80-587D-96AF-185B-34718376DC76}"/>
                </a:ext>
              </a:extLst>
            </p:cNvPr>
            <p:cNvPicPr>
              <a:picLocks noChangeAspect="1"/>
            </p:cNvPicPr>
            <p:nvPr>
              <p:custDataLst>
                <p:tags r:id="rId64"/>
              </p:custDataLst>
            </p:nvPr>
          </p:nvPicPr>
          <p:blipFill>
            <a:blip>
              <a:extLst>
                <a:ext uri="{96DAC541-7B7A-43D3-8B79-37D633B846F1}">
                  <asvg:svgBlip xmlns:asvg="http://schemas.microsoft.com/office/drawing/2016/SVG/main" r:embed="rId104"/>
                </a:ext>
              </a:extLst>
            </a:blip>
            <a:srcRect l="1" r="-7300" b="28422"/>
            <a:stretch/>
          </p:blipFill>
          <p:spPr>
            <a:xfrm>
              <a:off x="6071915" y="4168107"/>
              <a:ext cx="253026" cy="210986"/>
            </a:xfrm>
            <a:prstGeom prst="rect">
              <a:avLst/>
            </a:prstGeom>
          </p:spPr>
        </p:pic>
        <p:pic>
          <p:nvPicPr>
            <p:cNvPr id="2072" name="Graphique 2071">
              <a:extLst>
                <a:ext uri="{FF2B5EF4-FFF2-40B4-BE49-F238E27FC236}">
                  <a16:creationId xmlns:a16="http://schemas.microsoft.com/office/drawing/2014/main" id="{8382BC38-A7BB-2198-E0E7-CD6990E3F87B}"/>
                </a:ext>
              </a:extLst>
            </p:cNvPr>
            <p:cNvPicPr>
              <a:picLocks noChangeAspect="1"/>
            </p:cNvPicPr>
            <p:nvPr>
              <p:custDataLst>
                <p:tags r:id="rId65"/>
              </p:custDataLst>
            </p:nvPr>
          </p:nvPicPr>
          <p:blipFill>
            <a:blip>
              <a:extLst>
                <a:ext uri="{96DAC541-7B7A-43D3-8B79-37D633B846F1}">
                  <asvg:svgBlip xmlns:asvg="http://schemas.microsoft.com/office/drawing/2016/SVG/main" r:embed="rId105"/>
                </a:ext>
              </a:extLst>
            </a:blip>
            <a:srcRect r="5676" b="16727"/>
            <a:stretch/>
          </p:blipFill>
          <p:spPr>
            <a:xfrm>
              <a:off x="4368031" y="4157083"/>
              <a:ext cx="215078" cy="233034"/>
            </a:xfrm>
            <a:prstGeom prst="rect">
              <a:avLst/>
            </a:prstGeom>
          </p:spPr>
        </p:pic>
        <p:pic>
          <p:nvPicPr>
            <p:cNvPr id="2073" name="Graphique 2072">
              <a:extLst>
                <a:ext uri="{FF2B5EF4-FFF2-40B4-BE49-F238E27FC236}">
                  <a16:creationId xmlns:a16="http://schemas.microsoft.com/office/drawing/2014/main" id="{E01971DB-9AD7-70D2-E05D-702B2DEB9710}"/>
                </a:ext>
              </a:extLst>
            </p:cNvPr>
            <p:cNvPicPr>
              <a:picLocks noChangeAspect="1"/>
            </p:cNvPicPr>
            <p:nvPr>
              <p:custDataLst>
                <p:tags r:id="rId66"/>
              </p:custDataLst>
            </p:nvPr>
          </p:nvPicPr>
          <p:blipFill>
            <a:blip>
              <a:extLst>
                <a:ext uri="{96DAC541-7B7A-43D3-8B79-37D633B846F1}">
                  <asvg:svgBlip xmlns:asvg="http://schemas.microsoft.com/office/drawing/2016/SVG/main" r:embed="rId110"/>
                </a:ext>
              </a:extLst>
            </a:blip>
            <a:srcRect t="-1" r="-18075" b="7915"/>
            <a:stretch/>
          </p:blipFill>
          <p:spPr>
            <a:xfrm>
              <a:off x="5427168" y="4161810"/>
              <a:ext cx="229345" cy="223580"/>
            </a:xfrm>
            <a:prstGeom prst="rect">
              <a:avLst/>
            </a:prstGeom>
          </p:spPr>
        </p:pic>
        <p:pic>
          <p:nvPicPr>
            <p:cNvPr id="2074" name="Graphique 2073">
              <a:extLst>
                <a:ext uri="{FF2B5EF4-FFF2-40B4-BE49-F238E27FC236}">
                  <a16:creationId xmlns:a16="http://schemas.microsoft.com/office/drawing/2014/main" id="{525D0D6D-BE02-31E7-1D73-483FEEA0BA9B}"/>
                </a:ext>
              </a:extLst>
            </p:cNvPr>
            <p:cNvPicPr>
              <a:picLocks noChangeAspect="1"/>
            </p:cNvPicPr>
            <p:nvPr>
              <p:custDataLst>
                <p:tags r:id="rId67"/>
              </p:custDataLst>
            </p:nvPr>
          </p:nvPicPr>
          <p:blipFill>
            <a:blip>
              <a:extLst>
                <a:ext uri="{96DAC541-7B7A-43D3-8B79-37D633B846F1}">
                  <asvg:svgBlip xmlns:asvg="http://schemas.microsoft.com/office/drawing/2016/SVG/main" r:embed="rId108"/>
                </a:ext>
              </a:extLst>
            </a:blip>
            <a:srcRect r="-5252" b="14779"/>
            <a:stretch/>
          </p:blipFill>
          <p:spPr>
            <a:xfrm>
              <a:off x="3714757" y="4165198"/>
              <a:ext cx="218177" cy="216805"/>
            </a:xfrm>
            <a:prstGeom prst="rect">
              <a:avLst/>
            </a:prstGeom>
          </p:spPr>
        </p:pic>
        <p:sp>
          <p:nvSpPr>
            <p:cNvPr id="2075" name="Rectangle 2074">
              <a:extLst>
                <a:ext uri="{FF2B5EF4-FFF2-40B4-BE49-F238E27FC236}">
                  <a16:creationId xmlns:a16="http://schemas.microsoft.com/office/drawing/2014/main" id="{DEABD719-A803-6896-4955-204017E34B52}"/>
                </a:ext>
              </a:extLst>
            </p:cNvPr>
            <p:cNvSpPr/>
            <p:nvPr>
              <p:custDataLst>
                <p:tags r:id="rId68"/>
              </p:custDataLst>
            </p:nvPr>
          </p:nvSpPr>
          <p:spPr>
            <a:xfrm>
              <a:off x="7116722" y="4116025"/>
              <a:ext cx="1289871" cy="3151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i="1">
                  <a:solidFill>
                    <a:schemeClr val="tx1"/>
                  </a:solidFill>
                </a:rPr>
                <a:t>Tous secteurs</a:t>
              </a:r>
              <a:endParaRPr lang="en-GB" sz="700" i="1">
                <a:solidFill>
                  <a:schemeClr val="tx1"/>
                </a:solidFill>
              </a:endParaRPr>
            </a:p>
          </p:txBody>
        </p:sp>
        <p:sp>
          <p:nvSpPr>
            <p:cNvPr id="2076" name="Rectangle 2075">
              <a:extLst>
                <a:ext uri="{FF2B5EF4-FFF2-40B4-BE49-F238E27FC236}">
                  <a16:creationId xmlns:a16="http://schemas.microsoft.com/office/drawing/2014/main" id="{5D6326C5-889E-DEA8-60D8-55A373FE2D7B}"/>
                </a:ext>
              </a:extLst>
            </p:cNvPr>
            <p:cNvSpPr/>
            <p:nvPr>
              <p:custDataLst>
                <p:tags r:id="rId69"/>
              </p:custDataLst>
            </p:nvPr>
          </p:nvSpPr>
          <p:spPr>
            <a:xfrm>
              <a:off x="6274007" y="4116025"/>
              <a:ext cx="1066009" cy="3151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i="1">
                  <a:solidFill>
                    <a:schemeClr val="tx1"/>
                  </a:solidFill>
                </a:rPr>
                <a:t>Ameublement</a:t>
              </a:r>
              <a:endParaRPr lang="en-GB" sz="700" i="1">
                <a:solidFill>
                  <a:schemeClr val="tx1"/>
                </a:solidFill>
              </a:endParaRPr>
            </a:p>
          </p:txBody>
        </p:sp>
        <p:sp>
          <p:nvSpPr>
            <p:cNvPr id="2077" name="Rectangle 2076">
              <a:extLst>
                <a:ext uri="{FF2B5EF4-FFF2-40B4-BE49-F238E27FC236}">
                  <a16:creationId xmlns:a16="http://schemas.microsoft.com/office/drawing/2014/main" id="{98EF32C4-9005-B4D1-A50F-687098CFE6A6}"/>
                </a:ext>
              </a:extLst>
            </p:cNvPr>
            <p:cNvSpPr/>
            <p:nvPr>
              <p:custDataLst>
                <p:tags r:id="rId70"/>
              </p:custDataLst>
            </p:nvPr>
          </p:nvSpPr>
          <p:spPr>
            <a:xfrm>
              <a:off x="4558038" y="4116025"/>
              <a:ext cx="1066009" cy="3151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i="1">
                  <a:solidFill>
                    <a:schemeClr val="tx1"/>
                  </a:solidFill>
                </a:rPr>
                <a:t>Moteurs électriques</a:t>
              </a:r>
              <a:endParaRPr lang="en-GB" sz="700" i="1">
                <a:solidFill>
                  <a:schemeClr val="tx1"/>
                </a:solidFill>
              </a:endParaRPr>
            </a:p>
          </p:txBody>
        </p:sp>
        <p:sp>
          <p:nvSpPr>
            <p:cNvPr id="2078" name="Rectangle 2077">
              <a:extLst>
                <a:ext uri="{FF2B5EF4-FFF2-40B4-BE49-F238E27FC236}">
                  <a16:creationId xmlns:a16="http://schemas.microsoft.com/office/drawing/2014/main" id="{D5188422-B818-C351-8F95-CABF5BE0A5CE}"/>
                </a:ext>
              </a:extLst>
            </p:cNvPr>
            <p:cNvSpPr/>
            <p:nvPr>
              <p:custDataLst>
                <p:tags r:id="rId71"/>
              </p:custDataLst>
            </p:nvPr>
          </p:nvSpPr>
          <p:spPr>
            <a:xfrm>
              <a:off x="3876885" y="4116025"/>
              <a:ext cx="1066009" cy="3151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i="1">
                  <a:solidFill>
                    <a:schemeClr val="tx1"/>
                  </a:solidFill>
                </a:rPr>
                <a:t>Industrie</a:t>
              </a:r>
              <a:endParaRPr lang="en-GB" sz="700" i="1">
                <a:solidFill>
                  <a:schemeClr val="tx1"/>
                </a:solidFill>
              </a:endParaRPr>
            </a:p>
          </p:txBody>
        </p:sp>
        <p:sp>
          <p:nvSpPr>
            <p:cNvPr id="2079" name="Rectangle 2078">
              <a:extLst>
                <a:ext uri="{FF2B5EF4-FFF2-40B4-BE49-F238E27FC236}">
                  <a16:creationId xmlns:a16="http://schemas.microsoft.com/office/drawing/2014/main" id="{1DA0863A-1F5A-AA5D-499A-19F432F2BAAC}"/>
                </a:ext>
              </a:extLst>
            </p:cNvPr>
            <p:cNvSpPr/>
            <p:nvPr>
              <p:custDataLst>
                <p:tags r:id="rId72"/>
              </p:custDataLst>
            </p:nvPr>
          </p:nvSpPr>
          <p:spPr>
            <a:xfrm>
              <a:off x="5574326" y="4116025"/>
              <a:ext cx="1066009" cy="3151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i="1">
                  <a:solidFill>
                    <a:schemeClr val="tx1"/>
                  </a:solidFill>
                </a:rPr>
                <a:t>Tertiaire</a:t>
              </a:r>
              <a:endParaRPr lang="en-GB" sz="700" i="1">
                <a:solidFill>
                  <a:schemeClr val="tx1"/>
                </a:solidFill>
              </a:endParaRPr>
            </a:p>
          </p:txBody>
        </p:sp>
        <p:sp>
          <p:nvSpPr>
            <p:cNvPr id="2080" name="Rectangle 2079">
              <a:extLst>
                <a:ext uri="{FF2B5EF4-FFF2-40B4-BE49-F238E27FC236}">
                  <a16:creationId xmlns:a16="http://schemas.microsoft.com/office/drawing/2014/main" id="{105DDCA8-F293-DBCF-A17D-C536F845F2FD}"/>
                </a:ext>
              </a:extLst>
            </p:cNvPr>
            <p:cNvSpPr/>
            <p:nvPr>
              <p:custDataLst>
                <p:tags r:id="rId73"/>
              </p:custDataLst>
            </p:nvPr>
          </p:nvSpPr>
          <p:spPr>
            <a:xfrm>
              <a:off x="3700079" y="4056096"/>
              <a:ext cx="4092791" cy="625708"/>
            </a:xfrm>
            <a:prstGeom prst="rect">
              <a:avLst/>
            </a:prstGeom>
            <a:no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700" b="1">
                <a:solidFill>
                  <a:schemeClr val="tx1"/>
                </a:solidFill>
              </a:endParaRPr>
            </a:p>
          </p:txBody>
        </p:sp>
        <p:sp>
          <p:nvSpPr>
            <p:cNvPr id="2081" name="Rectangle 2080">
              <a:extLst>
                <a:ext uri="{FF2B5EF4-FFF2-40B4-BE49-F238E27FC236}">
                  <a16:creationId xmlns:a16="http://schemas.microsoft.com/office/drawing/2014/main" id="{DE29743A-9B06-8624-4860-6C264030020E}"/>
                </a:ext>
              </a:extLst>
            </p:cNvPr>
            <p:cNvSpPr/>
            <p:nvPr>
              <p:custDataLst>
                <p:tags r:id="rId74"/>
              </p:custDataLst>
            </p:nvPr>
          </p:nvSpPr>
          <p:spPr>
            <a:xfrm>
              <a:off x="5563310" y="4024931"/>
              <a:ext cx="432000" cy="82989"/>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800" b="1">
                  <a:solidFill>
                    <a:schemeClr val="tx1"/>
                  </a:solidFill>
                </a:rPr>
                <a:t>Légende</a:t>
              </a:r>
              <a:endParaRPr lang="en-GB" sz="800" b="1">
                <a:solidFill>
                  <a:schemeClr val="tx1"/>
                </a:solidFill>
              </a:endParaRPr>
            </a:p>
          </p:txBody>
        </p:sp>
        <p:sp>
          <p:nvSpPr>
            <p:cNvPr id="2082" name="Rectangle 2081">
              <a:extLst>
                <a:ext uri="{FF2B5EF4-FFF2-40B4-BE49-F238E27FC236}">
                  <a16:creationId xmlns:a16="http://schemas.microsoft.com/office/drawing/2014/main" id="{78B4238D-C975-A1F5-2833-7B44361DCBD6}"/>
                </a:ext>
              </a:extLst>
            </p:cNvPr>
            <p:cNvSpPr/>
            <p:nvPr>
              <p:custDataLst>
                <p:tags r:id="rId75"/>
              </p:custDataLst>
            </p:nvPr>
          </p:nvSpPr>
          <p:spPr>
            <a:xfrm>
              <a:off x="3687635" y="4034264"/>
              <a:ext cx="482336" cy="1391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700" u="sng">
                  <a:solidFill>
                    <a:schemeClr val="tx1"/>
                  </a:solidFill>
                </a:rPr>
                <a:t>Secteurs</a:t>
              </a:r>
              <a:endParaRPr lang="en-GB" sz="700" u="sng">
                <a:solidFill>
                  <a:schemeClr val="tx1"/>
                </a:solidFill>
              </a:endParaRPr>
            </a:p>
          </p:txBody>
        </p:sp>
        <p:sp>
          <p:nvSpPr>
            <p:cNvPr id="2083" name="Rectangle 2082">
              <a:extLst>
                <a:ext uri="{FF2B5EF4-FFF2-40B4-BE49-F238E27FC236}">
                  <a16:creationId xmlns:a16="http://schemas.microsoft.com/office/drawing/2014/main" id="{F5260B50-AD7A-F2D7-C6EA-B66DD115FDBA}"/>
                </a:ext>
              </a:extLst>
            </p:cNvPr>
            <p:cNvSpPr/>
            <p:nvPr>
              <p:custDataLst>
                <p:tags r:id="rId76"/>
              </p:custDataLst>
            </p:nvPr>
          </p:nvSpPr>
          <p:spPr>
            <a:xfrm>
              <a:off x="3766547" y="4555334"/>
              <a:ext cx="108000" cy="108000"/>
            </a:xfrm>
            <a:prstGeom prst="rect">
              <a:avLst/>
            </a:prstGeom>
            <a:solidFill>
              <a:srgbClr val="234E5F"/>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700" b="1">
                <a:solidFill>
                  <a:schemeClr val="tx1"/>
                </a:solidFill>
              </a:endParaRPr>
            </a:p>
          </p:txBody>
        </p:sp>
        <p:sp>
          <p:nvSpPr>
            <p:cNvPr id="2084" name="Rectangle 2083">
              <a:extLst>
                <a:ext uri="{FF2B5EF4-FFF2-40B4-BE49-F238E27FC236}">
                  <a16:creationId xmlns:a16="http://schemas.microsoft.com/office/drawing/2014/main" id="{1CF21466-7B12-966C-E1E4-530A2EFD3613}"/>
                </a:ext>
              </a:extLst>
            </p:cNvPr>
            <p:cNvSpPr/>
            <p:nvPr>
              <p:custDataLst>
                <p:tags r:id="rId77"/>
              </p:custDataLst>
            </p:nvPr>
          </p:nvSpPr>
          <p:spPr>
            <a:xfrm>
              <a:off x="3685043" y="4405350"/>
              <a:ext cx="1512000" cy="1159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r>
                <a:rPr lang="fr-FR" sz="700" u="sng">
                  <a:solidFill>
                    <a:schemeClr val="tx1"/>
                  </a:solidFill>
                </a:rPr>
                <a:t>Intégration des BNE dans le projet</a:t>
              </a:r>
              <a:endParaRPr lang="en-GB" sz="700" u="sng">
                <a:solidFill>
                  <a:schemeClr val="tx1"/>
                </a:solidFill>
              </a:endParaRPr>
            </a:p>
          </p:txBody>
        </p:sp>
        <p:sp>
          <p:nvSpPr>
            <p:cNvPr id="2085" name="Rectangle 2084">
              <a:extLst>
                <a:ext uri="{FF2B5EF4-FFF2-40B4-BE49-F238E27FC236}">
                  <a16:creationId xmlns:a16="http://schemas.microsoft.com/office/drawing/2014/main" id="{9635C975-9EE7-4CAE-B3E2-D966C88C389F}"/>
                </a:ext>
              </a:extLst>
            </p:cNvPr>
            <p:cNvSpPr/>
            <p:nvPr>
              <p:custDataLst>
                <p:tags r:id="rId78"/>
              </p:custDataLst>
            </p:nvPr>
          </p:nvSpPr>
          <p:spPr>
            <a:xfrm>
              <a:off x="3938749" y="4562732"/>
              <a:ext cx="684297" cy="932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36000" rtlCol="0" anchor="ctr"/>
            <a:lstStyle/>
            <a:p>
              <a:pPr algn="ctr"/>
              <a:r>
                <a:rPr lang="fr-FR" sz="700" i="1">
                  <a:solidFill>
                    <a:schemeClr val="tx1"/>
                  </a:solidFill>
                </a:rPr>
                <a:t>Complètement</a:t>
              </a:r>
              <a:endParaRPr lang="en-GB" sz="700" i="1">
                <a:solidFill>
                  <a:schemeClr val="tx1"/>
                </a:solidFill>
              </a:endParaRPr>
            </a:p>
          </p:txBody>
        </p:sp>
        <p:sp>
          <p:nvSpPr>
            <p:cNvPr id="2086" name="Rectangle 2085">
              <a:extLst>
                <a:ext uri="{FF2B5EF4-FFF2-40B4-BE49-F238E27FC236}">
                  <a16:creationId xmlns:a16="http://schemas.microsoft.com/office/drawing/2014/main" id="{FFBDB32B-8683-6B93-EA47-B991B42EB3FC}"/>
                </a:ext>
              </a:extLst>
            </p:cNvPr>
            <p:cNvSpPr/>
            <p:nvPr>
              <p:custDataLst>
                <p:tags r:id="rId79"/>
              </p:custDataLst>
            </p:nvPr>
          </p:nvSpPr>
          <p:spPr>
            <a:xfrm>
              <a:off x="5644647" y="4560954"/>
              <a:ext cx="813994" cy="967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fr-FR" sz="700" i="1">
                  <a:solidFill>
                    <a:schemeClr val="tx1"/>
                  </a:solidFill>
                </a:rPr>
                <a:t>Très partiellement</a:t>
              </a:r>
              <a:endParaRPr lang="en-GB" sz="700" i="1">
                <a:solidFill>
                  <a:schemeClr val="tx1"/>
                </a:solidFill>
              </a:endParaRPr>
            </a:p>
          </p:txBody>
        </p:sp>
        <p:sp>
          <p:nvSpPr>
            <p:cNvPr id="2088" name="Rectangle 2087">
              <a:extLst>
                <a:ext uri="{FF2B5EF4-FFF2-40B4-BE49-F238E27FC236}">
                  <a16:creationId xmlns:a16="http://schemas.microsoft.com/office/drawing/2014/main" id="{1C67CB67-BE2C-49D2-F848-BD2CA6FCA0F5}"/>
                </a:ext>
              </a:extLst>
            </p:cNvPr>
            <p:cNvSpPr/>
            <p:nvPr>
              <p:custDataLst>
                <p:tags r:id="rId80"/>
              </p:custDataLst>
            </p:nvPr>
          </p:nvSpPr>
          <p:spPr>
            <a:xfrm>
              <a:off x="4639192" y="4555334"/>
              <a:ext cx="108000" cy="108000"/>
            </a:xfrm>
            <a:prstGeom prst="rect">
              <a:avLst/>
            </a:prstGeom>
            <a:solidFill>
              <a:srgbClr val="BECDD8"/>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700" b="1">
                <a:solidFill>
                  <a:schemeClr val="tx1"/>
                </a:solidFill>
              </a:endParaRPr>
            </a:p>
          </p:txBody>
        </p:sp>
        <p:sp>
          <p:nvSpPr>
            <p:cNvPr id="2089" name="Rectangle 2088">
              <a:extLst>
                <a:ext uri="{FF2B5EF4-FFF2-40B4-BE49-F238E27FC236}">
                  <a16:creationId xmlns:a16="http://schemas.microsoft.com/office/drawing/2014/main" id="{9AFB83A2-5222-A744-A700-2F6B43A8826A}"/>
                </a:ext>
              </a:extLst>
            </p:cNvPr>
            <p:cNvSpPr/>
            <p:nvPr>
              <p:custDataLst>
                <p:tags r:id="rId81"/>
              </p:custDataLst>
            </p:nvPr>
          </p:nvSpPr>
          <p:spPr>
            <a:xfrm>
              <a:off x="5535864" y="4555334"/>
              <a:ext cx="108000" cy="108000"/>
            </a:xfrm>
            <a:prstGeom prst="rect">
              <a:avLst/>
            </a:prstGeom>
            <a:solidFill>
              <a:srgbClr val="F2F2F2"/>
            </a:solidFill>
            <a:ln w="63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700" b="1">
                <a:solidFill>
                  <a:schemeClr val="tx1"/>
                </a:solidFill>
              </a:endParaRPr>
            </a:p>
          </p:txBody>
        </p:sp>
        <p:sp>
          <p:nvSpPr>
            <p:cNvPr id="2090" name="Rectangle 2089">
              <a:extLst>
                <a:ext uri="{FF2B5EF4-FFF2-40B4-BE49-F238E27FC236}">
                  <a16:creationId xmlns:a16="http://schemas.microsoft.com/office/drawing/2014/main" id="{4FC1BD7C-C709-4B48-9E0C-DD10C4C100DA}"/>
                </a:ext>
              </a:extLst>
            </p:cNvPr>
            <p:cNvSpPr/>
            <p:nvPr>
              <p:custDataLst>
                <p:tags r:id="rId82"/>
              </p:custDataLst>
            </p:nvPr>
          </p:nvSpPr>
          <p:spPr>
            <a:xfrm>
              <a:off x="4774989" y="4561401"/>
              <a:ext cx="684297" cy="958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fr-FR" sz="700" i="1">
                  <a:solidFill>
                    <a:schemeClr val="tx1"/>
                  </a:solidFill>
                </a:rPr>
                <a:t>Partiellement</a:t>
              </a:r>
              <a:endParaRPr lang="en-GB" sz="700" i="1">
                <a:solidFill>
                  <a:schemeClr val="tx1"/>
                </a:solidFill>
              </a:endParaRPr>
            </a:p>
          </p:txBody>
        </p:sp>
        <p:sp>
          <p:nvSpPr>
            <p:cNvPr id="2091" name="Rectangle 2090">
              <a:extLst>
                <a:ext uri="{FF2B5EF4-FFF2-40B4-BE49-F238E27FC236}">
                  <a16:creationId xmlns:a16="http://schemas.microsoft.com/office/drawing/2014/main" id="{494800BB-5AB9-1A9B-8C88-EC9DF4ACEFA3}"/>
                </a:ext>
              </a:extLst>
            </p:cNvPr>
            <p:cNvSpPr/>
            <p:nvPr>
              <p:custDataLst>
                <p:tags r:id="rId83"/>
              </p:custDataLst>
            </p:nvPr>
          </p:nvSpPr>
          <p:spPr>
            <a:xfrm>
              <a:off x="5210737" y="1171628"/>
              <a:ext cx="848927" cy="2963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t>2022</a:t>
              </a:r>
            </a:p>
          </p:txBody>
        </p:sp>
        <p:sp>
          <p:nvSpPr>
            <p:cNvPr id="9" name="Rectangle 8">
              <a:extLst>
                <a:ext uri="{FF2B5EF4-FFF2-40B4-BE49-F238E27FC236}">
                  <a16:creationId xmlns:a16="http://schemas.microsoft.com/office/drawing/2014/main" id="{2A1FBE54-9098-42C7-FDE1-C37FE2706FA6}"/>
                </a:ext>
              </a:extLst>
            </p:cNvPr>
            <p:cNvSpPr/>
            <p:nvPr>
              <p:custDataLst>
                <p:tags r:id="rId84"/>
              </p:custDataLst>
            </p:nvPr>
          </p:nvSpPr>
          <p:spPr>
            <a:xfrm>
              <a:off x="508796" y="1476225"/>
              <a:ext cx="3032622" cy="1398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050" b="1">
                  <a:solidFill>
                    <a:schemeClr val="tx1"/>
                  </a:solidFill>
                </a:rPr>
                <a:t>Revue littéraire</a:t>
              </a:r>
            </a:p>
          </p:txBody>
        </p:sp>
        <p:sp>
          <p:nvSpPr>
            <p:cNvPr id="14" name="Rectangle 13">
              <a:extLst>
                <a:ext uri="{FF2B5EF4-FFF2-40B4-BE49-F238E27FC236}">
                  <a16:creationId xmlns:a16="http://schemas.microsoft.com/office/drawing/2014/main" id="{2A093E40-3C7D-5E6F-1EA8-0CC2F081B93D}"/>
                </a:ext>
              </a:extLst>
            </p:cNvPr>
            <p:cNvSpPr/>
            <p:nvPr>
              <p:custDataLst>
                <p:tags r:id="rId85"/>
              </p:custDataLst>
            </p:nvPr>
          </p:nvSpPr>
          <p:spPr>
            <a:xfrm>
              <a:off x="4258101" y="1476225"/>
              <a:ext cx="3032622" cy="1398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050" b="1">
                  <a:solidFill>
                    <a:schemeClr val="tx1"/>
                  </a:solidFill>
                </a:rPr>
                <a:t>Projets européens</a:t>
              </a:r>
            </a:p>
          </p:txBody>
        </p:sp>
      </p:grpSp>
      <p:sp>
        <p:nvSpPr>
          <p:cNvPr id="23" name="Rectangle 22">
            <a:extLst>
              <a:ext uri="{FF2B5EF4-FFF2-40B4-BE49-F238E27FC236}">
                <a16:creationId xmlns:a16="http://schemas.microsoft.com/office/drawing/2014/main" id="{BB1206EC-8C7B-86A0-29DD-8501BD0112DB}"/>
              </a:ext>
            </a:extLst>
          </p:cNvPr>
          <p:cNvSpPr/>
          <p:nvPr>
            <p:custDataLst>
              <p:tags r:id="rId5"/>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700" b="1">
                <a:solidFill>
                  <a:schemeClr val="accent1"/>
                </a:solidFill>
              </a:rPr>
              <a:t>2. BNE :  quel intérêt pour les projets en efficacité énergétique? </a:t>
            </a:r>
          </a:p>
        </p:txBody>
      </p:sp>
    </p:spTree>
    <p:extLst>
      <p:ext uri="{BB962C8B-B14F-4D97-AF65-F5344CB8AC3E}">
        <p14:creationId xmlns:p14="http://schemas.microsoft.com/office/powerpoint/2010/main" val="1044773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564C3-199B-B06A-5562-231F22F5182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FCBA290A-4C0F-5F3F-CEBB-78DDC876495D}"/>
              </a:ext>
            </a:extLst>
          </p:cNvPr>
          <p:cNvSpPr/>
          <p:nvPr>
            <p:custDataLst>
              <p:tags r:id="rId1"/>
            </p:custDataLst>
          </p:nvPr>
        </p:nvSpPr>
        <p:spPr>
          <a:xfrm>
            <a:off x="3768702" y="3908617"/>
            <a:ext cx="4811252" cy="908694"/>
          </a:xfrm>
          <a:prstGeom prst="rect">
            <a:avLst/>
          </a:prstGeom>
          <a:solidFill>
            <a:schemeClr val="accent6">
              <a:lumMod val="20000"/>
              <a:lumOff val="80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pPr marL="171450" indent="-171450">
              <a:buFont typeface="Arial" panose="020B0604020202020204" pitchFamily="34" charset="0"/>
              <a:buChar char="•"/>
            </a:pPr>
            <a:r>
              <a:rPr lang="fr-FR" sz="1100" b="1">
                <a:solidFill>
                  <a:schemeClr val="accent6">
                    <a:lumMod val="75000"/>
                  </a:schemeClr>
                </a:solidFill>
                <a:latin typeface="+mj-lt"/>
              </a:rPr>
              <a:t>Outils pas toujours très pratiques</a:t>
            </a:r>
            <a:endParaRPr lang="fr-FR" sz="1100">
              <a:solidFill>
                <a:schemeClr val="accent6">
                  <a:lumMod val="75000"/>
                </a:schemeClr>
              </a:solidFill>
              <a:latin typeface="+mj-lt"/>
              <a:ea typeface="Calibri"/>
              <a:cs typeface="Calibri"/>
            </a:endParaRPr>
          </a:p>
          <a:p>
            <a:pPr marL="171450" indent="-171450">
              <a:buFont typeface="Arial" panose="020B0604020202020204" pitchFamily="34" charset="0"/>
              <a:buChar char="•"/>
            </a:pPr>
            <a:r>
              <a:rPr lang="fr-FR" sz="1100" b="1">
                <a:solidFill>
                  <a:schemeClr val="accent6">
                    <a:lumMod val="75000"/>
                  </a:schemeClr>
                </a:solidFill>
                <a:ea typeface="Open Sans"/>
                <a:cs typeface="Open Sans"/>
              </a:rPr>
              <a:t>Outils pas toujours accessibles au public</a:t>
            </a:r>
            <a:endParaRPr lang="fr-FR" sz="1100" baseline="30000">
              <a:solidFill>
                <a:schemeClr val="accent6">
                  <a:lumMod val="75000"/>
                </a:schemeClr>
              </a:solidFill>
              <a:ea typeface="Calibri"/>
              <a:cs typeface="Calibri"/>
            </a:endParaRPr>
          </a:p>
          <a:p>
            <a:pPr marL="171450" indent="-171450">
              <a:buFont typeface="Arial" panose="020B0604020202020204" pitchFamily="34" charset="0"/>
              <a:buChar char="•"/>
            </a:pPr>
            <a:r>
              <a:rPr lang="fr-FR" sz="1100" b="1">
                <a:solidFill>
                  <a:schemeClr val="accent6">
                    <a:lumMod val="75000"/>
                  </a:schemeClr>
                </a:solidFill>
                <a:ea typeface="Calibri"/>
                <a:cs typeface="Calibri"/>
              </a:rPr>
              <a:t>Modules</a:t>
            </a:r>
            <a:r>
              <a:rPr lang="fr-FR" sz="1100" b="1">
                <a:solidFill>
                  <a:schemeClr val="accent6">
                    <a:lumMod val="75000"/>
                  </a:schemeClr>
                </a:solidFill>
              </a:rPr>
              <a:t> de formation centrés à des degrés différents sur les BNE</a:t>
            </a:r>
            <a:endParaRPr lang="fr-FR" sz="1100" baseline="30000">
              <a:solidFill>
                <a:schemeClr val="accent6">
                  <a:lumMod val="75000"/>
                </a:schemeClr>
              </a:solidFill>
              <a:latin typeface="+mj-lt"/>
              <a:ea typeface="Calibri"/>
              <a:cs typeface="Calibri"/>
            </a:endParaRPr>
          </a:p>
        </p:txBody>
      </p:sp>
      <p:sp>
        <p:nvSpPr>
          <p:cNvPr id="2" name="Titre 1">
            <a:extLst>
              <a:ext uri="{FF2B5EF4-FFF2-40B4-BE49-F238E27FC236}">
                <a16:creationId xmlns:a16="http://schemas.microsoft.com/office/drawing/2014/main" id="{3F9FBAB9-D403-223F-CDE3-F77BE66BBB3A}"/>
              </a:ext>
            </a:extLst>
          </p:cNvPr>
          <p:cNvSpPr>
            <a:spLocks noGrp="1"/>
          </p:cNvSpPr>
          <p:nvPr>
            <p:ph type="title"/>
            <p:custDataLst>
              <p:tags r:id="rId2"/>
            </p:custDataLst>
          </p:nvPr>
        </p:nvSpPr>
        <p:spPr>
          <a:xfrm>
            <a:off x="457199" y="205979"/>
            <a:ext cx="8028123" cy="437965"/>
          </a:xfrm>
        </p:spPr>
        <p:txBody>
          <a:bodyPr/>
          <a:lstStyle/>
          <a:p>
            <a:r>
              <a:rPr lang="fr-FR" sz="1800">
                <a:solidFill>
                  <a:schemeClr val="tx1"/>
                </a:solidFill>
                <a:latin typeface="Open Sans"/>
                <a:ea typeface="Open Sans"/>
                <a:cs typeface="Open Sans"/>
              </a:rPr>
              <a:t>Les projets européens se focalisent sur le développement de méthodologies et d’outils, dans une démarche encore relativement silotée</a:t>
            </a:r>
          </a:p>
        </p:txBody>
      </p:sp>
      <p:sp>
        <p:nvSpPr>
          <p:cNvPr id="4" name="Espace réservé du numéro de diapositive 3">
            <a:extLst>
              <a:ext uri="{FF2B5EF4-FFF2-40B4-BE49-F238E27FC236}">
                <a16:creationId xmlns:a16="http://schemas.microsoft.com/office/drawing/2014/main" id="{52EED5D3-2D40-CC7F-B544-8824D5BFD4A1}"/>
              </a:ext>
            </a:extLst>
          </p:cNvPr>
          <p:cNvSpPr>
            <a:spLocks noGrp="1"/>
          </p:cNvSpPr>
          <p:nvPr>
            <p:ph type="sldNum" sz="quarter" idx="4"/>
            <p:custDataLst>
              <p:tags r:id="rId3"/>
            </p:custDataLst>
          </p:nvPr>
        </p:nvSpPr>
        <p:spPr/>
        <p:txBody>
          <a:bodyPr/>
          <a:lstStyle/>
          <a:p>
            <a:fld id="{36B95A73-A89A-4BC7-8564-4CF1D1DD2F51}" type="slidenum">
              <a:rPr lang="fr-FR" smtClean="0"/>
              <a:pPr/>
              <a:t>15</a:t>
            </a:fld>
            <a:endParaRPr lang="fr-FR"/>
          </a:p>
        </p:txBody>
      </p:sp>
      <p:sp>
        <p:nvSpPr>
          <p:cNvPr id="5" name="Espace réservé de la date 4">
            <a:extLst>
              <a:ext uri="{FF2B5EF4-FFF2-40B4-BE49-F238E27FC236}">
                <a16:creationId xmlns:a16="http://schemas.microsoft.com/office/drawing/2014/main" id="{1EFC1E2F-4A7F-D6C3-B2D9-7F722A3D4616}"/>
              </a:ext>
            </a:extLst>
          </p:cNvPr>
          <p:cNvSpPr>
            <a:spLocks noGrp="1"/>
          </p:cNvSpPr>
          <p:nvPr>
            <p:ph type="dt" sz="half" idx="2"/>
            <p:custDataLst>
              <p:tags r:id="rId4"/>
            </p:custDataLst>
          </p:nvPr>
        </p:nvSpPr>
        <p:spPr/>
        <p:txBody>
          <a:bodyPr/>
          <a:lstStyle/>
          <a:p>
            <a:fld id="{5DD61BF9-AFFF-488A-AC63-83C742235A4A}" type="datetime1">
              <a:rPr lang="fr-FR" smtClean="0"/>
              <a:t>27/05/2026</a:t>
            </a:fld>
            <a:endParaRPr lang="fr-FR"/>
          </a:p>
        </p:txBody>
      </p:sp>
      <p:sp>
        <p:nvSpPr>
          <p:cNvPr id="8" name="Rectangle 7">
            <a:extLst>
              <a:ext uri="{FF2B5EF4-FFF2-40B4-BE49-F238E27FC236}">
                <a16:creationId xmlns:a16="http://schemas.microsoft.com/office/drawing/2014/main" id="{B76C1952-7A9F-7429-5F89-D5DC01DC03A7}"/>
              </a:ext>
            </a:extLst>
          </p:cNvPr>
          <p:cNvSpPr/>
          <p:nvPr>
            <p:custDataLst>
              <p:tags r:id="rId5"/>
            </p:custDataLst>
          </p:nvPr>
        </p:nvSpPr>
        <p:spPr>
          <a:xfrm>
            <a:off x="797820" y="2836543"/>
            <a:ext cx="2872306" cy="999805"/>
          </a:xfrm>
          <a:prstGeom prst="rect">
            <a:avLst/>
          </a:prstGeom>
          <a:solidFill>
            <a:srgbClr val="E5FFF1"/>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pPr marL="171450" indent="-171450">
              <a:buFont typeface="Arial" panose="020B0604020202020204" pitchFamily="34" charset="0"/>
              <a:buChar char="•"/>
            </a:pPr>
            <a:r>
              <a:rPr lang="fr-FR" sz="1100" b="1">
                <a:solidFill>
                  <a:srgbClr val="00863D"/>
                </a:solidFill>
                <a:latin typeface="+mj-lt"/>
              </a:rPr>
              <a:t>Réflexions sur le développement de méthodologie</a:t>
            </a:r>
            <a:endParaRPr lang="fr-FR" sz="1100">
              <a:solidFill>
                <a:schemeClr val="tx1"/>
              </a:solidFill>
              <a:latin typeface="+mj-lt"/>
              <a:ea typeface="Calibri"/>
              <a:cs typeface="Calibri"/>
            </a:endParaRPr>
          </a:p>
        </p:txBody>
      </p:sp>
      <p:sp>
        <p:nvSpPr>
          <p:cNvPr id="20" name="Rectangle 19">
            <a:extLst>
              <a:ext uri="{FF2B5EF4-FFF2-40B4-BE49-F238E27FC236}">
                <a16:creationId xmlns:a16="http://schemas.microsoft.com/office/drawing/2014/main" id="{570ADB8D-DF5B-2B90-64A6-D22867B6510A}"/>
              </a:ext>
            </a:extLst>
          </p:cNvPr>
          <p:cNvSpPr/>
          <p:nvPr>
            <p:custDataLst>
              <p:tags r:id="rId6"/>
            </p:custDataLst>
          </p:nvPr>
        </p:nvSpPr>
        <p:spPr>
          <a:xfrm>
            <a:off x="457194" y="2837910"/>
            <a:ext cx="282157" cy="9998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lIns="36000" tIns="36000" rIns="36000" bIns="36000" rtlCol="0" anchor="ctr"/>
          <a:lstStyle/>
          <a:p>
            <a:r>
              <a:rPr lang="fr-FR" sz="1100" b="1"/>
              <a:t>Méthodologie</a:t>
            </a:r>
          </a:p>
        </p:txBody>
      </p:sp>
      <p:sp>
        <p:nvSpPr>
          <p:cNvPr id="23" name="Rectangle 22">
            <a:extLst>
              <a:ext uri="{FF2B5EF4-FFF2-40B4-BE49-F238E27FC236}">
                <a16:creationId xmlns:a16="http://schemas.microsoft.com/office/drawing/2014/main" id="{7257295D-8505-162D-4733-0C5DEC63619F}"/>
              </a:ext>
            </a:extLst>
          </p:cNvPr>
          <p:cNvSpPr/>
          <p:nvPr>
            <p:custDataLst>
              <p:tags r:id="rId7"/>
            </p:custDataLst>
          </p:nvPr>
        </p:nvSpPr>
        <p:spPr>
          <a:xfrm>
            <a:off x="457194" y="3908617"/>
            <a:ext cx="282157" cy="908694"/>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lIns="36000" tIns="36000" rIns="36000" bIns="36000" rtlCol="0" anchor="ctr"/>
          <a:lstStyle/>
          <a:p>
            <a:pPr algn="ctr"/>
            <a:r>
              <a:rPr lang="fr-FR" sz="1100" b="1"/>
              <a:t>Outils</a:t>
            </a:r>
          </a:p>
        </p:txBody>
      </p:sp>
      <p:pic>
        <p:nvPicPr>
          <p:cNvPr id="28" name="Graphique 27">
            <a:extLst>
              <a:ext uri="{FF2B5EF4-FFF2-40B4-BE49-F238E27FC236}">
                <a16:creationId xmlns:a16="http://schemas.microsoft.com/office/drawing/2014/main" id="{D04C54C1-E1C0-E4C3-6967-26755EC6AEB3}"/>
              </a:ext>
            </a:extLst>
          </p:cNvPr>
          <p:cNvPicPr>
            <a:picLocks noChangeAspect="1"/>
          </p:cNvPicPr>
          <p:nvPr>
            <p:custDataLst>
              <p:tags r:id="rId8"/>
            </p:custDataLst>
          </p:nvPr>
        </p:nvPicPr>
        <p:blipFill>
          <a:blip>
            <a:extLst>
              <a:ext uri="{96DAC541-7B7A-43D3-8B79-37D633B846F1}">
                <asvg:svgBlip xmlns:asvg="http://schemas.microsoft.com/office/drawing/2016/SVG/main" r:embed="rId24"/>
              </a:ext>
            </a:extLst>
          </a:blip>
          <a:srcRect r="-7142" b="14679"/>
          <a:stretch/>
        </p:blipFill>
        <p:spPr>
          <a:xfrm>
            <a:off x="472518" y="3943814"/>
            <a:ext cx="242399" cy="225987"/>
          </a:xfrm>
          <a:prstGeom prst="rect">
            <a:avLst/>
          </a:prstGeom>
        </p:spPr>
      </p:pic>
      <p:pic>
        <p:nvPicPr>
          <p:cNvPr id="30" name="Graphique 29">
            <a:extLst>
              <a:ext uri="{FF2B5EF4-FFF2-40B4-BE49-F238E27FC236}">
                <a16:creationId xmlns:a16="http://schemas.microsoft.com/office/drawing/2014/main" id="{740C7F02-6044-D40F-16A9-D79963019F6A}"/>
              </a:ext>
            </a:extLst>
          </p:cNvPr>
          <p:cNvPicPr>
            <a:picLocks noChangeAspect="1"/>
          </p:cNvPicPr>
          <p:nvPr>
            <p:custDataLst>
              <p:tags r:id="rId9"/>
            </p:custDataLst>
          </p:nvPr>
        </p:nvPicPr>
        <p:blipFill>
          <a:blip>
            <a:extLst>
              <a:ext uri="{96DAC541-7B7A-43D3-8B79-37D633B846F1}">
                <asvg:svgBlip xmlns:asvg="http://schemas.microsoft.com/office/drawing/2016/SVG/main" r:embed="rId25"/>
              </a:ext>
            </a:extLst>
          </a:blip>
          <a:srcRect r="-3494" b="20024"/>
          <a:stretch/>
        </p:blipFill>
        <p:spPr>
          <a:xfrm>
            <a:off x="447267" y="2841591"/>
            <a:ext cx="177300" cy="168150"/>
          </a:xfrm>
          <a:prstGeom prst="rect">
            <a:avLst/>
          </a:prstGeom>
        </p:spPr>
      </p:pic>
      <p:sp>
        <p:nvSpPr>
          <p:cNvPr id="35" name="Rectangle 34">
            <a:extLst>
              <a:ext uri="{FF2B5EF4-FFF2-40B4-BE49-F238E27FC236}">
                <a16:creationId xmlns:a16="http://schemas.microsoft.com/office/drawing/2014/main" id="{2F7580C7-B05A-ABAC-5781-81210F57D17C}"/>
              </a:ext>
            </a:extLst>
          </p:cNvPr>
          <p:cNvSpPr/>
          <p:nvPr>
            <p:custDataLst>
              <p:tags r:id="rId10"/>
            </p:custDataLst>
          </p:nvPr>
        </p:nvSpPr>
        <p:spPr>
          <a:xfrm>
            <a:off x="797820" y="3908617"/>
            <a:ext cx="2872306" cy="908694"/>
          </a:xfrm>
          <a:prstGeom prst="rect">
            <a:avLst/>
          </a:prstGeom>
          <a:solidFill>
            <a:srgbClr val="E5FFF1"/>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pPr marL="171450" indent="-171450">
              <a:buFont typeface="Arial" panose="020B0604020202020204" pitchFamily="34" charset="0"/>
              <a:buChar char="•"/>
            </a:pPr>
            <a:r>
              <a:rPr lang="fr-FR" sz="1100" b="1">
                <a:solidFill>
                  <a:srgbClr val="00863D"/>
                </a:solidFill>
                <a:latin typeface="+mj-lt"/>
              </a:rPr>
              <a:t>Réflexions sur le développement d’outils</a:t>
            </a:r>
            <a:endParaRPr lang="fr-FR" sz="1100">
              <a:solidFill>
                <a:srgbClr val="000000"/>
              </a:solidFill>
              <a:latin typeface="+mj-lt"/>
            </a:endParaRPr>
          </a:p>
          <a:p>
            <a:pPr marL="171450" indent="-171450">
              <a:buFont typeface="Arial" panose="020B0604020202020204" pitchFamily="34" charset="0"/>
              <a:buChar char="•"/>
            </a:pPr>
            <a:r>
              <a:rPr lang="fr-FR" sz="1100" b="1">
                <a:solidFill>
                  <a:srgbClr val="00863D"/>
                </a:solidFill>
                <a:latin typeface="+mj-lt"/>
                <a:hlinkClick r:id="rId26"/>
              </a:rPr>
              <a:t>Outil</a:t>
            </a:r>
            <a:r>
              <a:rPr lang="fr-FR" sz="1100" b="1">
                <a:solidFill>
                  <a:srgbClr val="00863D"/>
                </a:solidFill>
                <a:latin typeface="+mj-lt"/>
              </a:rPr>
              <a:t> développé mis en ligne </a:t>
            </a:r>
            <a:endParaRPr lang="fr-FR" sz="1100">
              <a:solidFill>
                <a:srgbClr val="000000"/>
              </a:solidFill>
              <a:latin typeface="+mj-lt"/>
              <a:ea typeface="Calibri"/>
              <a:cs typeface="Calibri"/>
            </a:endParaRPr>
          </a:p>
          <a:p>
            <a:pPr marL="171450" indent="-171450">
              <a:buFont typeface="Arial" panose="020B0604020202020204" pitchFamily="34" charset="0"/>
              <a:buChar char="•"/>
            </a:pPr>
            <a:r>
              <a:rPr lang="fr-FR" sz="1100" b="1">
                <a:solidFill>
                  <a:srgbClr val="00863D"/>
                </a:solidFill>
                <a:latin typeface="+mj-lt"/>
              </a:rPr>
              <a:t>Développement de modules de formation </a:t>
            </a:r>
            <a:endParaRPr lang="fr-FR" sz="1100" b="1">
              <a:solidFill>
                <a:srgbClr val="00863D"/>
              </a:solidFill>
            </a:endParaRPr>
          </a:p>
        </p:txBody>
      </p:sp>
      <p:sp>
        <p:nvSpPr>
          <p:cNvPr id="10" name="Rectangle 9">
            <a:extLst>
              <a:ext uri="{FF2B5EF4-FFF2-40B4-BE49-F238E27FC236}">
                <a16:creationId xmlns:a16="http://schemas.microsoft.com/office/drawing/2014/main" id="{D1EEFCA3-E1FA-C255-6DE0-D9C649ED28FC}"/>
              </a:ext>
            </a:extLst>
          </p:cNvPr>
          <p:cNvSpPr/>
          <p:nvPr>
            <p:custDataLst>
              <p:tags r:id="rId11"/>
            </p:custDataLst>
          </p:nvPr>
        </p:nvSpPr>
        <p:spPr>
          <a:xfrm>
            <a:off x="773737" y="1540215"/>
            <a:ext cx="2584846" cy="2091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solidFill>
                  <a:srgbClr val="00B050"/>
                </a:solidFill>
              </a:rPr>
              <a:t>Avantages</a:t>
            </a:r>
          </a:p>
        </p:txBody>
      </p:sp>
      <p:sp>
        <p:nvSpPr>
          <p:cNvPr id="16" name="Rectangle 15">
            <a:extLst>
              <a:ext uri="{FF2B5EF4-FFF2-40B4-BE49-F238E27FC236}">
                <a16:creationId xmlns:a16="http://schemas.microsoft.com/office/drawing/2014/main" id="{80C63296-6A32-3256-8B40-EDA6386733E3}"/>
              </a:ext>
            </a:extLst>
          </p:cNvPr>
          <p:cNvSpPr/>
          <p:nvPr>
            <p:custDataLst>
              <p:tags r:id="rId12"/>
            </p:custDataLst>
          </p:nvPr>
        </p:nvSpPr>
        <p:spPr>
          <a:xfrm>
            <a:off x="3462726" y="1540215"/>
            <a:ext cx="5117228" cy="2091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solidFill>
                  <a:schemeClr val="accent6">
                    <a:lumMod val="75000"/>
                  </a:schemeClr>
                </a:solidFill>
              </a:rPr>
              <a:t>Limites</a:t>
            </a:r>
          </a:p>
        </p:txBody>
      </p:sp>
      <p:sp>
        <p:nvSpPr>
          <p:cNvPr id="17" name="Rectangle 16">
            <a:extLst>
              <a:ext uri="{FF2B5EF4-FFF2-40B4-BE49-F238E27FC236}">
                <a16:creationId xmlns:a16="http://schemas.microsoft.com/office/drawing/2014/main" id="{F5AD62C1-ABCD-A037-A136-6B47A29256C7}"/>
              </a:ext>
            </a:extLst>
          </p:cNvPr>
          <p:cNvSpPr/>
          <p:nvPr>
            <p:custDataLst>
              <p:tags r:id="rId13"/>
            </p:custDataLst>
          </p:nvPr>
        </p:nvSpPr>
        <p:spPr>
          <a:xfrm>
            <a:off x="3764071" y="2836541"/>
            <a:ext cx="4782859" cy="999805"/>
          </a:xfrm>
          <a:prstGeom prst="rect">
            <a:avLst/>
          </a:prstGeom>
          <a:solidFill>
            <a:schemeClr val="accent6">
              <a:lumMod val="20000"/>
              <a:lumOff val="80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pPr marL="171450" indent="-171450">
              <a:buFont typeface="Arial" panose="020B0604020202020204" pitchFamily="34" charset="0"/>
              <a:buChar char="•"/>
            </a:pPr>
            <a:r>
              <a:rPr lang="fr-FR" sz="1100" b="1">
                <a:solidFill>
                  <a:schemeClr val="accent6">
                    <a:lumMod val="75000"/>
                  </a:schemeClr>
                </a:solidFill>
                <a:latin typeface="+mj-lt"/>
              </a:rPr>
              <a:t>Plusieurs recouvrements constatés entre les différents projets</a:t>
            </a:r>
          </a:p>
        </p:txBody>
      </p:sp>
      <p:sp>
        <p:nvSpPr>
          <p:cNvPr id="19" name="Rectangle 18">
            <a:extLst>
              <a:ext uri="{FF2B5EF4-FFF2-40B4-BE49-F238E27FC236}">
                <a16:creationId xmlns:a16="http://schemas.microsoft.com/office/drawing/2014/main" id="{3AC1D3AC-7A85-567D-0FED-69A4208F5E75}"/>
              </a:ext>
            </a:extLst>
          </p:cNvPr>
          <p:cNvSpPr/>
          <p:nvPr>
            <p:custDataLst>
              <p:tags r:id="rId14"/>
            </p:custDataLst>
          </p:nvPr>
        </p:nvSpPr>
        <p:spPr>
          <a:xfrm>
            <a:off x="459904" y="1759760"/>
            <a:ext cx="282157" cy="100725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270" lIns="36000" tIns="36000" rIns="36000" bIns="36000" rtlCol="0" anchor="ctr"/>
          <a:lstStyle/>
          <a:p>
            <a:r>
              <a:rPr lang="fr-FR" sz="1100" b="1"/>
              <a:t>  Contexte</a:t>
            </a:r>
          </a:p>
        </p:txBody>
      </p:sp>
      <p:sp>
        <p:nvSpPr>
          <p:cNvPr id="21" name="Rectangle 20">
            <a:extLst>
              <a:ext uri="{FF2B5EF4-FFF2-40B4-BE49-F238E27FC236}">
                <a16:creationId xmlns:a16="http://schemas.microsoft.com/office/drawing/2014/main" id="{DF108FED-96EA-E99C-2421-4C5BBA99890D}"/>
              </a:ext>
            </a:extLst>
          </p:cNvPr>
          <p:cNvSpPr/>
          <p:nvPr>
            <p:custDataLst>
              <p:tags r:id="rId15"/>
            </p:custDataLst>
          </p:nvPr>
        </p:nvSpPr>
        <p:spPr>
          <a:xfrm>
            <a:off x="797820" y="1757023"/>
            <a:ext cx="2872306" cy="1007250"/>
          </a:xfrm>
          <a:prstGeom prst="rect">
            <a:avLst/>
          </a:prstGeom>
          <a:solidFill>
            <a:srgbClr val="E5FFF1"/>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pPr marL="171450" indent="-171450">
              <a:buFont typeface="Arial" panose="020B0604020202020204" pitchFamily="34" charset="0"/>
              <a:buChar char="•"/>
            </a:pPr>
            <a:r>
              <a:rPr lang="fr-FR" sz="1100" b="1">
                <a:solidFill>
                  <a:srgbClr val="00863D"/>
                </a:solidFill>
                <a:latin typeface="+mj-lt"/>
              </a:rPr>
              <a:t>Formation et sensibilisation de nouveaux acteurs dans des pays européens différents</a:t>
            </a:r>
            <a:endParaRPr lang="fr-FR" sz="1100" b="1">
              <a:solidFill>
                <a:schemeClr val="tx1"/>
              </a:solidFill>
              <a:latin typeface="+mj-lt"/>
              <a:ea typeface="Calibri"/>
              <a:cs typeface="Calibri"/>
            </a:endParaRPr>
          </a:p>
        </p:txBody>
      </p:sp>
      <p:sp>
        <p:nvSpPr>
          <p:cNvPr id="26" name="Rectangle 25">
            <a:extLst>
              <a:ext uri="{FF2B5EF4-FFF2-40B4-BE49-F238E27FC236}">
                <a16:creationId xmlns:a16="http://schemas.microsoft.com/office/drawing/2014/main" id="{7BE6C2EB-D2E3-E283-1F7C-25DBDEF91126}"/>
              </a:ext>
            </a:extLst>
          </p:cNvPr>
          <p:cNvSpPr/>
          <p:nvPr>
            <p:custDataLst>
              <p:tags r:id="rId16"/>
            </p:custDataLst>
          </p:nvPr>
        </p:nvSpPr>
        <p:spPr>
          <a:xfrm>
            <a:off x="3764070" y="1757022"/>
            <a:ext cx="4782860" cy="1007247"/>
          </a:xfrm>
          <a:prstGeom prst="rect">
            <a:avLst/>
          </a:prstGeom>
          <a:solidFill>
            <a:schemeClr val="accent6">
              <a:lumMod val="20000"/>
              <a:lumOff val="80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pPr marL="171450" indent="-171450">
              <a:buFont typeface="Arial" panose="020B0604020202020204" pitchFamily="34" charset="0"/>
              <a:buChar char="•"/>
            </a:pPr>
            <a:r>
              <a:rPr lang="fr-FR" sz="1100" b="1">
                <a:solidFill>
                  <a:schemeClr val="accent6">
                    <a:lumMod val="75000"/>
                  </a:schemeClr>
                </a:solidFill>
                <a:latin typeface="+mj-lt"/>
              </a:rPr>
              <a:t>Communication parfois difficile entre les auditeurs et les entreprises</a:t>
            </a:r>
            <a:endParaRPr lang="en-US" sz="1100" b="1">
              <a:solidFill>
                <a:schemeClr val="accent6">
                  <a:lumMod val="75000"/>
                </a:schemeClr>
              </a:solidFill>
              <a:latin typeface="+mj-lt"/>
            </a:endParaRPr>
          </a:p>
          <a:p>
            <a:pPr marL="171450" indent="-171450">
              <a:buFont typeface="Arial" panose="020B0604020202020204" pitchFamily="34" charset="0"/>
              <a:buChar char="•"/>
            </a:pPr>
            <a:r>
              <a:rPr lang="fr-FR" sz="1100" b="1">
                <a:solidFill>
                  <a:schemeClr val="accent6">
                    <a:lumMod val="75000"/>
                  </a:schemeClr>
                </a:solidFill>
                <a:latin typeface="+mj-lt"/>
              </a:rPr>
              <a:t>Collaboration parfois manquante entre les départements d’une entreprise</a:t>
            </a:r>
            <a:endParaRPr lang="en-US" sz="1100" b="1">
              <a:solidFill>
                <a:schemeClr val="accent6">
                  <a:lumMod val="75000"/>
                </a:schemeClr>
              </a:solidFill>
              <a:latin typeface="+mj-lt"/>
            </a:endParaRPr>
          </a:p>
          <a:p>
            <a:pPr marL="171450" indent="-171450">
              <a:buFont typeface="Arial" panose="020B0604020202020204" pitchFamily="34" charset="0"/>
              <a:buChar char="•"/>
            </a:pPr>
            <a:r>
              <a:rPr lang="fr-FR" sz="1100" b="1">
                <a:solidFill>
                  <a:schemeClr val="accent6">
                    <a:lumMod val="75000"/>
                  </a:schemeClr>
                </a:solidFill>
                <a:latin typeface="+mj-lt"/>
              </a:rPr>
              <a:t>Enseignements clés limités, en partie à cause de résultats encore en attente</a:t>
            </a:r>
          </a:p>
        </p:txBody>
      </p:sp>
      <p:pic>
        <p:nvPicPr>
          <p:cNvPr id="29" name="Graphique 28">
            <a:extLst>
              <a:ext uri="{FF2B5EF4-FFF2-40B4-BE49-F238E27FC236}">
                <a16:creationId xmlns:a16="http://schemas.microsoft.com/office/drawing/2014/main" id="{F335CCCA-62CF-E393-C30A-5CCB34C651BF}"/>
              </a:ext>
            </a:extLst>
          </p:cNvPr>
          <p:cNvPicPr>
            <a:picLocks noChangeAspect="1"/>
          </p:cNvPicPr>
          <p:nvPr>
            <p:custDataLst>
              <p:tags r:id="rId17"/>
            </p:custDataLst>
          </p:nvPr>
        </p:nvPicPr>
        <p:blipFill>
          <a:blip>
            <a:extLst>
              <a:ext uri="{96DAC541-7B7A-43D3-8B79-37D633B846F1}">
                <asvg:svgBlip xmlns:asvg="http://schemas.microsoft.com/office/drawing/2016/SVG/main" r:embed="rId27"/>
              </a:ext>
            </a:extLst>
          </a:blip>
          <a:srcRect l="-1" r="-2763" b="15402"/>
          <a:stretch>
            <a:fillRect/>
          </a:stretch>
        </p:blipFill>
        <p:spPr>
          <a:xfrm>
            <a:off x="496891" y="1814353"/>
            <a:ext cx="213020" cy="219206"/>
          </a:xfrm>
          <a:prstGeom prst="rect">
            <a:avLst/>
          </a:prstGeom>
        </p:spPr>
      </p:pic>
      <p:sp>
        <p:nvSpPr>
          <p:cNvPr id="6" name="Rectangle 5">
            <a:extLst>
              <a:ext uri="{FF2B5EF4-FFF2-40B4-BE49-F238E27FC236}">
                <a16:creationId xmlns:a16="http://schemas.microsoft.com/office/drawing/2014/main" id="{0B26EBF5-ED90-33EB-B706-F1A9F5949922}"/>
              </a:ext>
            </a:extLst>
          </p:cNvPr>
          <p:cNvSpPr/>
          <p:nvPr>
            <p:custDataLst>
              <p:tags r:id="rId18"/>
            </p:custDataLst>
          </p:nvPr>
        </p:nvSpPr>
        <p:spPr>
          <a:xfrm>
            <a:off x="391438" y="2940120"/>
            <a:ext cx="7521261" cy="29913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1200" u="sng">
              <a:solidFill>
                <a:schemeClr val="tx2"/>
              </a:solidFill>
              <a:highlight>
                <a:srgbClr val="FFFF00"/>
              </a:highlight>
              <a:latin typeface="+mj-lt"/>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555F91BB-2324-21B4-60F2-C553888386FF}"/>
              </a:ext>
            </a:extLst>
          </p:cNvPr>
          <p:cNvSpPr/>
          <p:nvPr>
            <p:custDataLst>
              <p:tags r:id="rId19"/>
            </p:custDataLst>
          </p:nvPr>
        </p:nvSpPr>
        <p:spPr>
          <a:xfrm>
            <a:off x="457200" y="1220393"/>
            <a:ext cx="8089730" cy="29913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200" b="1" u="sng">
                <a:solidFill>
                  <a:schemeClr val="tx2"/>
                </a:solidFill>
                <a:ea typeface="Open Sans" panose="020B0606030504020204" pitchFamily="34" charset="0"/>
                <a:cs typeface="Open Sans" panose="020B0606030504020204" pitchFamily="34" charset="0"/>
              </a:rPr>
              <a:t>Avantages du lancement des projets européens et limites de leur portée et des enseignements clés</a:t>
            </a:r>
            <a:endParaRPr lang="fr-FR" sz="1200" u="sng">
              <a:solidFill>
                <a:schemeClr val="tx2"/>
              </a:solidFill>
              <a:ea typeface="Open Sans" panose="020B0606030504020204" pitchFamily="34" charset="0"/>
              <a:cs typeface="Open Sans" panose="020B0606030504020204" pitchFamily="34" charset="0"/>
            </a:endParaRPr>
          </a:p>
        </p:txBody>
      </p:sp>
      <p:sp>
        <p:nvSpPr>
          <p:cNvPr id="13" name="Rectangle 12">
            <a:extLst>
              <a:ext uri="{FF2B5EF4-FFF2-40B4-BE49-F238E27FC236}">
                <a16:creationId xmlns:a16="http://schemas.microsoft.com/office/drawing/2014/main" id="{59319510-9DBB-8CFE-8AA7-6376822B5F71}"/>
              </a:ext>
            </a:extLst>
          </p:cNvPr>
          <p:cNvSpPr/>
          <p:nvPr>
            <p:custDataLst>
              <p:tags r:id="rId20"/>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C – Revue des méthodologies d’évaluation disponibles</a:t>
            </a:r>
          </a:p>
        </p:txBody>
      </p:sp>
      <p:sp>
        <p:nvSpPr>
          <p:cNvPr id="27" name="Rectangle 26">
            <a:extLst>
              <a:ext uri="{FF2B5EF4-FFF2-40B4-BE49-F238E27FC236}">
                <a16:creationId xmlns:a16="http://schemas.microsoft.com/office/drawing/2014/main" id="{C5A020A7-5C38-651E-F7E6-7136E6AE616D}"/>
              </a:ext>
            </a:extLst>
          </p:cNvPr>
          <p:cNvSpPr/>
          <p:nvPr>
            <p:custDataLst>
              <p:tags r:id="rId21"/>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700" b="1">
                <a:solidFill>
                  <a:schemeClr val="accent1"/>
                </a:solidFill>
              </a:rPr>
              <a:t>2. BNE :  quel intérêt pour les projets en efficacité énergétique? </a:t>
            </a:r>
          </a:p>
        </p:txBody>
      </p:sp>
    </p:spTree>
    <p:extLst>
      <p:ext uri="{BB962C8B-B14F-4D97-AF65-F5344CB8AC3E}">
        <p14:creationId xmlns:p14="http://schemas.microsoft.com/office/powerpoint/2010/main" val="861319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8B01C-C8DB-1337-8FD4-E05DB3173D29}"/>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884421A9-C02D-E067-10C6-122E38745CFA}"/>
              </a:ext>
            </a:extLst>
          </p:cNvPr>
          <p:cNvSpPr>
            <a:spLocks noGrp="1"/>
          </p:cNvSpPr>
          <p:nvPr>
            <p:ph type="title"/>
            <p:custDataLst>
              <p:tags r:id="rId1"/>
            </p:custDataLst>
          </p:nvPr>
        </p:nvSpPr>
        <p:spPr>
          <a:xfrm>
            <a:off x="457200" y="205979"/>
            <a:ext cx="7521262" cy="437965"/>
          </a:xfrm>
        </p:spPr>
        <p:txBody>
          <a:bodyPr/>
          <a:lstStyle/>
          <a:p>
            <a:r>
              <a:rPr lang="fr-FR" sz="1800">
                <a:solidFill>
                  <a:schemeClr val="tx1"/>
                </a:solidFill>
                <a:latin typeface="Open Sans"/>
                <a:ea typeface="Open Sans"/>
                <a:cs typeface="Open Sans"/>
              </a:rPr>
              <a:t>Les BNE génèrent des recettes financières souvent supérieures aux économies d'énergie, pourtant ils sont rarement ou seulement partiellement inclus dans les évaluations</a:t>
            </a:r>
          </a:p>
        </p:txBody>
      </p:sp>
      <p:sp>
        <p:nvSpPr>
          <p:cNvPr id="4" name="Espace réservé du numéro de diapositive 3">
            <a:extLst>
              <a:ext uri="{FF2B5EF4-FFF2-40B4-BE49-F238E27FC236}">
                <a16:creationId xmlns:a16="http://schemas.microsoft.com/office/drawing/2014/main" id="{F6E952EA-C452-3FF6-5661-B51BF5376C35}"/>
              </a:ext>
            </a:extLst>
          </p:cNvPr>
          <p:cNvSpPr>
            <a:spLocks noGrp="1"/>
          </p:cNvSpPr>
          <p:nvPr>
            <p:ph type="sldNum" sz="quarter" idx="4"/>
            <p:custDataLst>
              <p:tags r:id="rId2"/>
            </p:custDataLst>
          </p:nvPr>
        </p:nvSpPr>
        <p:spPr>
          <a:noFill/>
          <a:ln w="3175">
            <a:solidFill>
              <a:schemeClr val="accent2"/>
            </a:solidFill>
          </a:ln>
        </p:spPr>
        <p:txBody>
          <a:bodyPr/>
          <a:lstStyle/>
          <a:p>
            <a:fld id="{36B95A73-A89A-4BC7-8564-4CF1D1DD2F51}" type="slidenum">
              <a:rPr lang="fr-FR" i="1" smtClean="0">
                <a:solidFill>
                  <a:schemeClr val="accent1"/>
                </a:solidFill>
              </a:rPr>
              <a:pPr/>
              <a:t>16</a:t>
            </a:fld>
            <a:endParaRPr lang="fr-FR" i="1">
              <a:solidFill>
                <a:schemeClr val="accent1"/>
              </a:solidFill>
            </a:endParaRPr>
          </a:p>
        </p:txBody>
      </p:sp>
      <p:sp>
        <p:nvSpPr>
          <p:cNvPr id="15" name="Rectangle 14">
            <a:extLst>
              <a:ext uri="{FF2B5EF4-FFF2-40B4-BE49-F238E27FC236}">
                <a16:creationId xmlns:a16="http://schemas.microsoft.com/office/drawing/2014/main" id="{1A79DD95-3131-D7B0-B65F-537815D7E787}"/>
              </a:ext>
            </a:extLst>
          </p:cNvPr>
          <p:cNvSpPr/>
          <p:nvPr>
            <p:custDataLst>
              <p:tags r:id="rId3"/>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C – Revue des méthodologies d’évaluation disponibles</a:t>
            </a:r>
          </a:p>
        </p:txBody>
      </p:sp>
      <p:sp>
        <p:nvSpPr>
          <p:cNvPr id="2" name="Rectangle 1">
            <a:extLst>
              <a:ext uri="{FF2B5EF4-FFF2-40B4-BE49-F238E27FC236}">
                <a16:creationId xmlns:a16="http://schemas.microsoft.com/office/drawing/2014/main" id="{EB8CC8AE-6730-4858-ECBF-4E79B7C56484}"/>
              </a:ext>
            </a:extLst>
          </p:cNvPr>
          <p:cNvSpPr/>
          <p:nvPr>
            <p:custDataLst>
              <p:tags r:id="rId4"/>
            </p:custDataLst>
          </p:nvPr>
        </p:nvSpPr>
        <p:spPr>
          <a:xfrm>
            <a:off x="457200" y="1307189"/>
            <a:ext cx="4864463" cy="216000"/>
          </a:xfrm>
          <a:prstGeom prst="rect">
            <a:avLst/>
          </a:prstGeom>
          <a:solidFill>
            <a:schemeClr val="accent2"/>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050" b="1">
                <a:solidFill>
                  <a:schemeClr val="bg1"/>
                </a:solidFill>
                <a:cs typeface="Calibri"/>
              </a:rPr>
              <a:t>Enseignements clés</a:t>
            </a:r>
          </a:p>
        </p:txBody>
      </p:sp>
      <p:sp>
        <p:nvSpPr>
          <p:cNvPr id="5" name="Rectangle 4">
            <a:extLst>
              <a:ext uri="{FF2B5EF4-FFF2-40B4-BE49-F238E27FC236}">
                <a16:creationId xmlns:a16="http://schemas.microsoft.com/office/drawing/2014/main" id="{2DE55B36-10B5-5392-5DE2-DE589E61282F}"/>
              </a:ext>
            </a:extLst>
          </p:cNvPr>
          <p:cNvSpPr/>
          <p:nvPr>
            <p:custDataLst>
              <p:tags r:id="rId5"/>
            </p:custDataLst>
          </p:nvPr>
        </p:nvSpPr>
        <p:spPr>
          <a:xfrm>
            <a:off x="5545123" y="1307189"/>
            <a:ext cx="2627277" cy="216000"/>
          </a:xfrm>
          <a:prstGeom prst="rect">
            <a:avLst/>
          </a:prstGeom>
          <a:solidFill>
            <a:schemeClr val="accent2"/>
          </a:solid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050" b="1">
                <a:solidFill>
                  <a:schemeClr val="bg1"/>
                </a:solidFill>
                <a:cs typeface="Calibri"/>
              </a:rPr>
              <a:t>Limites</a:t>
            </a:r>
          </a:p>
        </p:txBody>
      </p:sp>
      <p:sp>
        <p:nvSpPr>
          <p:cNvPr id="6" name="Rectangle 5">
            <a:extLst>
              <a:ext uri="{FF2B5EF4-FFF2-40B4-BE49-F238E27FC236}">
                <a16:creationId xmlns:a16="http://schemas.microsoft.com/office/drawing/2014/main" id="{966BE941-9242-D4A6-6686-B53B08FAC0C5}"/>
              </a:ext>
            </a:extLst>
          </p:cNvPr>
          <p:cNvSpPr/>
          <p:nvPr>
            <p:custDataLst>
              <p:tags r:id="rId6"/>
            </p:custDataLst>
          </p:nvPr>
        </p:nvSpPr>
        <p:spPr>
          <a:xfrm>
            <a:off x="5545123" y="1654039"/>
            <a:ext cx="2627277" cy="2821707"/>
          </a:xfrm>
          <a:prstGeom prst="rect">
            <a:avLst/>
          </a:prstGeom>
          <a:solidFill>
            <a:schemeClr val="bg1">
              <a:lumMod val="95000"/>
            </a:schemeClr>
          </a:solid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l">
              <a:spcBef>
                <a:spcPts val="300"/>
              </a:spcBef>
            </a:pPr>
            <a:r>
              <a:rPr lang="fr-FR" sz="1100">
                <a:solidFill>
                  <a:schemeClr val="tx1"/>
                </a:solidFill>
                <a:latin typeface="+mj-lt"/>
              </a:rPr>
              <a:t>Les 3 blocages principaux à l’intégration des BNE dans les évaluations sont : </a:t>
            </a:r>
          </a:p>
          <a:p>
            <a:pPr algn="l">
              <a:spcBef>
                <a:spcPts val="300"/>
              </a:spcBef>
            </a:pPr>
            <a:endParaRPr lang="fr-FR" sz="1100" b="1">
              <a:solidFill>
                <a:schemeClr val="tx1"/>
              </a:solidFill>
              <a:latin typeface="+mj-lt"/>
            </a:endParaRPr>
          </a:p>
          <a:p>
            <a:pPr marL="171450" indent="-171450" algn="l">
              <a:spcBef>
                <a:spcPts val="300"/>
              </a:spcBef>
              <a:spcAft>
                <a:spcPts val="1200"/>
              </a:spcAft>
              <a:buFont typeface="Arial" panose="020B0604020202020204" pitchFamily="34" charset="0"/>
              <a:buChar char="•"/>
            </a:pPr>
            <a:r>
              <a:rPr lang="fr-FR" sz="1100" b="1">
                <a:solidFill>
                  <a:schemeClr val="tx1"/>
                </a:solidFill>
                <a:latin typeface="+mj-lt"/>
              </a:rPr>
              <a:t>M</a:t>
            </a:r>
            <a:r>
              <a:rPr lang="fr-FR" sz="1100" b="1" i="0">
                <a:solidFill>
                  <a:schemeClr val="tx1"/>
                </a:solidFill>
                <a:effectLst/>
                <a:latin typeface="+mj-lt"/>
              </a:rPr>
              <a:t>anque de compétences pour appliquer l’approche BNE</a:t>
            </a:r>
            <a:endParaRPr lang="fr-FR" sz="1100" i="0">
              <a:solidFill>
                <a:schemeClr val="tx1"/>
              </a:solidFill>
              <a:effectLst/>
              <a:latin typeface="+mj-lt"/>
            </a:endParaRPr>
          </a:p>
          <a:p>
            <a:pPr marL="171450" indent="-171450">
              <a:spcBef>
                <a:spcPts val="300"/>
              </a:spcBef>
              <a:spcAft>
                <a:spcPts val="1200"/>
              </a:spcAft>
              <a:buFont typeface="Arial" panose="020B0604020202020204" pitchFamily="34" charset="0"/>
              <a:buChar char="•"/>
            </a:pPr>
            <a:r>
              <a:rPr lang="fr-FR" sz="1100" b="1">
                <a:solidFill>
                  <a:schemeClr val="tx1"/>
                </a:solidFill>
              </a:rPr>
              <a:t>Peu de méthodologies efficaces, </a:t>
            </a:r>
            <a:r>
              <a:rPr lang="fr-FR" sz="1100">
                <a:solidFill>
                  <a:schemeClr val="tx1"/>
                </a:solidFill>
              </a:rPr>
              <a:t>sauf la méthodologie développée par MBENEFITS dont les projets de recherche </a:t>
            </a:r>
            <a:r>
              <a:rPr lang="fr-FR" sz="1100" i="1">
                <a:solidFill>
                  <a:schemeClr val="tx1"/>
                </a:solidFill>
              </a:rPr>
              <a:t>s’inspirent</a:t>
            </a:r>
            <a:r>
              <a:rPr lang="fr-FR" sz="1100">
                <a:solidFill>
                  <a:schemeClr val="tx1"/>
                </a:solidFill>
              </a:rPr>
              <a:t> généralement</a:t>
            </a:r>
          </a:p>
          <a:p>
            <a:pPr marL="171450" indent="-171450">
              <a:spcBef>
                <a:spcPts val="300"/>
              </a:spcBef>
              <a:spcAft>
                <a:spcPts val="1200"/>
              </a:spcAft>
              <a:buFont typeface="Arial" panose="020B0604020202020204" pitchFamily="34" charset="0"/>
              <a:buChar char="•"/>
            </a:pPr>
            <a:r>
              <a:rPr lang="fr-FR" sz="1100" b="1">
                <a:solidFill>
                  <a:schemeClr val="tx1"/>
                </a:solidFill>
              </a:rPr>
              <a:t>Manque de données</a:t>
            </a:r>
            <a:endParaRPr lang="fr-FR" sz="1100">
              <a:solidFill>
                <a:schemeClr val="tx1"/>
              </a:solidFill>
            </a:endParaRPr>
          </a:p>
        </p:txBody>
      </p:sp>
      <p:sp>
        <p:nvSpPr>
          <p:cNvPr id="8" name="Rectangle 7">
            <a:extLst>
              <a:ext uri="{FF2B5EF4-FFF2-40B4-BE49-F238E27FC236}">
                <a16:creationId xmlns:a16="http://schemas.microsoft.com/office/drawing/2014/main" id="{F770F2C2-36D6-1F6D-94BC-151F833C15E0}"/>
              </a:ext>
            </a:extLst>
          </p:cNvPr>
          <p:cNvSpPr/>
          <p:nvPr>
            <p:custDataLst>
              <p:tags r:id="rId7"/>
            </p:custDataLst>
          </p:nvPr>
        </p:nvSpPr>
        <p:spPr>
          <a:xfrm>
            <a:off x="457200" y="1654042"/>
            <a:ext cx="4864462" cy="2821708"/>
          </a:xfrm>
          <a:prstGeom prst="rect">
            <a:avLst/>
          </a:prstGeom>
          <a:solidFill>
            <a:schemeClr val="bg1">
              <a:lumMod val="95000"/>
            </a:schemeClr>
          </a:solidFill>
          <a:ln w="6350">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45720" rIns="91440" bIns="45720" rtlCol="0" anchor="ctr"/>
          <a:lstStyle/>
          <a:p>
            <a:pPr fontAlgn="ctr"/>
            <a:r>
              <a:rPr lang="fr-FR" sz="1100" b="1">
                <a:solidFill>
                  <a:schemeClr val="tx1"/>
                </a:solidFill>
              </a:rPr>
              <a:t>Les BNE :  un atout stratégique majeur pour l’efficacité énergétique</a:t>
            </a:r>
          </a:p>
          <a:p>
            <a:pPr fontAlgn="ctr"/>
            <a:endParaRPr lang="fr-FR" sz="1100" b="1">
              <a:solidFill>
                <a:schemeClr val="tx1"/>
              </a:solidFill>
            </a:endParaRPr>
          </a:p>
          <a:p>
            <a:pPr marL="171450" indent="-171450" fontAlgn="ctr">
              <a:buFont typeface="Arial" panose="020B0604020202020204" pitchFamily="34" charset="0"/>
              <a:buChar char="•"/>
            </a:pPr>
            <a:r>
              <a:rPr lang="fr-FR" sz="1100">
                <a:solidFill>
                  <a:schemeClr val="tx1"/>
                </a:solidFill>
              </a:rPr>
              <a:t>Plus de 50 BNE ont été identifiés par la recherche </a:t>
            </a:r>
            <a:endParaRPr lang="fr-FR" sz="1100">
              <a:solidFill>
                <a:schemeClr val="tx1"/>
              </a:solidFill>
              <a:ea typeface="Calibri"/>
              <a:cs typeface="Calibri"/>
            </a:endParaRPr>
          </a:p>
          <a:p>
            <a:pPr marL="171450" indent="-171450" fontAlgn="ctr">
              <a:buFont typeface="Arial" panose="020B0604020202020204" pitchFamily="34" charset="0"/>
              <a:buChar char="•"/>
            </a:pPr>
            <a:r>
              <a:rPr lang="fr-FR" sz="1100">
                <a:solidFill>
                  <a:schemeClr val="tx1"/>
                </a:solidFill>
              </a:rPr>
              <a:t>Les BNE présentent des impacts stratégiques et financiers importants </a:t>
            </a:r>
            <a:endParaRPr lang="fr-FR" sz="1100">
              <a:solidFill>
                <a:schemeClr val="tx1"/>
              </a:solidFill>
              <a:ea typeface="Calibri"/>
              <a:cs typeface="Calibri"/>
            </a:endParaRPr>
          </a:p>
          <a:p>
            <a:pPr marL="628650" lvl="1" indent="-171450" fontAlgn="ctr">
              <a:buFont typeface="Arial" panose="020B0604020202020204" pitchFamily="34" charset="0"/>
              <a:buChar char="•"/>
            </a:pPr>
            <a:r>
              <a:rPr lang="fr-FR" sz="1100">
                <a:solidFill>
                  <a:schemeClr val="tx1"/>
                </a:solidFill>
              </a:rPr>
              <a:t>Les recettes générées par les BNE sont souvent supérieures à celles des économies d’énergie : en moyenne elles correspondent à 65% des recettes totales </a:t>
            </a:r>
            <a:r>
              <a:rPr lang="fr-FR" sz="1100" baseline="30000">
                <a:solidFill>
                  <a:schemeClr val="tx1"/>
                </a:solidFill>
              </a:rPr>
              <a:t>[1]</a:t>
            </a:r>
          </a:p>
          <a:p>
            <a:pPr marL="628650" lvl="1" indent="-171450" fontAlgn="ctr">
              <a:buFont typeface="Arial" panose="020B0604020202020204" pitchFamily="34" charset="0"/>
              <a:buChar char="•"/>
            </a:pPr>
            <a:r>
              <a:rPr lang="fr-FR" sz="1100">
                <a:solidFill>
                  <a:schemeClr val="tx1"/>
                </a:solidFill>
              </a:rPr>
              <a:t>Le </a:t>
            </a:r>
            <a:r>
              <a:rPr lang="fr-FR" sz="1100" i="1" err="1">
                <a:solidFill>
                  <a:schemeClr val="tx1"/>
                </a:solidFill>
              </a:rPr>
              <a:t>payback</a:t>
            </a:r>
            <a:r>
              <a:rPr lang="fr-FR" sz="1100" i="1">
                <a:solidFill>
                  <a:schemeClr val="tx1"/>
                </a:solidFill>
              </a:rPr>
              <a:t> time</a:t>
            </a:r>
            <a:r>
              <a:rPr lang="fr-FR" sz="1100">
                <a:solidFill>
                  <a:schemeClr val="tx1"/>
                </a:solidFill>
              </a:rPr>
              <a:t> est, en moyenne, divisé par 3 lorsque les BNE sont inclus</a:t>
            </a:r>
            <a:endParaRPr lang="fr-FR" sz="1100">
              <a:solidFill>
                <a:schemeClr val="tx1"/>
              </a:solidFill>
              <a:ea typeface="Calibri"/>
              <a:cs typeface="Calibri"/>
            </a:endParaRPr>
          </a:p>
          <a:p>
            <a:pPr marL="171450" indent="-171450" fontAlgn="ctr">
              <a:buFont typeface="Arial" panose="020B0604020202020204" pitchFamily="34" charset="0"/>
              <a:buChar char="•"/>
            </a:pPr>
            <a:r>
              <a:rPr lang="fr-FR" sz="1100">
                <a:solidFill>
                  <a:schemeClr val="tx1"/>
                </a:solidFill>
              </a:rPr>
              <a:t>Ces avantages augmentent considérablement l'attractivité des projets en EE</a:t>
            </a:r>
            <a:endParaRPr lang="fr-FR" sz="1100">
              <a:solidFill>
                <a:schemeClr val="tx1"/>
              </a:solidFill>
              <a:ea typeface="Calibri"/>
              <a:cs typeface="Calibri"/>
            </a:endParaRPr>
          </a:p>
          <a:p>
            <a:pPr fontAlgn="ctr"/>
            <a:endParaRPr lang="fr-FR" sz="1100" b="1">
              <a:solidFill>
                <a:schemeClr val="tx1"/>
              </a:solidFill>
            </a:endParaRPr>
          </a:p>
          <a:p>
            <a:pPr fontAlgn="ctr"/>
            <a:r>
              <a:rPr lang="fr-FR" sz="1100" b="1">
                <a:solidFill>
                  <a:schemeClr val="tx1"/>
                </a:solidFill>
              </a:rPr>
              <a:t>Un potentiel encore largement inexploité dans les analyses</a:t>
            </a:r>
            <a:endParaRPr lang="fr-FR" sz="1100" b="1">
              <a:solidFill>
                <a:schemeClr val="tx1"/>
              </a:solidFill>
              <a:ea typeface="Calibri"/>
              <a:cs typeface="Calibri"/>
            </a:endParaRPr>
          </a:p>
          <a:p>
            <a:pPr fontAlgn="ctr"/>
            <a:endParaRPr lang="fr-FR" sz="1100" b="1">
              <a:solidFill>
                <a:schemeClr val="tx1"/>
              </a:solidFill>
            </a:endParaRPr>
          </a:p>
          <a:p>
            <a:pPr marL="171450" indent="-171450" fontAlgn="ctr">
              <a:buFont typeface="Arial" panose="020B0604020202020204" pitchFamily="34" charset="0"/>
              <a:buChar char="•"/>
            </a:pPr>
            <a:r>
              <a:rPr lang="fr-FR" sz="1100">
                <a:solidFill>
                  <a:schemeClr val="tx1"/>
                </a:solidFill>
              </a:rPr>
              <a:t>Ces BNE sont rarement pris en compte dans les évaluations des projets d’investissement, à cause de la prévalence de l’approche technico-énergétique traditionnelle</a:t>
            </a:r>
            <a:endParaRPr lang="fr-FR" sz="1100">
              <a:solidFill>
                <a:schemeClr val="tx1"/>
              </a:solidFill>
              <a:ea typeface="Calibri"/>
              <a:cs typeface="Calibri"/>
            </a:endParaRPr>
          </a:p>
        </p:txBody>
      </p:sp>
      <p:sp>
        <p:nvSpPr>
          <p:cNvPr id="10" name="Rectangle 9">
            <a:extLst>
              <a:ext uri="{FF2B5EF4-FFF2-40B4-BE49-F238E27FC236}">
                <a16:creationId xmlns:a16="http://schemas.microsoft.com/office/drawing/2014/main" id="{53E5E2E7-D1C6-49BF-EF40-77D3248A67E0}"/>
              </a:ext>
            </a:extLst>
          </p:cNvPr>
          <p:cNvSpPr/>
          <p:nvPr>
            <p:custDataLst>
              <p:tags r:id="rId8"/>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700" b="1">
                <a:solidFill>
                  <a:schemeClr val="accent1"/>
                </a:solidFill>
              </a:rPr>
              <a:t>2. BNE :  quel intérêt pour les projets en efficacité énergétique? </a:t>
            </a:r>
          </a:p>
        </p:txBody>
      </p:sp>
      <p:sp>
        <p:nvSpPr>
          <p:cNvPr id="11" name="Espace réservé du pied de page 5">
            <a:extLst>
              <a:ext uri="{FF2B5EF4-FFF2-40B4-BE49-F238E27FC236}">
                <a16:creationId xmlns:a16="http://schemas.microsoft.com/office/drawing/2014/main" id="{292EC754-84A7-1A51-4393-44C0B0998750}"/>
              </a:ext>
            </a:extLst>
          </p:cNvPr>
          <p:cNvSpPr>
            <a:spLocks noGrp="1"/>
          </p:cNvSpPr>
          <p:nvPr>
            <p:ph type="ftr" sz="quarter" idx="3"/>
            <p:custDataLst>
              <p:tags r:id="rId9"/>
            </p:custDataLst>
          </p:nvPr>
        </p:nvSpPr>
        <p:spPr>
          <a:xfrm>
            <a:off x="1330609" y="4884057"/>
            <a:ext cx="6753947" cy="144000"/>
          </a:xfrm>
        </p:spPr>
        <p:txBody>
          <a:bodyPr/>
          <a:lstStyle/>
          <a:p>
            <a:pPr algn="l"/>
            <a:endParaRPr lang="fr-FR" sz="600">
              <a:ea typeface="Calibri"/>
              <a:cs typeface="Calibri"/>
            </a:endParaRPr>
          </a:p>
          <a:p>
            <a:pPr algn="l"/>
            <a:r>
              <a:rPr lang="fr-FR" sz="600">
                <a:ea typeface="Calibri"/>
                <a:cs typeface="Calibri"/>
              </a:rPr>
              <a:t>Note : [1] </a:t>
            </a:r>
            <a:r>
              <a:rPr lang="en-US" sz="600" err="1">
                <a:ea typeface="Calibri"/>
                <a:cs typeface="Calibri"/>
              </a:rPr>
              <a:t>R</a:t>
            </a:r>
            <a:r>
              <a:rPr lang="en-US" sz="600" err="1"/>
              <a:t>ésultats</a:t>
            </a:r>
            <a:r>
              <a:rPr lang="en-US" sz="600"/>
              <a:t> du </a:t>
            </a:r>
            <a:r>
              <a:rPr lang="en-US" sz="600" err="1"/>
              <a:t>projet</a:t>
            </a:r>
            <a:r>
              <a:rPr lang="en-US" sz="600"/>
              <a:t> de recherche EU MBENEFITS (2018-2021). Pour consulter </a:t>
            </a:r>
            <a:r>
              <a:rPr lang="en-US" sz="600" err="1"/>
              <a:t>l</a:t>
            </a:r>
            <a:r>
              <a:rPr lang="en-US" sz="600" err="1">
                <a:hlinkClick r:id="rId13">
                  <a:extLst>
                    <a:ext uri="{A12FA001-AC4F-418D-AE19-62706E023703}">
                      <ahyp:hlinkClr xmlns:ahyp="http://schemas.microsoft.com/office/drawing/2018/hyperlinkcolor" val="tx"/>
                    </a:ext>
                  </a:extLst>
                </a:hlinkClick>
              </a:rPr>
              <a:t>’étude</a:t>
            </a:r>
            <a:r>
              <a:rPr lang="en-US" sz="600" i="1">
                <a:hlinkClick r:id="rId13">
                  <a:extLst>
                    <a:ext uri="{A12FA001-AC4F-418D-AE19-62706E023703}">
                      <ahyp:hlinkClr xmlns:ahyp="http://schemas.microsoft.com/office/drawing/2018/hyperlinkcolor" val="tx"/>
                    </a:ext>
                  </a:extLst>
                </a:hlinkClick>
              </a:rPr>
              <a:t> </a:t>
            </a:r>
            <a:r>
              <a:rPr lang="en-US" sz="600" i="1"/>
              <a:t>: Integrating the non-energy benefits of energy efficiency into business decision-making: results of 23 pilot assessments in European companies</a:t>
            </a:r>
            <a:endParaRPr lang="fr-FR" sz="600">
              <a:highlight>
                <a:srgbClr val="FFFF00"/>
              </a:highlight>
              <a:ea typeface="Calibri"/>
              <a:cs typeface="Calibri"/>
            </a:endParaRPr>
          </a:p>
        </p:txBody>
      </p:sp>
      <p:sp>
        <p:nvSpPr>
          <p:cNvPr id="12" name="Espace réservé de la date 4">
            <a:extLst>
              <a:ext uri="{FF2B5EF4-FFF2-40B4-BE49-F238E27FC236}">
                <a16:creationId xmlns:a16="http://schemas.microsoft.com/office/drawing/2014/main" id="{609DD8F6-4EB6-B56A-D9D7-5DEE1EE0DBEA}"/>
              </a:ext>
            </a:extLst>
          </p:cNvPr>
          <p:cNvSpPr>
            <a:spLocks noGrp="1"/>
          </p:cNvSpPr>
          <p:nvPr>
            <p:ph type="dt" sz="half" idx="2"/>
            <p:custDataLst>
              <p:tags r:id="rId10"/>
            </p:custDataLst>
          </p:nvPr>
        </p:nvSpPr>
        <p:spPr>
          <a:xfrm>
            <a:off x="467544" y="4968000"/>
            <a:ext cx="720080" cy="144016"/>
          </a:xfrm>
        </p:spPr>
        <p:txBody>
          <a:bodyPr/>
          <a:lstStyle/>
          <a:p>
            <a:fld id="{5DD61BF9-AFFF-488A-AC63-83C742235A4A}" type="datetime1">
              <a:rPr lang="fr-FR" smtClean="0"/>
              <a:t>27/05/2026</a:t>
            </a:fld>
            <a:endParaRPr lang="fr-FR"/>
          </a:p>
        </p:txBody>
      </p:sp>
    </p:spTree>
    <p:extLst>
      <p:ext uri="{BB962C8B-B14F-4D97-AF65-F5344CB8AC3E}">
        <p14:creationId xmlns:p14="http://schemas.microsoft.com/office/powerpoint/2010/main" val="1097669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89722-F3E6-6E21-AB48-AFF838D980A6}"/>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FA014A75-C7D3-F07B-FC5E-0986235C5C3A}"/>
              </a:ext>
            </a:extLst>
          </p:cNvPr>
          <p:cNvPicPr>
            <a:picLocks noChangeAspect="1" noChangeArrowheads="1"/>
          </p:cNvPicPr>
          <p:nvPr>
            <p:custDataLst>
              <p:tags r:id="rId1"/>
            </p:custDataLst>
          </p:nvPr>
        </p:nvPicPr>
        <p:blipFill rotWithShape="1">
          <a:blip r:embed="rId7" cstate="screen">
            <a:extLst>
              <a:ext uri="{28A0092B-C50C-407E-A947-70E740481C1C}">
                <a14:useLocalDpi xmlns:a14="http://schemas.microsoft.com/office/drawing/2010/main" val="0"/>
              </a:ext>
            </a:extLst>
          </a:blip>
          <a:srcRect r="27644"/>
          <a:stretch/>
        </p:blipFill>
        <p:spPr bwMode="auto">
          <a:xfrm>
            <a:off x="919724" y="2543069"/>
            <a:ext cx="2415496" cy="351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AF75959C-3062-1FFD-23FA-F9FDB9854768}"/>
              </a:ext>
            </a:extLst>
          </p:cNvPr>
          <p:cNvSpPr/>
          <p:nvPr>
            <p:custDataLst>
              <p:tags r:id="rId2"/>
            </p:custDataLst>
          </p:nvPr>
        </p:nvSpPr>
        <p:spPr>
          <a:xfrm>
            <a:off x="1220118" y="2543069"/>
            <a:ext cx="298633" cy="351105"/>
          </a:xfrm>
          <a:prstGeom prst="rect">
            <a:avLst/>
          </a:prstGeom>
          <a:noFill/>
          <a:ln w="38100"/>
        </p:spPr>
        <p:style>
          <a:lnRef idx="2">
            <a:schemeClr val="accent3"/>
          </a:lnRef>
          <a:fillRef idx="1">
            <a:schemeClr val="lt1"/>
          </a:fillRef>
          <a:effectRef idx="0">
            <a:schemeClr val="accent3"/>
          </a:effectRef>
          <a:fontRef idx="minor">
            <a:schemeClr val="dk1"/>
          </a:fontRef>
        </p:style>
        <p:txBody>
          <a:bodyPr rtlCol="0" anchor="ctr"/>
          <a:lstStyle/>
          <a:p>
            <a:pPr algn="ctr" defTabSz="914378">
              <a:defRPr/>
            </a:pPr>
            <a:endParaRPr lang="fr-FR">
              <a:solidFill>
                <a:prstClr val="black"/>
              </a:solidFill>
              <a:latin typeface="Calibri"/>
            </a:endParaRPr>
          </a:p>
        </p:txBody>
      </p:sp>
      <p:pic>
        <p:nvPicPr>
          <p:cNvPr id="2050" name="Picture 2">
            <a:extLst>
              <a:ext uri="{FF2B5EF4-FFF2-40B4-BE49-F238E27FC236}">
                <a16:creationId xmlns:a16="http://schemas.microsoft.com/office/drawing/2014/main" id="{10BAC686-6527-0432-3F2D-11F0ED74EDE8}"/>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rcRect/>
          <a:stretch>
            <a:fillRect/>
          </a:stretch>
        </p:blipFill>
        <p:spPr bwMode="auto">
          <a:xfrm>
            <a:off x="5074128" y="2045873"/>
            <a:ext cx="2415496" cy="1338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Flèche droite 8">
            <a:extLst>
              <a:ext uri="{FF2B5EF4-FFF2-40B4-BE49-F238E27FC236}">
                <a16:creationId xmlns:a16="http://schemas.microsoft.com/office/drawing/2014/main" id="{8AE9F4FE-7155-3AE3-B473-4054BE176288}"/>
              </a:ext>
            </a:extLst>
          </p:cNvPr>
          <p:cNvSpPr/>
          <p:nvPr>
            <p:custDataLst>
              <p:tags r:id="rId4"/>
            </p:custDataLst>
          </p:nvPr>
        </p:nvSpPr>
        <p:spPr>
          <a:xfrm>
            <a:off x="3885558" y="2563588"/>
            <a:ext cx="606480" cy="298610"/>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378">
              <a:defRPr/>
            </a:pPr>
            <a:endParaRPr lang="fr-FR">
              <a:solidFill>
                <a:prstClr val="white"/>
              </a:solidFill>
              <a:latin typeface="Calibri"/>
            </a:endParaRPr>
          </a:p>
        </p:txBody>
      </p:sp>
      <p:sp>
        <p:nvSpPr>
          <p:cNvPr id="11" name="Titre 1">
            <a:extLst>
              <a:ext uri="{FF2B5EF4-FFF2-40B4-BE49-F238E27FC236}">
                <a16:creationId xmlns:a16="http://schemas.microsoft.com/office/drawing/2014/main" id="{33CE5450-336E-3758-E862-768B7E3E587D}"/>
              </a:ext>
            </a:extLst>
          </p:cNvPr>
          <p:cNvSpPr>
            <a:spLocks noGrp="1"/>
          </p:cNvSpPr>
          <p:nvPr>
            <p:ph type="title"/>
            <p:custDataLst>
              <p:tags r:id="rId5"/>
            </p:custDataLst>
          </p:nvPr>
        </p:nvSpPr>
        <p:spPr>
          <a:xfrm>
            <a:off x="467544" y="842527"/>
            <a:ext cx="7521262" cy="702071"/>
          </a:xfrm>
        </p:spPr>
        <p:txBody>
          <a:bodyPr/>
          <a:lstStyle/>
          <a:p>
            <a:r>
              <a:rPr lang="fr-FR"/>
              <a:t>Des questions ?</a:t>
            </a:r>
          </a:p>
        </p:txBody>
      </p:sp>
    </p:spTree>
    <p:extLst>
      <p:ext uri="{BB962C8B-B14F-4D97-AF65-F5344CB8AC3E}">
        <p14:creationId xmlns:p14="http://schemas.microsoft.com/office/powerpoint/2010/main" val="858487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43ADC-CBFF-2FED-5B17-7321B618444B}"/>
            </a:ext>
          </a:extLst>
        </p:cNvPr>
        <p:cNvGrpSpPr/>
        <p:nvPr/>
      </p:nvGrpSpPr>
      <p:grpSpPr>
        <a:xfrm>
          <a:off x="0" y="0"/>
          <a:ext cx="0" cy="0"/>
          <a:chOff x="0" y="0"/>
          <a:chExt cx="0" cy="0"/>
        </a:xfrm>
      </p:grpSpPr>
      <p:sp>
        <p:nvSpPr>
          <p:cNvPr id="8" name="Titre 7">
            <a:extLst>
              <a:ext uri="{FF2B5EF4-FFF2-40B4-BE49-F238E27FC236}">
                <a16:creationId xmlns:a16="http://schemas.microsoft.com/office/drawing/2014/main" id="{13241126-A635-8BC0-1FC9-9AB25A7C445E}"/>
              </a:ext>
            </a:extLst>
          </p:cNvPr>
          <p:cNvSpPr>
            <a:spLocks noGrp="1"/>
          </p:cNvSpPr>
          <p:nvPr>
            <p:ph type="ctrTitle"/>
            <p:custDataLst>
              <p:tags r:id="rId1"/>
            </p:custDataLst>
          </p:nvPr>
        </p:nvSpPr>
        <p:spPr/>
        <p:txBody>
          <a:bodyPr/>
          <a:lstStyle/>
          <a:p>
            <a:r>
              <a:rPr lang="fr-FR"/>
              <a:t>3. MBENEFITS : </a:t>
            </a:r>
            <a:br>
              <a:rPr lang="fr-FR"/>
            </a:br>
            <a:r>
              <a:rPr lang="fr-FR"/>
              <a:t>méthodologie de référence pour l’intégration des BNE</a:t>
            </a:r>
            <a:endParaRPr lang="en-GB"/>
          </a:p>
        </p:txBody>
      </p:sp>
      <p:sp>
        <p:nvSpPr>
          <p:cNvPr id="2" name="Espace réservé du numéro de diapositive 1">
            <a:extLst>
              <a:ext uri="{FF2B5EF4-FFF2-40B4-BE49-F238E27FC236}">
                <a16:creationId xmlns:a16="http://schemas.microsoft.com/office/drawing/2014/main" id="{F16B1660-4205-7518-5950-CE50756CC008}"/>
              </a:ext>
            </a:extLst>
          </p:cNvPr>
          <p:cNvSpPr>
            <a:spLocks noGrp="1"/>
          </p:cNvSpPr>
          <p:nvPr>
            <p:ph type="sldNum" sz="quarter" idx="4294967295"/>
            <p:custDataLst>
              <p:tags r:id="rId2"/>
            </p:custDataLst>
          </p:nvPr>
        </p:nvSpPr>
        <p:spPr>
          <a:xfrm>
            <a:off x="8629650" y="4967288"/>
            <a:ext cx="514350" cy="144462"/>
          </a:xfrm>
        </p:spPr>
        <p:txBody>
          <a:bodyPr/>
          <a:lstStyle/>
          <a:p>
            <a:fld id="{E6AF073B-C158-473D-A65E-430B49F7D951}" type="slidenum">
              <a:rPr lang="en-GB" noProof="0" smtClean="0"/>
              <a:pPr/>
              <a:t>18</a:t>
            </a:fld>
            <a:endParaRPr lang="en-GB" noProof="0"/>
          </a:p>
        </p:txBody>
      </p:sp>
    </p:spTree>
    <p:extLst>
      <p:ext uri="{BB962C8B-B14F-4D97-AF65-F5344CB8AC3E}">
        <p14:creationId xmlns:p14="http://schemas.microsoft.com/office/powerpoint/2010/main" val="35768258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1D0A8-2FB5-7EA3-812D-48F8AEEF8A2A}"/>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E765C33-B936-1520-DC9F-6448F1BEB2B7}"/>
              </a:ext>
            </a:extLst>
          </p:cNvPr>
          <p:cNvSpPr>
            <a:spLocks noGrp="1"/>
          </p:cNvSpPr>
          <p:nvPr>
            <p:ph type="sldNum" sz="quarter" idx="4"/>
            <p:custDataLst>
              <p:tags r:id="rId1"/>
            </p:custDataLst>
          </p:nvPr>
        </p:nvSpPr>
        <p:spPr>
          <a:noFill/>
          <a:ln w="3175">
            <a:solidFill>
              <a:schemeClr val="accent2"/>
            </a:solidFill>
          </a:ln>
        </p:spPr>
        <p:txBody>
          <a:bodyPr/>
          <a:lstStyle/>
          <a:p>
            <a:fld id="{36B95A73-A89A-4BC7-8564-4CF1D1DD2F51}" type="slidenum">
              <a:rPr lang="fr-FR" i="1" smtClean="0">
                <a:solidFill>
                  <a:schemeClr val="accent1"/>
                </a:solidFill>
              </a:rPr>
              <a:pPr/>
              <a:t>19</a:t>
            </a:fld>
            <a:endParaRPr lang="fr-FR" i="1">
              <a:solidFill>
                <a:schemeClr val="accent1"/>
              </a:solidFill>
            </a:endParaRPr>
          </a:p>
        </p:txBody>
      </p:sp>
      <p:sp>
        <p:nvSpPr>
          <p:cNvPr id="5" name="Espace réservé de la date 4">
            <a:extLst>
              <a:ext uri="{FF2B5EF4-FFF2-40B4-BE49-F238E27FC236}">
                <a16:creationId xmlns:a16="http://schemas.microsoft.com/office/drawing/2014/main" id="{1CCA1812-9D37-5B9A-0890-A08227580D04}"/>
              </a:ext>
            </a:extLst>
          </p:cNvPr>
          <p:cNvSpPr>
            <a:spLocks noGrp="1"/>
          </p:cNvSpPr>
          <p:nvPr>
            <p:ph type="dt" sz="half" idx="2"/>
            <p:custDataLst>
              <p:tags r:id="rId2"/>
            </p:custDataLst>
          </p:nvPr>
        </p:nvSpPr>
        <p:spPr/>
        <p:txBody>
          <a:bodyPr/>
          <a:lstStyle/>
          <a:p>
            <a:fld id="{F04A98FF-4B1A-4EC5-B384-7BE28DC070B5}" type="datetime1">
              <a:rPr lang="fr-FR" smtClean="0"/>
              <a:t>27/05/2026</a:t>
            </a:fld>
            <a:endParaRPr lang="fr-FR"/>
          </a:p>
        </p:txBody>
      </p:sp>
      <p:sp>
        <p:nvSpPr>
          <p:cNvPr id="3" name="Espace réservé du pied de page 5">
            <a:extLst>
              <a:ext uri="{FF2B5EF4-FFF2-40B4-BE49-F238E27FC236}">
                <a16:creationId xmlns:a16="http://schemas.microsoft.com/office/drawing/2014/main" id="{22C64FE2-5C99-778A-5539-CA87A3ACFF38}"/>
              </a:ext>
            </a:extLst>
          </p:cNvPr>
          <p:cNvSpPr>
            <a:spLocks noGrp="1"/>
          </p:cNvSpPr>
          <p:nvPr>
            <p:ph type="ftr" sz="quarter" idx="3"/>
            <p:custDataLst>
              <p:tags r:id="rId3"/>
            </p:custDataLst>
          </p:nvPr>
        </p:nvSpPr>
        <p:spPr>
          <a:xfrm>
            <a:off x="1195026" y="4904188"/>
            <a:ext cx="6753947" cy="144000"/>
          </a:xfrm>
        </p:spPr>
        <p:txBody>
          <a:bodyPr/>
          <a:lstStyle/>
          <a:p>
            <a:pPr algn="l"/>
            <a:r>
              <a:rPr lang="fr-FR" sz="600"/>
              <a:t>Note :  Le projet M-</a:t>
            </a:r>
            <a:r>
              <a:rPr lang="fr-FR" sz="600" err="1"/>
              <a:t>Benefit</a:t>
            </a:r>
            <a:r>
              <a:rPr lang="fr-FR" sz="600"/>
              <a:t> a été financé par le programme de recherche et d'innovation Horizon 2020 de l'Union européenne et soutenu par un consortium de partenaires, principalement des universitaires (</a:t>
            </a:r>
            <a:r>
              <a:rPr lang="fr-FR" sz="600" err="1"/>
              <a:t>Unil</a:t>
            </a:r>
            <a:r>
              <a:rPr lang="fr-FR" sz="600"/>
              <a:t>, Utrecht </a:t>
            </a:r>
            <a:r>
              <a:rPr lang="fr-FR" sz="600" err="1"/>
              <a:t>University</a:t>
            </a:r>
            <a:r>
              <a:rPr lang="fr-FR" sz="600"/>
              <a:t>, </a:t>
            </a:r>
            <a:r>
              <a:rPr lang="fr-FR" sz="600" err="1"/>
              <a:t>University</a:t>
            </a:r>
            <a:r>
              <a:rPr lang="fr-FR" sz="600"/>
              <a:t> of Coimbra, </a:t>
            </a:r>
            <a:r>
              <a:rPr lang="fr-FR" sz="600" err="1"/>
              <a:t>etc</a:t>
            </a:r>
            <a:r>
              <a:rPr lang="fr-FR" sz="600"/>
              <a:t>)</a:t>
            </a:r>
          </a:p>
        </p:txBody>
      </p:sp>
      <p:sp>
        <p:nvSpPr>
          <p:cNvPr id="25" name="Titre 24">
            <a:extLst>
              <a:ext uri="{FF2B5EF4-FFF2-40B4-BE49-F238E27FC236}">
                <a16:creationId xmlns:a16="http://schemas.microsoft.com/office/drawing/2014/main" id="{93A9DB67-2AF0-96A1-6031-EE964A6F6C4E}"/>
              </a:ext>
            </a:extLst>
          </p:cNvPr>
          <p:cNvSpPr>
            <a:spLocks noGrp="1"/>
          </p:cNvSpPr>
          <p:nvPr>
            <p:ph type="title"/>
            <p:custDataLst>
              <p:tags r:id="rId4"/>
            </p:custDataLst>
          </p:nvPr>
        </p:nvSpPr>
        <p:spPr/>
        <p:txBody>
          <a:bodyPr/>
          <a:lstStyle/>
          <a:p>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MBENEFITS est un outil d’aide à la décision d’investissement, basé sur une approche coûts-bénéfices complète des projets</a:t>
            </a:r>
            <a:endParaRPr lang="fr-FR" sz="1800"/>
          </a:p>
        </p:txBody>
      </p:sp>
      <p:sp>
        <p:nvSpPr>
          <p:cNvPr id="26" name="Rectangle 25">
            <a:extLst>
              <a:ext uri="{FF2B5EF4-FFF2-40B4-BE49-F238E27FC236}">
                <a16:creationId xmlns:a16="http://schemas.microsoft.com/office/drawing/2014/main" id="{CC42AADC-EF3A-08B6-AE23-FB0D9EE100D0}"/>
              </a:ext>
            </a:extLst>
          </p:cNvPr>
          <p:cNvSpPr/>
          <p:nvPr>
            <p:custDataLst>
              <p:tags r:id="rId5"/>
            </p:custDataLst>
          </p:nvPr>
        </p:nvSpPr>
        <p:spPr>
          <a:xfrm>
            <a:off x="329978" y="966091"/>
            <a:ext cx="1288045"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Projet :  </a:t>
            </a:r>
          </a:p>
          <a:p>
            <a:pPr rtl="0" fontAlgn="ctr"/>
            <a:r>
              <a:rPr lang="fr-FR" sz="1050">
                <a:solidFill>
                  <a:schemeClr val="tx1"/>
                </a:solidFill>
              </a:rPr>
              <a:t>MBENEFITS</a:t>
            </a:r>
          </a:p>
          <a:p>
            <a:pPr rtl="0" fontAlgn="ctr"/>
            <a:r>
              <a:rPr lang="fr-FR" sz="1050" i="1">
                <a:solidFill>
                  <a:schemeClr val="tx1"/>
                </a:solidFill>
              </a:rPr>
              <a:t>(projet de recherche de référence)</a:t>
            </a:r>
            <a:endParaRPr lang="fr-FR" sz="1100" i="1">
              <a:solidFill>
                <a:schemeClr val="tx1"/>
              </a:solidFill>
            </a:endParaRPr>
          </a:p>
        </p:txBody>
      </p:sp>
      <p:sp>
        <p:nvSpPr>
          <p:cNvPr id="27" name="Rectangle 26">
            <a:extLst>
              <a:ext uri="{FF2B5EF4-FFF2-40B4-BE49-F238E27FC236}">
                <a16:creationId xmlns:a16="http://schemas.microsoft.com/office/drawing/2014/main" id="{C75A0CD5-E543-13D9-D2D6-4189FAC9A3D7}"/>
              </a:ext>
            </a:extLst>
          </p:cNvPr>
          <p:cNvSpPr/>
          <p:nvPr>
            <p:custDataLst>
              <p:tags r:id="rId6"/>
            </p:custDataLst>
          </p:nvPr>
        </p:nvSpPr>
        <p:spPr>
          <a:xfrm>
            <a:off x="6572578" y="1646076"/>
            <a:ext cx="1488215" cy="2247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fontAlgn="ctr"/>
            <a:r>
              <a:rPr lang="fr-FR" sz="1100" b="1">
                <a:solidFill>
                  <a:schemeClr val="tx2"/>
                </a:solidFill>
                <a:effectLst/>
              </a:rPr>
              <a:t>Résultat</a:t>
            </a:r>
            <a:endParaRPr lang="fr-FR" sz="1100" b="1">
              <a:solidFill>
                <a:schemeClr val="tx2"/>
              </a:solidFill>
            </a:endParaRPr>
          </a:p>
        </p:txBody>
      </p:sp>
      <p:sp>
        <p:nvSpPr>
          <p:cNvPr id="28" name="Rectangle 27">
            <a:extLst>
              <a:ext uri="{FF2B5EF4-FFF2-40B4-BE49-F238E27FC236}">
                <a16:creationId xmlns:a16="http://schemas.microsoft.com/office/drawing/2014/main" id="{62D31CDD-690B-441C-017A-747264DAF1FE}"/>
              </a:ext>
            </a:extLst>
          </p:cNvPr>
          <p:cNvSpPr/>
          <p:nvPr>
            <p:custDataLst>
              <p:tags r:id="rId7"/>
            </p:custDataLst>
          </p:nvPr>
        </p:nvSpPr>
        <p:spPr>
          <a:xfrm>
            <a:off x="6052391" y="1960583"/>
            <a:ext cx="2225336" cy="17167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fontAlgn="ctr">
              <a:spcAft>
                <a:spcPts val="300"/>
              </a:spcAft>
            </a:pPr>
            <a:r>
              <a:rPr lang="fr-FR" sz="1050">
                <a:solidFill>
                  <a:srgbClr val="183540"/>
                </a:solidFill>
              </a:rPr>
              <a:t>Sur 23 projets pilotes : </a:t>
            </a:r>
          </a:p>
          <a:p>
            <a:pPr fontAlgn="ctr">
              <a:spcAft>
                <a:spcPts val="300"/>
              </a:spcAft>
            </a:pPr>
            <a:endParaRPr lang="fr-FR" sz="1050" b="1">
              <a:solidFill>
                <a:srgbClr val="183540"/>
              </a:solidFill>
            </a:endParaRPr>
          </a:p>
          <a:p>
            <a:pPr marL="171450" indent="-171450" fontAlgn="ctr">
              <a:spcAft>
                <a:spcPts val="300"/>
              </a:spcAft>
              <a:buFont typeface="Arial" panose="020B0604020202020204" pitchFamily="34" charset="0"/>
              <a:buChar char="•"/>
            </a:pPr>
            <a:r>
              <a:rPr lang="fr-FR" sz="1050" b="1">
                <a:solidFill>
                  <a:srgbClr val="183540"/>
                </a:solidFill>
              </a:rPr>
              <a:t>250 BNE </a:t>
            </a:r>
            <a:r>
              <a:rPr lang="fr-FR" sz="1050">
                <a:solidFill>
                  <a:srgbClr val="183540"/>
                </a:solidFill>
              </a:rPr>
              <a:t>identifiés, dont </a:t>
            </a:r>
            <a:r>
              <a:rPr lang="fr-FR" sz="1050" b="1">
                <a:solidFill>
                  <a:srgbClr val="183540"/>
                </a:solidFill>
              </a:rPr>
              <a:t>58% quantifiables</a:t>
            </a:r>
            <a:endParaRPr lang="fr-FR" sz="1050">
              <a:solidFill>
                <a:srgbClr val="183540"/>
              </a:solidFill>
            </a:endParaRPr>
          </a:p>
          <a:p>
            <a:pPr marL="171450" indent="-171450" fontAlgn="ctr">
              <a:buFont typeface="Arial" panose="020B0604020202020204" pitchFamily="34" charset="0"/>
              <a:buChar char="•"/>
            </a:pPr>
            <a:endParaRPr lang="fr-FR" sz="1050" b="1">
              <a:solidFill>
                <a:srgbClr val="183540"/>
              </a:solidFill>
            </a:endParaRPr>
          </a:p>
          <a:p>
            <a:pPr marL="171450" indent="-171450" fontAlgn="ctr">
              <a:buFont typeface="Arial" panose="020B0604020202020204" pitchFamily="34" charset="0"/>
              <a:buChar char="•"/>
            </a:pPr>
            <a:r>
              <a:rPr lang="fr-FR" sz="1050" b="1">
                <a:solidFill>
                  <a:srgbClr val="183540"/>
                </a:solidFill>
              </a:rPr>
              <a:t>Retour sur investissement</a:t>
            </a:r>
            <a:r>
              <a:rPr lang="fr-FR" sz="1050" baseline="30000">
                <a:solidFill>
                  <a:srgbClr val="183540"/>
                </a:solidFill>
              </a:rPr>
              <a:t> </a:t>
            </a:r>
            <a:r>
              <a:rPr lang="fr-FR" sz="1050">
                <a:solidFill>
                  <a:srgbClr val="183540"/>
                </a:solidFill>
              </a:rPr>
              <a:t>toujours </a:t>
            </a:r>
            <a:r>
              <a:rPr lang="fr-FR" sz="1050" b="1">
                <a:solidFill>
                  <a:srgbClr val="183540"/>
                </a:solidFill>
              </a:rPr>
              <a:t>positif</a:t>
            </a:r>
            <a:endParaRPr lang="fr-FR" sz="1050" b="1">
              <a:solidFill>
                <a:srgbClr val="183540"/>
              </a:solidFill>
              <a:ea typeface="Calibri"/>
              <a:cs typeface="Calibri"/>
            </a:endParaRPr>
          </a:p>
          <a:p>
            <a:pPr marL="171450" indent="-171450" fontAlgn="ctr">
              <a:spcAft>
                <a:spcPts val="300"/>
              </a:spcAft>
              <a:buFont typeface="Arial" panose="020B0604020202020204" pitchFamily="34" charset="0"/>
              <a:buChar char="•"/>
            </a:pPr>
            <a:endParaRPr lang="fr-FR" sz="1050" b="1">
              <a:solidFill>
                <a:srgbClr val="183540"/>
              </a:solidFill>
            </a:endParaRPr>
          </a:p>
          <a:p>
            <a:pPr marL="171450" indent="-171450" fontAlgn="ctr">
              <a:spcAft>
                <a:spcPts val="300"/>
              </a:spcAft>
              <a:buFont typeface="Arial" panose="020B0604020202020204" pitchFamily="34" charset="0"/>
              <a:buChar char="•"/>
            </a:pPr>
            <a:r>
              <a:rPr lang="fr-FR" sz="1050" b="1">
                <a:solidFill>
                  <a:srgbClr val="183540"/>
                </a:solidFill>
              </a:rPr>
              <a:t>Délai de récupération </a:t>
            </a:r>
            <a:r>
              <a:rPr lang="fr-FR" sz="1050" b="1">
                <a:solidFill>
                  <a:schemeClr val="tx1"/>
                </a:solidFill>
              </a:rPr>
              <a:t>du CAPEX  </a:t>
            </a:r>
            <a:r>
              <a:rPr lang="fr-FR" sz="1050">
                <a:solidFill>
                  <a:schemeClr val="tx1"/>
                </a:solidFill>
              </a:rPr>
              <a:t>-</a:t>
            </a:r>
            <a:r>
              <a:rPr lang="fr-FR" sz="1050" b="1">
                <a:solidFill>
                  <a:schemeClr val="tx1"/>
                </a:solidFill>
              </a:rPr>
              <a:t> </a:t>
            </a:r>
            <a:r>
              <a:rPr lang="fr-FR" sz="1050" i="1" err="1">
                <a:solidFill>
                  <a:schemeClr val="tx1"/>
                </a:solidFill>
              </a:rPr>
              <a:t>payback</a:t>
            </a:r>
            <a:r>
              <a:rPr lang="fr-FR" sz="1050" i="1">
                <a:solidFill>
                  <a:schemeClr val="tx1"/>
                </a:solidFill>
              </a:rPr>
              <a:t> time </a:t>
            </a:r>
            <a:r>
              <a:rPr lang="fr-FR" sz="1050">
                <a:solidFill>
                  <a:schemeClr val="tx1"/>
                </a:solidFill>
              </a:rPr>
              <a:t>- </a:t>
            </a:r>
            <a:r>
              <a:rPr lang="fr-FR" sz="1050" b="1">
                <a:solidFill>
                  <a:srgbClr val="183540"/>
                </a:solidFill>
              </a:rPr>
              <a:t>divisé</a:t>
            </a:r>
            <a:r>
              <a:rPr lang="fr-FR" sz="1050">
                <a:solidFill>
                  <a:srgbClr val="183540"/>
                </a:solidFill>
              </a:rPr>
              <a:t> </a:t>
            </a:r>
            <a:r>
              <a:rPr lang="fr-FR" sz="1050" b="1">
                <a:solidFill>
                  <a:srgbClr val="183540"/>
                </a:solidFill>
              </a:rPr>
              <a:t>par 3 </a:t>
            </a:r>
            <a:endParaRPr lang="fr-FR" sz="1050" b="1">
              <a:solidFill>
                <a:srgbClr val="183540"/>
              </a:solidFill>
              <a:ea typeface="Calibri"/>
              <a:cs typeface="Calibri"/>
            </a:endParaRPr>
          </a:p>
        </p:txBody>
      </p:sp>
      <p:sp>
        <p:nvSpPr>
          <p:cNvPr id="29" name="Rectangle 28">
            <a:extLst>
              <a:ext uri="{FF2B5EF4-FFF2-40B4-BE49-F238E27FC236}">
                <a16:creationId xmlns:a16="http://schemas.microsoft.com/office/drawing/2014/main" id="{8377D1F7-3486-4D4A-7B7F-33760E1F6313}"/>
              </a:ext>
            </a:extLst>
          </p:cNvPr>
          <p:cNvSpPr/>
          <p:nvPr>
            <p:custDataLst>
              <p:tags r:id="rId8"/>
            </p:custDataLst>
          </p:nvPr>
        </p:nvSpPr>
        <p:spPr>
          <a:xfrm>
            <a:off x="2292260" y="966091"/>
            <a:ext cx="1776376" cy="565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Périmètre :  </a:t>
            </a:r>
            <a:r>
              <a:rPr lang="fr-FR" sz="1000">
                <a:solidFill>
                  <a:schemeClr val="tx1"/>
                </a:solidFill>
              </a:rPr>
              <a:t>Entreprises industrielles et tertiaires, Administrations publiques</a:t>
            </a:r>
            <a:endParaRPr lang="fr-FR" sz="1100">
              <a:solidFill>
                <a:schemeClr val="tx1"/>
              </a:solidFill>
            </a:endParaRPr>
          </a:p>
        </p:txBody>
      </p:sp>
      <p:sp>
        <p:nvSpPr>
          <p:cNvPr id="30" name="Rectangle 29">
            <a:extLst>
              <a:ext uri="{FF2B5EF4-FFF2-40B4-BE49-F238E27FC236}">
                <a16:creationId xmlns:a16="http://schemas.microsoft.com/office/drawing/2014/main" id="{8D34C322-AE99-DE27-650D-79418C4333A7}"/>
              </a:ext>
            </a:extLst>
          </p:cNvPr>
          <p:cNvSpPr/>
          <p:nvPr>
            <p:custDataLst>
              <p:tags r:id="rId9"/>
            </p:custDataLst>
          </p:nvPr>
        </p:nvSpPr>
        <p:spPr>
          <a:xfrm>
            <a:off x="4042173" y="958558"/>
            <a:ext cx="4414767"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0" rtlCol="0" anchor="t"/>
          <a:lstStyle/>
          <a:p>
            <a:pPr rtl="0" fontAlgn="ctr"/>
            <a:r>
              <a:rPr lang="fr-FR" sz="1000" b="1" u="sng">
                <a:solidFill>
                  <a:schemeClr val="tx1"/>
                </a:solidFill>
              </a:rPr>
              <a:t>Objectif</a:t>
            </a:r>
            <a:r>
              <a:rPr lang="fr-FR" sz="1000">
                <a:solidFill>
                  <a:schemeClr val="tx1"/>
                </a:solidFill>
              </a:rPr>
              <a:t> :  1) Améliorer les connaissances sur les BNE; 2) Tester la méthodologie dans des projets pilotes; 3) Former les experts en efficacité énergétique à évaluer les BNE</a:t>
            </a:r>
          </a:p>
        </p:txBody>
      </p:sp>
      <p:sp>
        <p:nvSpPr>
          <p:cNvPr id="31" name="Rectangle 30">
            <a:extLst>
              <a:ext uri="{FF2B5EF4-FFF2-40B4-BE49-F238E27FC236}">
                <a16:creationId xmlns:a16="http://schemas.microsoft.com/office/drawing/2014/main" id="{E5E3B40B-C7E2-427B-2276-0EE575C6C914}"/>
              </a:ext>
            </a:extLst>
          </p:cNvPr>
          <p:cNvSpPr/>
          <p:nvPr>
            <p:custDataLst>
              <p:tags r:id="rId10"/>
            </p:custDataLst>
          </p:nvPr>
        </p:nvSpPr>
        <p:spPr>
          <a:xfrm>
            <a:off x="1512759" y="940288"/>
            <a:ext cx="1001494"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Date : </a:t>
            </a:r>
          </a:p>
          <a:p>
            <a:pPr rtl="0" fontAlgn="ctr"/>
            <a:r>
              <a:rPr lang="fr-FR" sz="1050">
                <a:solidFill>
                  <a:schemeClr val="tx1"/>
                </a:solidFill>
              </a:rPr>
              <a:t>2018-2021</a:t>
            </a:r>
          </a:p>
        </p:txBody>
      </p:sp>
      <p:cxnSp>
        <p:nvCxnSpPr>
          <p:cNvPr id="32" name="Connecteur droit 31">
            <a:extLst>
              <a:ext uri="{FF2B5EF4-FFF2-40B4-BE49-F238E27FC236}">
                <a16:creationId xmlns:a16="http://schemas.microsoft.com/office/drawing/2014/main" id="{E4EFCF8A-D217-0C9D-1940-B4EC19FD23D8}"/>
              </a:ext>
            </a:extLst>
          </p:cNvPr>
          <p:cNvCxnSpPr>
            <a:cxnSpLocks/>
          </p:cNvCxnSpPr>
          <p:nvPr>
            <p:custDataLst>
              <p:tags r:id="rId11"/>
            </p:custDataLst>
          </p:nvPr>
        </p:nvCxnSpPr>
        <p:spPr>
          <a:xfrm flipH="1">
            <a:off x="5981137" y="1646076"/>
            <a:ext cx="0" cy="3088800"/>
          </a:xfrm>
          <a:prstGeom prst="line">
            <a:avLst/>
          </a:prstGeom>
          <a:ln>
            <a:solidFill>
              <a:schemeClr val="accent4">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pic>
        <p:nvPicPr>
          <p:cNvPr id="33" name="Image 32">
            <a:extLst>
              <a:ext uri="{FF2B5EF4-FFF2-40B4-BE49-F238E27FC236}">
                <a16:creationId xmlns:a16="http://schemas.microsoft.com/office/drawing/2014/main" id="{0D67D41C-981F-7516-0BCE-9981CB5971BF}"/>
              </a:ext>
            </a:extLst>
          </p:cNvPr>
          <p:cNvPicPr>
            <a:picLocks noChangeAspect="1"/>
          </p:cNvPicPr>
          <p:nvPr>
            <p:custDataLst>
              <p:tags r:id="rId12"/>
            </p:custDataLst>
          </p:nvPr>
        </p:nvPicPr>
        <p:blipFill>
          <a:blip r:embed="rId17" cstate="screen">
            <a:extLst>
              <a:ext uri="{28A0092B-C50C-407E-A947-70E740481C1C}">
                <a14:useLocalDpi xmlns:a14="http://schemas.microsoft.com/office/drawing/2010/main" val="0"/>
              </a:ext>
            </a:extLst>
          </a:blip>
          <a:stretch>
            <a:fillRect/>
          </a:stretch>
        </p:blipFill>
        <p:spPr>
          <a:xfrm>
            <a:off x="3818578" y="1143831"/>
            <a:ext cx="157741" cy="157741"/>
          </a:xfrm>
          <a:prstGeom prst="rect">
            <a:avLst/>
          </a:prstGeom>
        </p:spPr>
      </p:pic>
      <p:sp>
        <p:nvSpPr>
          <p:cNvPr id="34" name="Rectangle 33">
            <a:extLst>
              <a:ext uri="{FF2B5EF4-FFF2-40B4-BE49-F238E27FC236}">
                <a16:creationId xmlns:a16="http://schemas.microsoft.com/office/drawing/2014/main" id="{24992F05-B205-E535-9FDA-F54FE1571051}"/>
              </a:ext>
            </a:extLst>
          </p:cNvPr>
          <p:cNvSpPr/>
          <p:nvPr>
            <p:custDataLst>
              <p:tags r:id="rId13"/>
            </p:custDataLst>
          </p:nvPr>
        </p:nvSpPr>
        <p:spPr>
          <a:xfrm>
            <a:off x="517025" y="3905779"/>
            <a:ext cx="5326844" cy="6582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72000" rtlCol="0" anchor="t"/>
          <a:lstStyle/>
          <a:p>
            <a:pPr marL="171450" indent="-171450" rtl="0" fontAlgn="ctr">
              <a:buFont typeface="Arial" panose="020B0604020202020204" pitchFamily="34" charset="0"/>
              <a:buChar char="•"/>
            </a:pPr>
            <a:r>
              <a:rPr lang="fr-FR" sz="1000">
                <a:solidFill>
                  <a:schemeClr val="tx2"/>
                </a:solidFill>
              </a:rPr>
              <a:t>La </a:t>
            </a:r>
            <a:r>
              <a:rPr lang="fr-FR" sz="1000">
                <a:solidFill>
                  <a:schemeClr val="tx2"/>
                </a:solidFill>
                <a:effectLst/>
              </a:rPr>
              <a:t>méthodologie permet d’identifier, évaluer, monétiser et documenter </a:t>
            </a:r>
            <a:r>
              <a:rPr lang="fr-FR" sz="1000" i="1">
                <a:solidFill>
                  <a:schemeClr val="tx2"/>
                </a:solidFill>
                <a:effectLst/>
              </a:rPr>
              <a:t>ex ante </a:t>
            </a:r>
            <a:r>
              <a:rPr lang="fr-FR" sz="1000">
                <a:solidFill>
                  <a:schemeClr val="tx2"/>
                </a:solidFill>
                <a:effectLst/>
              </a:rPr>
              <a:t>tous les impacts d'une opportunité d'investissement et de comparer différentes options et temporalités.</a:t>
            </a:r>
          </a:p>
          <a:p>
            <a:pPr marL="171450" indent="-171450" rtl="0" fontAlgn="ctr">
              <a:buFont typeface="Arial" panose="020B0604020202020204" pitchFamily="34" charset="0"/>
              <a:buChar char="•"/>
            </a:pPr>
            <a:r>
              <a:rPr lang="fr-FR" sz="1000">
                <a:solidFill>
                  <a:schemeClr val="tx2"/>
                </a:solidFill>
              </a:rPr>
              <a:t>La méthodologie a été une source d’inspiration pour la grande majorité des projets européens qui lui ont succédé.</a:t>
            </a:r>
          </a:p>
          <a:p>
            <a:pPr marL="171450" indent="-171450" rtl="0" fontAlgn="ctr">
              <a:buFont typeface="Arial" panose="020B0604020202020204" pitchFamily="34" charset="0"/>
              <a:buChar char="•"/>
            </a:pPr>
            <a:r>
              <a:rPr lang="fr-FR" sz="1000">
                <a:solidFill>
                  <a:schemeClr val="tx2"/>
                </a:solidFill>
                <a:effectLst/>
              </a:rPr>
              <a:t>Cette </a:t>
            </a:r>
            <a:r>
              <a:rPr lang="fr-FR" sz="1000">
                <a:solidFill>
                  <a:schemeClr val="tx1"/>
                </a:solidFill>
                <a:effectLst/>
              </a:rPr>
              <a:t>méthodologie a été </a:t>
            </a:r>
            <a:r>
              <a:rPr lang="fr-FR" sz="1000">
                <a:solidFill>
                  <a:schemeClr val="tx2"/>
                </a:solidFill>
                <a:effectLst/>
              </a:rPr>
              <a:t>appliquée à deux</a:t>
            </a:r>
            <a:r>
              <a:rPr lang="fr-FR" sz="1000">
                <a:solidFill>
                  <a:schemeClr val="tx2"/>
                </a:solidFill>
              </a:rPr>
              <a:t> cas d’étude dans le cadre de l’étude ALLICE</a:t>
            </a:r>
            <a:endParaRPr lang="fr-FR" sz="1000">
              <a:solidFill>
                <a:schemeClr val="tx2"/>
              </a:solidFill>
              <a:effectLst/>
            </a:endParaRPr>
          </a:p>
        </p:txBody>
      </p:sp>
      <p:pic>
        <p:nvPicPr>
          <p:cNvPr id="38" name="Image 37">
            <a:extLst>
              <a:ext uri="{FF2B5EF4-FFF2-40B4-BE49-F238E27FC236}">
                <a16:creationId xmlns:a16="http://schemas.microsoft.com/office/drawing/2014/main" id="{F3AD37ED-A8EB-9667-D43E-65EF05B4B697}"/>
              </a:ext>
            </a:extLst>
          </p:cNvPr>
          <p:cNvPicPr>
            <a:picLocks noChangeAspect="1"/>
          </p:cNvPicPr>
          <p:nvPr>
            <p:custDataLst>
              <p:tags r:id="rId14"/>
            </p:custDataLst>
          </p:nvPr>
        </p:nvPicPr>
        <p:blipFill>
          <a:blip r:embed="rId18"/>
          <a:stretch>
            <a:fillRect/>
          </a:stretch>
        </p:blipFill>
        <p:spPr>
          <a:xfrm>
            <a:off x="1199076" y="1604133"/>
            <a:ext cx="3962743" cy="2229043"/>
          </a:xfrm>
          <a:prstGeom prst="rect">
            <a:avLst/>
          </a:prstGeom>
          <a:ln>
            <a:solidFill>
              <a:schemeClr val="accent1"/>
            </a:solidFill>
          </a:ln>
        </p:spPr>
      </p:pic>
    </p:spTree>
    <p:extLst>
      <p:ext uri="{BB962C8B-B14F-4D97-AF65-F5344CB8AC3E}">
        <p14:creationId xmlns:p14="http://schemas.microsoft.com/office/powerpoint/2010/main" val="3875332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Tableau 2">
            <a:extLst>
              <a:ext uri="{FF2B5EF4-FFF2-40B4-BE49-F238E27FC236}">
                <a16:creationId xmlns:a16="http://schemas.microsoft.com/office/drawing/2014/main" id="{49E28E07-6045-18D9-27AA-2213B4633D7E}"/>
              </a:ext>
            </a:extLst>
          </p:cNvPr>
          <p:cNvGraphicFramePr>
            <a:graphicFrameLocks noGrp="1"/>
          </p:cNvGraphicFramePr>
          <p:nvPr>
            <p:custDataLst>
              <p:tags r:id="rId1"/>
            </p:custDataLst>
            <p:extLst>
              <p:ext uri="{D42A27DB-BD31-4B8C-83A1-F6EECF244321}">
                <p14:modId xmlns:p14="http://schemas.microsoft.com/office/powerpoint/2010/main" val="2033182822"/>
              </p:ext>
            </p:extLst>
          </p:nvPr>
        </p:nvGraphicFramePr>
        <p:xfrm>
          <a:off x="155448" y="387083"/>
          <a:ext cx="8766610" cy="4369333"/>
        </p:xfrm>
        <a:graphic>
          <a:graphicData uri="http://schemas.openxmlformats.org/drawingml/2006/table">
            <a:tbl>
              <a:tblPr firstRow="1" bandRow="1">
                <a:tableStyleId>{5DA37D80-6434-44D0-A028-1B22A696006F}</a:tableStyleId>
              </a:tblPr>
              <a:tblGrid>
                <a:gridCol w="5162276">
                  <a:extLst>
                    <a:ext uri="{9D8B030D-6E8A-4147-A177-3AD203B41FA5}">
                      <a16:colId xmlns:a16="http://schemas.microsoft.com/office/drawing/2014/main" val="3620787133"/>
                    </a:ext>
                  </a:extLst>
                </a:gridCol>
                <a:gridCol w="1447060">
                  <a:extLst>
                    <a:ext uri="{9D8B030D-6E8A-4147-A177-3AD203B41FA5}">
                      <a16:colId xmlns:a16="http://schemas.microsoft.com/office/drawing/2014/main" val="2375955723"/>
                    </a:ext>
                  </a:extLst>
                </a:gridCol>
                <a:gridCol w="1145220">
                  <a:extLst>
                    <a:ext uri="{9D8B030D-6E8A-4147-A177-3AD203B41FA5}">
                      <a16:colId xmlns:a16="http://schemas.microsoft.com/office/drawing/2014/main" val="2449134896"/>
                    </a:ext>
                  </a:extLst>
                </a:gridCol>
                <a:gridCol w="1012054">
                  <a:extLst>
                    <a:ext uri="{9D8B030D-6E8A-4147-A177-3AD203B41FA5}">
                      <a16:colId xmlns:a16="http://schemas.microsoft.com/office/drawing/2014/main" val="283667901"/>
                    </a:ext>
                  </a:extLst>
                </a:gridCol>
              </a:tblGrid>
              <a:tr h="377165">
                <a:tc>
                  <a:txBody>
                    <a:bodyPr/>
                    <a:lstStyle/>
                    <a:p>
                      <a:pPr algn="ctr"/>
                      <a:r>
                        <a:rPr lang="fr-FR" sz="1050"/>
                        <a:t>Partie</a:t>
                      </a:r>
                    </a:p>
                  </a:txBody>
                  <a:tcPr anchor="ctr"/>
                </a:tc>
                <a:tc>
                  <a:txBody>
                    <a:bodyPr/>
                    <a:lstStyle/>
                    <a:p>
                      <a:pPr algn="ctr"/>
                      <a:r>
                        <a:rPr lang="fr-FR" sz="1050"/>
                        <a:t>Intervenant</a:t>
                      </a:r>
                    </a:p>
                  </a:txBody>
                  <a:tcPr anchor="ctr"/>
                </a:tc>
                <a:tc>
                  <a:txBody>
                    <a:bodyPr/>
                    <a:lstStyle/>
                    <a:p>
                      <a:pPr algn="ctr"/>
                      <a:r>
                        <a:rPr lang="fr-FR" sz="900"/>
                        <a:t>Heure de début</a:t>
                      </a:r>
                    </a:p>
                  </a:txBody>
                  <a:tcPr anchor="ctr"/>
                </a:tc>
                <a:tc>
                  <a:txBody>
                    <a:bodyPr/>
                    <a:lstStyle/>
                    <a:p>
                      <a:pPr algn="ctr"/>
                      <a:r>
                        <a:rPr lang="fr-FR" sz="900"/>
                        <a:t>Temps</a:t>
                      </a:r>
                      <a:r>
                        <a:rPr lang="fr-FR" sz="900" baseline="0"/>
                        <a:t> d’intervention</a:t>
                      </a:r>
                      <a:endParaRPr lang="fr-FR" sz="900"/>
                    </a:p>
                  </a:txBody>
                  <a:tcPr anchor="ctr"/>
                </a:tc>
                <a:extLst>
                  <a:ext uri="{0D108BD9-81ED-4DB2-BD59-A6C34878D82A}">
                    <a16:rowId xmlns:a16="http://schemas.microsoft.com/office/drawing/2014/main" val="1760682222"/>
                  </a:ext>
                </a:extLst>
              </a:tr>
              <a:tr h="235728">
                <a:tc>
                  <a:txBody>
                    <a:bodyPr/>
                    <a:lstStyle/>
                    <a:p>
                      <a:r>
                        <a:rPr lang="fr-FR" sz="900" b="1" kern="1200">
                          <a:solidFill>
                            <a:schemeClr val="dk1"/>
                          </a:solidFill>
                        </a:rPr>
                        <a:t>Accueil,</a:t>
                      </a:r>
                      <a:r>
                        <a:rPr lang="fr-FR" sz="900" b="1" kern="1200" baseline="0">
                          <a:solidFill>
                            <a:schemeClr val="dk1"/>
                          </a:solidFill>
                        </a:rPr>
                        <a:t> démarrage</a:t>
                      </a:r>
                      <a:endParaRPr lang="fr-FR" sz="900" b="1" kern="1200">
                        <a:solidFill>
                          <a:schemeClr val="dk1"/>
                        </a:solidFill>
                        <a:latin typeface="+mn-lt"/>
                        <a:ea typeface="+mn-ea"/>
                        <a:cs typeface="+mn-cs"/>
                      </a:endParaRPr>
                    </a:p>
                  </a:txBody>
                  <a:tcPr anchor="ctr"/>
                </a:tc>
                <a:tc>
                  <a:txBody>
                    <a:bodyPr/>
                    <a:lstStyle/>
                    <a:p>
                      <a:pPr algn="ctr"/>
                      <a:r>
                        <a:rPr lang="fr-FR" sz="900" kern="1200">
                          <a:solidFill>
                            <a:schemeClr val="dk1"/>
                          </a:solidFill>
                        </a:rPr>
                        <a:t> ALLICE </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10h00</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5 min</a:t>
                      </a:r>
                      <a:endParaRPr lang="fr-FR" sz="900" kern="1200">
                        <a:solidFill>
                          <a:schemeClr val="dk1"/>
                        </a:solidFill>
                        <a:latin typeface="+mn-lt"/>
                        <a:ea typeface="+mn-ea"/>
                        <a:cs typeface="+mn-cs"/>
                      </a:endParaRPr>
                    </a:p>
                  </a:txBody>
                  <a:tcPr anchor="ctr"/>
                </a:tc>
                <a:extLst>
                  <a:ext uri="{0D108BD9-81ED-4DB2-BD59-A6C34878D82A}">
                    <a16:rowId xmlns:a16="http://schemas.microsoft.com/office/drawing/2014/main" val="1421659466"/>
                  </a:ext>
                </a:extLst>
              </a:tr>
              <a:tr h="2573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kern="1200">
                          <a:solidFill>
                            <a:schemeClr val="dk1"/>
                          </a:solidFill>
                        </a:rPr>
                        <a:t>Contexte,</a:t>
                      </a:r>
                      <a:r>
                        <a:rPr lang="fr-FR" sz="900" b="1" kern="1200" baseline="0">
                          <a:solidFill>
                            <a:schemeClr val="dk1"/>
                          </a:solidFill>
                        </a:rPr>
                        <a:t> objectifs, périmètre de l’étude </a:t>
                      </a:r>
                      <a:endParaRPr lang="fr-FR" sz="900" b="1" kern="1200" baseline="0">
                        <a:solidFill>
                          <a:schemeClr val="dk1"/>
                        </a:solidFill>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Blunomy</a:t>
                      </a:r>
                    </a:p>
                  </a:txBody>
                  <a:tcPr anchor="ctr"/>
                </a:tc>
                <a:tc>
                  <a:txBody>
                    <a:bodyPr/>
                    <a:lstStyle/>
                    <a:p>
                      <a:pPr algn="ctr"/>
                      <a:r>
                        <a:rPr lang="fr-FR" sz="900" kern="1200">
                          <a:solidFill>
                            <a:schemeClr val="dk1"/>
                          </a:solidFill>
                        </a:rPr>
                        <a:t>10h05</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5 min</a:t>
                      </a:r>
                      <a:endParaRPr lang="fr-FR" sz="900" kern="1200">
                        <a:solidFill>
                          <a:schemeClr val="dk1"/>
                        </a:solidFill>
                        <a:latin typeface="+mn-lt"/>
                        <a:ea typeface="+mn-ea"/>
                        <a:cs typeface="+mn-cs"/>
                      </a:endParaRPr>
                    </a:p>
                  </a:txBody>
                  <a:tcPr anchor="ctr"/>
                </a:tc>
                <a:extLst>
                  <a:ext uri="{0D108BD9-81ED-4DB2-BD59-A6C34878D82A}">
                    <a16:rowId xmlns:a16="http://schemas.microsoft.com/office/drawing/2014/main" val="2017590763"/>
                  </a:ext>
                </a:extLst>
              </a:tr>
              <a:tr h="359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kern="1200">
                          <a:solidFill>
                            <a:schemeClr val="dk1"/>
                          </a:solidFill>
                        </a:rPr>
                        <a:t>Etat des lieux des projets d’investissements en efficacité énergétique </a:t>
                      </a:r>
                      <a:endParaRPr lang="fr-FR" sz="900" b="1" kern="1200">
                        <a:solidFill>
                          <a:schemeClr val="dk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Blunomy</a:t>
                      </a:r>
                    </a:p>
                  </a:txBody>
                  <a:tcPr anchor="ctr"/>
                </a:tc>
                <a:tc>
                  <a:txBody>
                    <a:bodyPr/>
                    <a:lstStyle/>
                    <a:p>
                      <a:pPr algn="ctr"/>
                      <a:r>
                        <a:rPr lang="fr-FR" sz="900" kern="1200">
                          <a:solidFill>
                            <a:schemeClr val="dk1"/>
                          </a:solidFill>
                        </a:rPr>
                        <a:t>10h10</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5 min</a:t>
                      </a:r>
                    </a:p>
                  </a:txBody>
                  <a:tcPr anchor="ctr"/>
                </a:tc>
                <a:extLst>
                  <a:ext uri="{0D108BD9-81ED-4DB2-BD59-A6C34878D82A}">
                    <a16:rowId xmlns:a16="http://schemas.microsoft.com/office/drawing/2014/main" val="3628732361"/>
                  </a:ext>
                </a:extLst>
              </a:tr>
              <a:tr h="359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kern="1200">
                          <a:solidFill>
                            <a:schemeClr val="dk1"/>
                          </a:solidFill>
                        </a:rPr>
                        <a:t>Etat de l’art des BNE (définition, classification, rôle, travaux)</a:t>
                      </a:r>
                      <a:endParaRPr lang="fr-FR" sz="900" b="1" kern="1200">
                        <a:solidFill>
                          <a:schemeClr val="dk1"/>
                        </a:solidFill>
                        <a:latin typeface="+mn-lt"/>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Blunomy</a:t>
                      </a:r>
                    </a:p>
                  </a:txBody>
                  <a:tcPr anchor="ctr"/>
                </a:tc>
                <a:tc>
                  <a:txBody>
                    <a:bodyPr/>
                    <a:lstStyle/>
                    <a:p>
                      <a:pPr algn="ctr"/>
                      <a:r>
                        <a:rPr lang="fr-FR" sz="900" kern="1200">
                          <a:solidFill>
                            <a:schemeClr val="dk1"/>
                          </a:solidFill>
                        </a:rPr>
                        <a:t>10h15</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10 min</a:t>
                      </a:r>
                    </a:p>
                  </a:txBody>
                  <a:tcPr anchor="ctr"/>
                </a:tc>
                <a:extLst>
                  <a:ext uri="{0D108BD9-81ED-4DB2-BD59-A6C34878D82A}">
                    <a16:rowId xmlns:a16="http://schemas.microsoft.com/office/drawing/2014/main" val="2843511324"/>
                  </a:ext>
                </a:extLst>
              </a:tr>
              <a:tr h="359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kern="1200">
                          <a:solidFill>
                            <a:schemeClr val="dk1"/>
                          </a:solidFill>
                          <a:latin typeface="+mn-lt"/>
                          <a:ea typeface="+mn-ea"/>
                          <a:cs typeface="+mn-cs"/>
                        </a:rPr>
                        <a:t>Projets européens et méthodologies / Freins aux déploiements des BNE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Blunomy</a:t>
                      </a:r>
                    </a:p>
                  </a:txBody>
                  <a:tcPr anchor="ctr"/>
                </a:tc>
                <a:tc>
                  <a:txBody>
                    <a:bodyPr/>
                    <a:lstStyle/>
                    <a:p>
                      <a:pPr algn="ctr"/>
                      <a:r>
                        <a:rPr lang="fr-FR" sz="900" kern="1200">
                          <a:solidFill>
                            <a:schemeClr val="dk1"/>
                          </a:solidFill>
                          <a:latin typeface="+mn-lt"/>
                          <a:ea typeface="+mn-ea"/>
                          <a:cs typeface="+mn-cs"/>
                        </a:rPr>
                        <a:t>10h25</a:t>
                      </a:r>
                    </a:p>
                  </a:txBody>
                  <a:tcPr anchor="ctr"/>
                </a:tc>
                <a:tc>
                  <a:txBody>
                    <a:bodyPr/>
                    <a:lstStyle/>
                    <a:p>
                      <a:pPr algn="ctr"/>
                      <a:r>
                        <a:rPr lang="fr-FR" sz="900" kern="1200">
                          <a:solidFill>
                            <a:schemeClr val="dk1"/>
                          </a:solidFill>
                        </a:rPr>
                        <a:t>5 min + 5min Q/R</a:t>
                      </a:r>
                    </a:p>
                  </a:txBody>
                  <a:tcPr anchor="ctr"/>
                </a:tc>
                <a:extLst>
                  <a:ext uri="{0D108BD9-81ED-4DB2-BD59-A6C34878D82A}">
                    <a16:rowId xmlns:a16="http://schemas.microsoft.com/office/drawing/2014/main" val="3791967019"/>
                  </a:ext>
                </a:extLst>
              </a:tr>
              <a:tr h="359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kern="1200">
                          <a:solidFill>
                            <a:schemeClr val="dk1"/>
                          </a:solidFill>
                          <a:latin typeface="+mn-lt"/>
                          <a:ea typeface="+mn-ea"/>
                          <a:cs typeface="+mn-cs"/>
                        </a:rPr>
                        <a:t>MBENEFITS </a:t>
                      </a:r>
                      <a:r>
                        <a:rPr lang="fr-FR" sz="900" b="1" kern="1200" baseline="30000">
                          <a:solidFill>
                            <a:schemeClr val="dk1"/>
                          </a:solidFill>
                          <a:latin typeface="+mn-lt"/>
                          <a:ea typeface="+mn-ea"/>
                          <a:cs typeface="+mn-cs"/>
                        </a:rPr>
                        <a:t>[1]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Ipso Facto</a:t>
                      </a:r>
                    </a:p>
                  </a:txBody>
                  <a:tcPr anchor="ctr"/>
                </a:tc>
                <a:tc>
                  <a:txBody>
                    <a:bodyPr/>
                    <a:lstStyle/>
                    <a:p>
                      <a:pPr algn="ctr"/>
                      <a:r>
                        <a:rPr lang="fr-FR" sz="900" kern="1200">
                          <a:solidFill>
                            <a:schemeClr val="dk1"/>
                          </a:solidFill>
                          <a:latin typeface="+mn-lt"/>
                          <a:ea typeface="+mn-ea"/>
                          <a:cs typeface="+mn-cs"/>
                        </a:rPr>
                        <a:t>10h35</a:t>
                      </a:r>
                    </a:p>
                  </a:txBody>
                  <a:tcPr anchor="ctr"/>
                </a:tc>
                <a:tc>
                  <a:txBody>
                    <a:bodyPr/>
                    <a:lstStyle/>
                    <a:p>
                      <a:pPr algn="ctr"/>
                      <a:r>
                        <a:rPr lang="fr-FR" sz="900" kern="1200">
                          <a:solidFill>
                            <a:schemeClr val="dk1"/>
                          </a:solidFill>
                        </a:rPr>
                        <a:t>5 min</a:t>
                      </a:r>
                    </a:p>
                  </a:txBody>
                  <a:tcPr anchor="ctr"/>
                </a:tc>
                <a:extLst>
                  <a:ext uri="{0D108BD9-81ED-4DB2-BD59-A6C34878D82A}">
                    <a16:rowId xmlns:a16="http://schemas.microsoft.com/office/drawing/2014/main" val="1366965522"/>
                  </a:ext>
                </a:extLst>
              </a:tr>
              <a:tr h="359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kern="1200">
                          <a:solidFill>
                            <a:schemeClr val="dk1"/>
                          </a:solidFill>
                          <a:latin typeface="+mn-lt"/>
                          <a:ea typeface="+mn-ea"/>
                          <a:cs typeface="+mn-cs"/>
                        </a:rPr>
                        <a:t>Intervention n°1 : Illustration par un cas d’étude réel </a:t>
                      </a:r>
                    </a:p>
                  </a:txBody>
                  <a:tcPr anchor="ctr">
                    <a:solidFill>
                      <a:schemeClr val="accent5">
                        <a:alpha val="2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900" i="0" kern="1200">
                          <a:solidFill>
                            <a:schemeClr val="dk1"/>
                          </a:solidFill>
                          <a:latin typeface="+mn-lt"/>
                          <a:ea typeface="+mn-ea"/>
                          <a:cs typeface="+mn-cs"/>
                        </a:rPr>
                        <a:t>COOPERL et Ipso Facto</a:t>
                      </a:r>
                      <a:endParaRPr lang="fr-FR" sz="900" i="0" kern="1200">
                        <a:solidFill>
                          <a:schemeClr val="dk1"/>
                        </a:solidFill>
                        <a:highlight>
                          <a:srgbClr val="FFFF00"/>
                        </a:highlight>
                        <a:latin typeface="+mn-lt"/>
                        <a:ea typeface="+mn-ea"/>
                        <a:cs typeface="+mn-cs"/>
                      </a:endParaRPr>
                    </a:p>
                  </a:txBody>
                  <a:tcPr anchor="ctr">
                    <a:solidFill>
                      <a:schemeClr val="accent5">
                        <a:alpha val="20000"/>
                      </a:schemeClr>
                    </a:solidFill>
                  </a:tcPr>
                </a:tc>
                <a:tc>
                  <a:txBody>
                    <a:bodyPr/>
                    <a:lstStyle/>
                    <a:p>
                      <a:pPr algn="ctr"/>
                      <a:r>
                        <a:rPr lang="fr-FR" sz="900" kern="1200">
                          <a:solidFill>
                            <a:schemeClr val="dk1"/>
                          </a:solidFill>
                          <a:latin typeface="+mn-lt"/>
                          <a:ea typeface="+mn-ea"/>
                          <a:cs typeface="+mn-cs"/>
                        </a:rPr>
                        <a:t>10h40</a:t>
                      </a:r>
                    </a:p>
                  </a:txBody>
                  <a:tcPr anchor="ctr">
                    <a:solidFill>
                      <a:schemeClr val="accent5">
                        <a:alpha val="20000"/>
                      </a:schemeClr>
                    </a:solidFill>
                  </a:tcPr>
                </a:tc>
                <a:tc>
                  <a:txBody>
                    <a:bodyPr/>
                    <a:lstStyle/>
                    <a:p>
                      <a:pPr algn="ctr"/>
                      <a:r>
                        <a:rPr lang="fr-FR" sz="900" kern="1200">
                          <a:solidFill>
                            <a:schemeClr val="dk1"/>
                          </a:solidFill>
                        </a:rPr>
                        <a:t>25 min</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rPr>
                        <a:t>+ 5min Q&amp;R</a:t>
                      </a:r>
                      <a:endParaRPr lang="fr-FR" sz="900" kern="1200">
                        <a:solidFill>
                          <a:schemeClr val="dk1"/>
                        </a:solidFill>
                        <a:latin typeface="+mn-lt"/>
                        <a:ea typeface="+mn-ea"/>
                        <a:cs typeface="+mn-cs"/>
                      </a:endParaRPr>
                    </a:p>
                  </a:txBody>
                  <a:tcPr anchor="ctr">
                    <a:solidFill>
                      <a:schemeClr val="accent5">
                        <a:alpha val="20000"/>
                      </a:schemeClr>
                    </a:solidFill>
                  </a:tcPr>
                </a:tc>
                <a:extLst>
                  <a:ext uri="{0D108BD9-81ED-4DB2-BD59-A6C34878D82A}">
                    <a16:rowId xmlns:a16="http://schemas.microsoft.com/office/drawing/2014/main" val="2893218669"/>
                  </a:ext>
                </a:extLst>
              </a:tr>
              <a:tr h="3595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kern="1200">
                          <a:solidFill>
                            <a:schemeClr val="dk1"/>
                          </a:solidFill>
                          <a:latin typeface="+mn-lt"/>
                          <a:ea typeface="+mn-ea"/>
                          <a:cs typeface="+mn-cs"/>
                        </a:rPr>
                        <a:t>2</a:t>
                      </a:r>
                      <a:r>
                        <a:rPr lang="fr-FR" sz="900" b="1" i="0" kern="1200" baseline="30000">
                          <a:solidFill>
                            <a:schemeClr val="dk1"/>
                          </a:solidFill>
                          <a:latin typeface="+mn-lt"/>
                          <a:ea typeface="+mn-ea"/>
                          <a:cs typeface="+mn-cs"/>
                        </a:rPr>
                        <a:t>e</a:t>
                      </a:r>
                      <a:r>
                        <a:rPr lang="fr-FR" sz="900" b="1" i="0" kern="1200">
                          <a:solidFill>
                            <a:schemeClr val="dk1"/>
                          </a:solidFill>
                          <a:latin typeface="+mn-lt"/>
                          <a:ea typeface="+mn-ea"/>
                          <a:cs typeface="+mn-cs"/>
                        </a:rPr>
                        <a:t> illustration par un cas MBENEFITS </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Ipso Facto</a:t>
                      </a:r>
                    </a:p>
                  </a:txBody>
                  <a:tcPr anchor="ctr"/>
                </a:tc>
                <a:tc>
                  <a:txBody>
                    <a:bodyPr/>
                    <a:lstStyle/>
                    <a:p>
                      <a:pPr algn="ctr"/>
                      <a:r>
                        <a:rPr lang="fr-FR" sz="900" kern="1200">
                          <a:solidFill>
                            <a:schemeClr val="dk1"/>
                          </a:solidFill>
                        </a:rPr>
                        <a:t>11h10</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10 min</a:t>
                      </a:r>
                      <a:endParaRPr lang="fr-FR" sz="900" kern="1200">
                        <a:solidFill>
                          <a:schemeClr val="dk1"/>
                        </a:solidFill>
                        <a:latin typeface="+mn-lt"/>
                        <a:ea typeface="+mn-ea"/>
                        <a:cs typeface="+mn-cs"/>
                      </a:endParaRPr>
                    </a:p>
                  </a:txBody>
                  <a:tcPr anchor="ctr"/>
                </a:tc>
                <a:extLst>
                  <a:ext uri="{0D108BD9-81ED-4DB2-BD59-A6C34878D82A}">
                    <a16:rowId xmlns:a16="http://schemas.microsoft.com/office/drawing/2014/main" val="1200715883"/>
                  </a:ext>
                </a:extLst>
              </a:tr>
              <a:tr h="2573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900" b="1" i="0" kern="1200">
                          <a:solidFill>
                            <a:schemeClr val="dk1"/>
                          </a:solidFill>
                          <a:latin typeface="+mn-lt"/>
                          <a:ea typeface="+mn-ea"/>
                          <a:cs typeface="+mn-cs"/>
                        </a:rPr>
                        <a:t>Barrières et leviers à l’inclusion des BNE </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Blunomy</a:t>
                      </a:r>
                    </a:p>
                  </a:txBody>
                  <a:tcPr anchor="ctr"/>
                </a:tc>
                <a:tc>
                  <a:txBody>
                    <a:bodyPr/>
                    <a:lstStyle/>
                    <a:p>
                      <a:pPr algn="ctr"/>
                      <a:r>
                        <a:rPr lang="fr-FR" sz="900" kern="1200">
                          <a:solidFill>
                            <a:schemeClr val="dk1"/>
                          </a:solidFill>
                        </a:rPr>
                        <a:t>11h20</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10 min</a:t>
                      </a:r>
                    </a:p>
                  </a:txBody>
                  <a:tcPr anchor="ctr"/>
                </a:tc>
                <a:extLst>
                  <a:ext uri="{0D108BD9-81ED-4DB2-BD59-A6C34878D82A}">
                    <a16:rowId xmlns:a16="http://schemas.microsoft.com/office/drawing/2014/main" val="2190670057"/>
                  </a:ext>
                </a:extLst>
              </a:tr>
              <a:tr h="359506">
                <a:tc>
                  <a:txBody>
                    <a:bodyPr/>
                    <a:lstStyle/>
                    <a:p>
                      <a:r>
                        <a:rPr lang="fr-FR" sz="900" b="1" kern="1200">
                          <a:solidFill>
                            <a:schemeClr val="dk1"/>
                          </a:solidFill>
                          <a:latin typeface="+mn-lt"/>
                          <a:ea typeface="+mn-ea"/>
                          <a:cs typeface="+mn-cs"/>
                        </a:rPr>
                        <a:t>Bonnes pratiques issues des REX</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Blunomy</a:t>
                      </a:r>
                    </a:p>
                  </a:txBody>
                  <a:tcPr anchor="ctr"/>
                </a:tc>
                <a:tc>
                  <a:txBody>
                    <a:bodyPr/>
                    <a:lstStyle/>
                    <a:p>
                      <a:pPr algn="ctr"/>
                      <a:r>
                        <a:rPr lang="fr-FR" sz="900" kern="1200">
                          <a:solidFill>
                            <a:schemeClr val="dk1"/>
                          </a:solidFill>
                        </a:rPr>
                        <a:t>11h30</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5 min</a:t>
                      </a:r>
                    </a:p>
                  </a:txBody>
                  <a:tcPr anchor="ctr"/>
                </a:tc>
                <a:extLst>
                  <a:ext uri="{0D108BD9-81ED-4DB2-BD59-A6C34878D82A}">
                    <a16:rowId xmlns:a16="http://schemas.microsoft.com/office/drawing/2014/main" val="446192320"/>
                  </a:ext>
                </a:extLst>
              </a:tr>
              <a:tr h="359506">
                <a:tc>
                  <a:txBody>
                    <a:bodyPr/>
                    <a:lstStyle/>
                    <a:p>
                      <a:r>
                        <a:rPr lang="fr-FR" sz="900" b="1" kern="1200">
                          <a:solidFill>
                            <a:schemeClr val="dk1"/>
                          </a:solidFill>
                          <a:latin typeface="+mn-lt"/>
                          <a:ea typeface="+mn-ea"/>
                          <a:cs typeface="+mn-cs"/>
                        </a:rPr>
                        <a:t>Recommandations et conclusions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900" kern="1200">
                          <a:solidFill>
                            <a:schemeClr val="dk1"/>
                          </a:solidFill>
                          <a:latin typeface="+mn-lt"/>
                          <a:ea typeface="+mn-ea"/>
                          <a:cs typeface="+mn-cs"/>
                        </a:rPr>
                        <a:t>Blunomy</a:t>
                      </a:r>
                    </a:p>
                  </a:txBody>
                  <a:tcPr anchor="ctr"/>
                </a:tc>
                <a:tc>
                  <a:txBody>
                    <a:bodyPr/>
                    <a:lstStyle/>
                    <a:p>
                      <a:pPr algn="ctr"/>
                      <a:r>
                        <a:rPr lang="fr-FR" sz="900" kern="1200">
                          <a:solidFill>
                            <a:schemeClr val="dk1"/>
                          </a:solidFill>
                          <a:latin typeface="+mn-lt"/>
                          <a:ea typeface="+mn-ea"/>
                          <a:cs typeface="+mn-cs"/>
                        </a:rPr>
                        <a:t>11h35</a:t>
                      </a:r>
                    </a:p>
                  </a:txBody>
                  <a:tcPr anchor="ctr"/>
                </a:tc>
                <a:tc>
                  <a:txBody>
                    <a:bodyPr/>
                    <a:lstStyle/>
                    <a:p>
                      <a:pPr algn="ctr"/>
                      <a:r>
                        <a:rPr lang="fr-FR" sz="900" kern="1200">
                          <a:solidFill>
                            <a:schemeClr val="dk1"/>
                          </a:solidFill>
                          <a:latin typeface="+mn-lt"/>
                          <a:ea typeface="+mn-ea"/>
                          <a:cs typeface="+mn-cs"/>
                        </a:rPr>
                        <a:t>5 min</a:t>
                      </a:r>
                    </a:p>
                  </a:txBody>
                  <a:tcPr anchor="ctr"/>
                </a:tc>
                <a:extLst>
                  <a:ext uri="{0D108BD9-81ED-4DB2-BD59-A6C34878D82A}">
                    <a16:rowId xmlns:a16="http://schemas.microsoft.com/office/drawing/2014/main" val="544780475"/>
                  </a:ext>
                </a:extLst>
              </a:tr>
              <a:tr h="359506">
                <a:tc>
                  <a:txBody>
                    <a:bodyPr/>
                    <a:lstStyle/>
                    <a:p>
                      <a:r>
                        <a:rPr lang="fr-FR" sz="900" b="1" kern="1200">
                          <a:solidFill>
                            <a:schemeClr val="dk1"/>
                          </a:solidFill>
                        </a:rPr>
                        <a:t>Mot de la fin </a:t>
                      </a:r>
                      <a:endParaRPr lang="fr-FR" sz="900" b="1" kern="1200">
                        <a:solidFill>
                          <a:schemeClr val="dk1"/>
                        </a:solidFill>
                        <a:latin typeface="+mn-lt"/>
                        <a:ea typeface="+mn-ea"/>
                        <a:cs typeface="+mn-cs"/>
                      </a:endParaRPr>
                    </a:p>
                  </a:txBody>
                  <a:tcPr anchor="ctr"/>
                </a:tc>
                <a:tc>
                  <a:txBody>
                    <a:bodyPr/>
                    <a:lstStyle/>
                    <a:p>
                      <a:pPr algn="ctr"/>
                      <a:r>
                        <a:rPr lang="fr-FR" sz="900" kern="1200">
                          <a:solidFill>
                            <a:schemeClr val="dk1"/>
                          </a:solidFill>
                        </a:rPr>
                        <a:t> ALLICE </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11h40</a:t>
                      </a:r>
                      <a:endParaRPr lang="fr-FR" sz="900" kern="1200">
                        <a:solidFill>
                          <a:schemeClr val="dk1"/>
                        </a:solidFill>
                        <a:latin typeface="+mn-lt"/>
                        <a:ea typeface="+mn-ea"/>
                        <a:cs typeface="+mn-cs"/>
                      </a:endParaRPr>
                    </a:p>
                  </a:txBody>
                  <a:tcPr anchor="ctr"/>
                </a:tc>
                <a:tc>
                  <a:txBody>
                    <a:bodyPr/>
                    <a:lstStyle/>
                    <a:p>
                      <a:pPr algn="ctr"/>
                      <a:r>
                        <a:rPr lang="fr-FR" sz="900" kern="1200">
                          <a:solidFill>
                            <a:schemeClr val="dk1"/>
                          </a:solidFill>
                        </a:rPr>
                        <a:t>5 min dont Q/R</a:t>
                      </a:r>
                      <a:endParaRPr lang="fr-FR" sz="900" kern="1200">
                        <a:solidFill>
                          <a:schemeClr val="dk1"/>
                        </a:solidFill>
                        <a:latin typeface="+mn-lt"/>
                        <a:ea typeface="+mn-ea"/>
                        <a:cs typeface="+mn-cs"/>
                      </a:endParaRPr>
                    </a:p>
                  </a:txBody>
                  <a:tcPr anchor="ctr"/>
                </a:tc>
                <a:extLst>
                  <a:ext uri="{0D108BD9-81ED-4DB2-BD59-A6C34878D82A}">
                    <a16:rowId xmlns:a16="http://schemas.microsoft.com/office/drawing/2014/main" val="2744287590"/>
                  </a:ext>
                </a:extLst>
              </a:tr>
            </a:tbl>
          </a:graphicData>
        </a:graphic>
      </p:graphicFrame>
      <p:sp>
        <p:nvSpPr>
          <p:cNvPr id="2" name="Espace réservé du pied de page 5">
            <a:extLst>
              <a:ext uri="{FF2B5EF4-FFF2-40B4-BE49-F238E27FC236}">
                <a16:creationId xmlns:a16="http://schemas.microsoft.com/office/drawing/2014/main" id="{71BD314F-CAD5-7D77-740A-C0FD6B150BDD}"/>
              </a:ext>
            </a:extLst>
          </p:cNvPr>
          <p:cNvSpPr txBox="1">
            <a:spLocks/>
          </p:cNvSpPr>
          <p:nvPr>
            <p:custDataLst>
              <p:tags r:id="rId2"/>
            </p:custDataLst>
          </p:nvPr>
        </p:nvSpPr>
        <p:spPr>
          <a:xfrm>
            <a:off x="1330609" y="4968000"/>
            <a:ext cx="6753947" cy="144000"/>
          </a:xfrm>
          <a:prstGeom prst="rect">
            <a:avLst/>
          </a:prstGeom>
        </p:spPr>
        <p:txBody>
          <a:bodyPr vert="horz" lIns="91440" tIns="45720" rIns="91440" bIns="45720" rtlCol="0" anchor="ctr"/>
          <a:lstStyle>
            <a:defPPr>
              <a:defRPr lang="fr-FR"/>
            </a:defPPr>
            <a:lvl1pPr marL="0" algn="ctr" defTabSz="914400" rtl="0" eaLnBrk="1" latinLnBrk="0" hangingPunct="1">
              <a:defRPr lang="fr-FR" sz="800" kern="1200" dirty="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600"/>
              <a:t>Notes :  [1]</a:t>
            </a:r>
            <a:r>
              <a:rPr lang="fr-FR" sz="600" i="1">
                <a:solidFill>
                  <a:schemeClr val="tx1"/>
                </a:solidFill>
              </a:rPr>
              <a:t> </a:t>
            </a:r>
            <a:r>
              <a:rPr lang="fr-FR" sz="600"/>
              <a:t>Outil d’aide à la décision d’investissement, basé sur une approche coûts-bénéfices complète des projets d’efficacité énergétique</a:t>
            </a:r>
          </a:p>
        </p:txBody>
      </p:sp>
    </p:spTree>
    <p:extLst>
      <p:ext uri="{BB962C8B-B14F-4D97-AF65-F5344CB8AC3E}">
        <p14:creationId xmlns:p14="http://schemas.microsoft.com/office/powerpoint/2010/main" val="1334404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E882FF-8B62-D09C-21F5-107C4ECB24DC}"/>
              </a:ext>
            </a:extLst>
          </p:cNvPr>
          <p:cNvSpPr>
            <a:spLocks noGrp="1"/>
          </p:cNvSpPr>
          <p:nvPr>
            <p:ph type="title"/>
          </p:nvPr>
        </p:nvSpPr>
        <p:spPr>
          <a:xfrm>
            <a:off x="221109" y="152138"/>
            <a:ext cx="7521262" cy="437965"/>
          </a:xfrm>
        </p:spPr>
        <p:txBody>
          <a:bodyPr/>
          <a:lstStyle/>
          <a:p>
            <a:r>
              <a:rPr lang="fr-FR" sz="1800">
                <a:solidFill>
                  <a:schemeClr val="tx2"/>
                </a:solidFill>
                <a:latin typeface="Open Sans"/>
                <a:ea typeface="Open Sans"/>
                <a:cs typeface="Open Sans"/>
              </a:rPr>
              <a:t>Application de la méthodologie MBENEFITS à deux cas d’étude</a:t>
            </a:r>
          </a:p>
        </p:txBody>
      </p:sp>
      <p:sp>
        <p:nvSpPr>
          <p:cNvPr id="4" name="Espace réservé du numéro de diapositive 3">
            <a:extLst>
              <a:ext uri="{FF2B5EF4-FFF2-40B4-BE49-F238E27FC236}">
                <a16:creationId xmlns:a16="http://schemas.microsoft.com/office/drawing/2014/main" id="{D4C88656-DAEA-2906-BFDD-1D00AE89BEC1}"/>
              </a:ext>
            </a:extLst>
          </p:cNvPr>
          <p:cNvSpPr>
            <a:spLocks noGrp="1"/>
          </p:cNvSpPr>
          <p:nvPr>
            <p:ph type="sldNum" sz="quarter" idx="4"/>
          </p:nvPr>
        </p:nvSpPr>
        <p:spPr>
          <a:xfrm>
            <a:off x="10896533" y="6624000"/>
            <a:ext cx="685867" cy="192000"/>
          </a:xfrm>
          <a:prstGeom prst="rect">
            <a:avLst/>
          </a:prstGeom>
        </p:spPr>
        <p:txBody>
          <a:bodyPr vert="horz" lIns="91440" tIns="45720" rIns="91440" bIns="45720" rtlCol="0" anchor="ctr"/>
          <a:lstStyle>
            <a:defPPr>
              <a:defRPr lang="fr-FR"/>
            </a:defPPr>
            <a:lvl1pPr marL="0" algn="r" defTabSz="914400" rtl="0" eaLnBrk="1" latinLnBrk="0" hangingPunct="1">
              <a:defRPr sz="1067"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fld id="{36B95A73-A89A-4BC7-8564-4CF1D1DD2F51}" type="slidenum">
              <a:rPr lang="fr-FR" smtClean="0"/>
              <a:pPr defTabSz="914378"/>
              <a:t>20</a:t>
            </a:fld>
            <a:endParaRPr lang="fr-FR">
              <a:solidFill>
                <a:prstClr val="black">
                  <a:tint val="75000"/>
                </a:prstClr>
              </a:solidFill>
              <a:latin typeface="Calibri"/>
            </a:endParaRPr>
          </a:p>
        </p:txBody>
      </p:sp>
      <p:sp>
        <p:nvSpPr>
          <p:cNvPr id="5" name="Espace réservé de la date 4">
            <a:extLst>
              <a:ext uri="{FF2B5EF4-FFF2-40B4-BE49-F238E27FC236}">
                <a16:creationId xmlns:a16="http://schemas.microsoft.com/office/drawing/2014/main" id="{C884C511-289F-634B-7E4D-B1FCA31DB1D6}"/>
              </a:ext>
            </a:extLst>
          </p:cNvPr>
          <p:cNvSpPr>
            <a:spLocks noGrp="1"/>
          </p:cNvSpPr>
          <p:nvPr>
            <p:ph type="dt" sz="half" idx="2"/>
          </p:nvPr>
        </p:nvSpPr>
        <p:spPr>
          <a:xfrm>
            <a:off x="623392" y="6624000"/>
            <a:ext cx="960107" cy="192021"/>
          </a:xfrm>
          <a:prstGeom prst="rect">
            <a:avLst/>
          </a:prstGeom>
        </p:spPr>
        <p:txBody>
          <a:bodyPr/>
          <a:lstStyle>
            <a:defPPr>
              <a:defRPr lang="fr-FR"/>
            </a:defPPr>
            <a:lvl1pPr marL="0" algn="l" defTabSz="914400" rtl="0" eaLnBrk="1" latinLnBrk="0" hangingPunct="1">
              <a:defRPr sz="1067" kern="120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fld id="{F04A98FF-4B1A-4EC5-B384-7BE28DC070B5}" type="datetime1">
              <a:rPr lang="fr-FR" smtClean="0"/>
              <a:pPr defTabSz="914378"/>
              <a:t>27/05/2026</a:t>
            </a:fld>
            <a:endParaRPr lang="fr-FR">
              <a:solidFill>
                <a:srgbClr val="93ACBE"/>
              </a:solidFill>
              <a:latin typeface="Calibri"/>
            </a:endParaRPr>
          </a:p>
        </p:txBody>
      </p:sp>
      <p:sp>
        <p:nvSpPr>
          <p:cNvPr id="6" name="Espace réservé du pied de page 5">
            <a:extLst>
              <a:ext uri="{FF2B5EF4-FFF2-40B4-BE49-F238E27FC236}">
                <a16:creationId xmlns:a16="http://schemas.microsoft.com/office/drawing/2014/main" id="{ED635D85-913C-2BFC-63CE-15A306697FD6}"/>
              </a:ext>
            </a:extLst>
          </p:cNvPr>
          <p:cNvSpPr>
            <a:spLocks noGrp="1"/>
          </p:cNvSpPr>
          <p:nvPr>
            <p:ph type="ftr" sz="quarter" idx="3"/>
          </p:nvPr>
        </p:nvSpPr>
        <p:spPr>
          <a:xfrm>
            <a:off x="1774146" y="6624000"/>
            <a:ext cx="9005263" cy="192000"/>
          </a:xfrm>
          <a:prstGeom prst="rect">
            <a:avLst/>
          </a:prstGeom>
        </p:spPr>
        <p:txBody>
          <a:bodyPr vert="horz" lIns="91440" tIns="45720" rIns="91440" bIns="45720" rtlCol="0" anchor="ctr"/>
          <a:lstStyle>
            <a:defPPr>
              <a:defRPr lang="fr-FR"/>
            </a:defPPr>
            <a:lvl1pPr marL="0" algn="ctr" defTabSz="914400" rtl="0" eaLnBrk="1" latinLnBrk="0" hangingPunct="1">
              <a:defRPr lang="fr-FR" sz="1067" kern="1200" dirty="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8"/>
            <a:endParaRPr lang="fr-FR">
              <a:solidFill>
                <a:srgbClr val="93ACBE"/>
              </a:solidFill>
              <a:latin typeface="Calibri"/>
            </a:endParaRPr>
          </a:p>
        </p:txBody>
      </p:sp>
      <p:sp>
        <p:nvSpPr>
          <p:cNvPr id="8" name="Rectangle 7">
            <a:extLst>
              <a:ext uri="{FF2B5EF4-FFF2-40B4-BE49-F238E27FC236}">
                <a16:creationId xmlns:a16="http://schemas.microsoft.com/office/drawing/2014/main" id="{B21255B1-16E0-B31A-E23A-B520C13BCE98}"/>
              </a:ext>
            </a:extLst>
          </p:cNvPr>
          <p:cNvSpPr/>
          <p:nvPr/>
        </p:nvSpPr>
        <p:spPr>
          <a:xfrm>
            <a:off x="467545" y="710600"/>
            <a:ext cx="1161751" cy="104056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defTabSz="914378"/>
            <a:endParaRPr lang="fr-FR" sz="1200" b="1">
              <a:solidFill>
                <a:prstClr val="white"/>
              </a:solidFill>
              <a:latin typeface="Calibri"/>
            </a:endParaRPr>
          </a:p>
          <a:p>
            <a:pPr algn="ctr" defTabSz="914378"/>
            <a:endParaRPr lang="fr-FR" sz="1200" b="1">
              <a:solidFill>
                <a:prstClr val="white"/>
              </a:solidFill>
              <a:latin typeface="Calibri"/>
            </a:endParaRPr>
          </a:p>
          <a:p>
            <a:pPr algn="ctr" defTabSz="914378"/>
            <a:r>
              <a:rPr lang="fr-FR" sz="1200" b="1">
                <a:solidFill>
                  <a:prstClr val="white"/>
                </a:solidFill>
                <a:latin typeface="Calibri"/>
              </a:rPr>
              <a:t>Démarche</a:t>
            </a:r>
            <a:endParaRPr lang="fr-FR">
              <a:solidFill>
                <a:prstClr val="white"/>
              </a:solidFill>
              <a:latin typeface="Calibri"/>
            </a:endParaRPr>
          </a:p>
        </p:txBody>
      </p:sp>
      <p:sp>
        <p:nvSpPr>
          <p:cNvPr id="10" name="Rectangle 9">
            <a:extLst>
              <a:ext uri="{FF2B5EF4-FFF2-40B4-BE49-F238E27FC236}">
                <a16:creationId xmlns:a16="http://schemas.microsoft.com/office/drawing/2014/main" id="{7FB33FEA-E6AB-290D-7E7B-9320E2806848}"/>
              </a:ext>
            </a:extLst>
          </p:cNvPr>
          <p:cNvSpPr/>
          <p:nvPr/>
        </p:nvSpPr>
        <p:spPr>
          <a:xfrm>
            <a:off x="2097327" y="731090"/>
            <a:ext cx="5763124" cy="1040561"/>
          </a:xfrm>
          <a:prstGeom prst="rect">
            <a:avLst/>
          </a:prstGeom>
          <a:solidFill>
            <a:schemeClr val="bg2"/>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marL="171446" indent="-171446" defTabSz="914378" fontAlgn="ctr">
              <a:buFont typeface="Arial" panose="020B0604020202020204" pitchFamily="34" charset="0"/>
              <a:buChar char="•"/>
            </a:pPr>
            <a:r>
              <a:rPr lang="fr-FR" sz="1050">
                <a:solidFill>
                  <a:prstClr val="black"/>
                </a:solidFill>
                <a:latin typeface="Calibri"/>
                <a:ea typeface="Calibri"/>
                <a:cs typeface="Calibri"/>
              </a:rPr>
              <a:t>Deux analyses BNE réalisées dans le cadre de l’Etude Alliance ALLICE : </a:t>
            </a:r>
          </a:p>
          <a:p>
            <a:pPr marL="671501" lvl="1" indent="-214313" defTabSz="914378" fontAlgn="ctr">
              <a:buFont typeface="Wingdings" panose="05000000000000000000" pitchFamily="2" charset="2"/>
              <a:buChar char="Ø"/>
            </a:pPr>
            <a:r>
              <a:rPr lang="fr-FR" sz="1050" b="1">
                <a:solidFill>
                  <a:prstClr val="black"/>
                </a:solidFill>
                <a:latin typeface="Calibri"/>
                <a:ea typeface="Calibri"/>
                <a:cs typeface="Calibri"/>
              </a:rPr>
              <a:t>Cooperl</a:t>
            </a:r>
            <a:r>
              <a:rPr lang="fr-FR" sz="1050">
                <a:solidFill>
                  <a:prstClr val="black"/>
                </a:solidFill>
                <a:latin typeface="Calibri"/>
                <a:ea typeface="Calibri"/>
                <a:cs typeface="Calibri"/>
              </a:rPr>
              <a:t> (agro-alimentaire; charcuteries et salaisons)</a:t>
            </a:r>
          </a:p>
          <a:p>
            <a:pPr marL="671501" lvl="1" indent="-214313" defTabSz="914378" fontAlgn="ctr">
              <a:buFont typeface="Wingdings" panose="05000000000000000000" pitchFamily="2" charset="2"/>
              <a:buChar char="Ø"/>
            </a:pPr>
            <a:r>
              <a:rPr lang="fr-FR" sz="1050" b="1">
                <a:solidFill>
                  <a:prstClr val="black"/>
                </a:solidFill>
                <a:latin typeface="Calibri"/>
                <a:ea typeface="Calibri"/>
                <a:cs typeface="Calibri"/>
              </a:rPr>
              <a:t>Thyssenkrupp</a:t>
            </a:r>
            <a:r>
              <a:rPr lang="fr-FR" sz="1050">
                <a:solidFill>
                  <a:prstClr val="black"/>
                </a:solidFill>
                <a:latin typeface="Calibri"/>
                <a:ea typeface="Calibri"/>
                <a:cs typeface="Calibri"/>
              </a:rPr>
              <a:t> (acier électrique)</a:t>
            </a:r>
          </a:p>
          <a:p>
            <a:pPr marL="171446" indent="-171446" defTabSz="914378">
              <a:buFont typeface="Arial" panose="020B0604020202020204" pitchFamily="34" charset="0"/>
              <a:buChar char="•"/>
            </a:pPr>
            <a:r>
              <a:rPr lang="fr-FR" sz="1050">
                <a:solidFill>
                  <a:prstClr val="black"/>
                </a:solidFill>
                <a:latin typeface="Calibri"/>
                <a:ea typeface="Calibri"/>
                <a:cs typeface="Calibri"/>
              </a:rPr>
              <a:t>Réalisation : Ipso Facto Genève, en collaboration avec les entreprises</a:t>
            </a:r>
          </a:p>
          <a:p>
            <a:pPr marL="171446" indent="-171446" defTabSz="914378">
              <a:buFont typeface="Arial" panose="020B0604020202020204" pitchFamily="34" charset="0"/>
              <a:buChar char="•"/>
            </a:pPr>
            <a:r>
              <a:rPr lang="fr-FR" sz="1050">
                <a:solidFill>
                  <a:prstClr val="black"/>
                </a:solidFill>
                <a:latin typeface="Calibri"/>
                <a:ea typeface="Calibri"/>
                <a:cs typeface="Calibri"/>
              </a:rPr>
              <a:t>Déroulement : 6 réunions de travail en ligne – Durée totale : 2 mois</a:t>
            </a:r>
          </a:p>
          <a:p>
            <a:pPr marL="171446" indent="-171446" defTabSz="914378">
              <a:buFont typeface="Arial" panose="020B0604020202020204" pitchFamily="34" charset="0"/>
              <a:buChar char="•"/>
            </a:pPr>
            <a:r>
              <a:rPr lang="fr-FR" sz="1050">
                <a:solidFill>
                  <a:prstClr val="black"/>
                </a:solidFill>
                <a:latin typeface="Calibri"/>
                <a:ea typeface="Calibri"/>
                <a:cs typeface="Calibri"/>
              </a:rPr>
              <a:t>Rendus : présentation orale (PPT) – Rapport (PDF)</a:t>
            </a:r>
          </a:p>
        </p:txBody>
      </p:sp>
      <p:pic>
        <p:nvPicPr>
          <p:cNvPr id="12" name="Graphique 32">
            <a:extLst>
              <a:ext uri="{FF2B5EF4-FFF2-40B4-BE49-F238E27FC236}">
                <a16:creationId xmlns:a16="http://schemas.microsoft.com/office/drawing/2014/main" id="{A664C984-CC3C-0628-AF7B-B0758D6F257B}"/>
              </a:ext>
            </a:extLst>
          </p:cNvPr>
          <p:cNvPicPr>
            <a:picLocks noChangeAspect="1"/>
          </p:cNvPicPr>
          <p:nvPr/>
        </p:nvPicPr>
        <p:blipFill>
          <a:blip>
            <a:extLst>
              <a:ext uri="{96DAC541-7B7A-43D3-8B79-37D633B846F1}">
                <asvg:svgBlip xmlns:asvg="http://schemas.microsoft.com/office/drawing/2016/SVG/main" r:embed="rId3"/>
              </a:ext>
            </a:extLst>
          </a:blip>
          <a:srcRect r="4269" b="12295"/>
          <a:stretch>
            <a:fillRect/>
          </a:stretch>
        </p:blipFill>
        <p:spPr>
          <a:xfrm>
            <a:off x="883776" y="758399"/>
            <a:ext cx="329286" cy="369065"/>
          </a:xfrm>
          <a:prstGeom prst="rect">
            <a:avLst/>
          </a:prstGeom>
        </p:spPr>
      </p:pic>
      <p:pic>
        <p:nvPicPr>
          <p:cNvPr id="11" name="Image 10">
            <a:extLst>
              <a:ext uri="{FF2B5EF4-FFF2-40B4-BE49-F238E27FC236}">
                <a16:creationId xmlns:a16="http://schemas.microsoft.com/office/drawing/2014/main" id="{23A828E5-720A-37D4-B8D7-00D862FB8134}"/>
              </a:ext>
            </a:extLst>
          </p:cNvPr>
          <p:cNvPicPr>
            <a:picLocks noChangeAspect="1"/>
          </p:cNvPicPr>
          <p:nvPr/>
        </p:nvPicPr>
        <p:blipFill>
          <a:blip r:embed="rId4"/>
          <a:stretch>
            <a:fillRect/>
          </a:stretch>
        </p:blipFill>
        <p:spPr>
          <a:xfrm>
            <a:off x="2097327" y="1953074"/>
            <a:ext cx="5763124" cy="2837553"/>
          </a:xfrm>
          <a:prstGeom prst="rect">
            <a:avLst/>
          </a:prstGeom>
          <a:ln>
            <a:solidFill>
              <a:srgbClr val="0070C0"/>
            </a:solidFill>
          </a:ln>
        </p:spPr>
      </p:pic>
      <p:sp>
        <p:nvSpPr>
          <p:cNvPr id="13" name="Rectangle 12">
            <a:extLst>
              <a:ext uri="{FF2B5EF4-FFF2-40B4-BE49-F238E27FC236}">
                <a16:creationId xmlns:a16="http://schemas.microsoft.com/office/drawing/2014/main" id="{6D1C5E1A-2E34-FF23-BF25-E6C73634B951}"/>
              </a:ext>
            </a:extLst>
          </p:cNvPr>
          <p:cNvSpPr/>
          <p:nvPr/>
        </p:nvSpPr>
        <p:spPr>
          <a:xfrm>
            <a:off x="467544" y="1933224"/>
            <a:ext cx="1161751" cy="104056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defTabSz="914378"/>
            <a:endParaRPr lang="fr-FR" sz="1200" b="1">
              <a:solidFill>
                <a:prstClr val="white"/>
              </a:solidFill>
              <a:latin typeface="Calibri"/>
            </a:endParaRPr>
          </a:p>
          <a:p>
            <a:pPr algn="ctr" defTabSz="914378"/>
            <a:endParaRPr lang="fr-FR" sz="1200" b="1">
              <a:solidFill>
                <a:prstClr val="white"/>
              </a:solidFill>
              <a:latin typeface="Calibri"/>
            </a:endParaRPr>
          </a:p>
          <a:p>
            <a:pPr algn="ctr" defTabSz="914378"/>
            <a:r>
              <a:rPr lang="fr-FR" sz="1200" b="1">
                <a:solidFill>
                  <a:prstClr val="white"/>
                </a:solidFill>
                <a:latin typeface="Calibri"/>
              </a:rPr>
              <a:t>Outil :           logiciel d’analyse MBENEFITS</a:t>
            </a:r>
            <a:endParaRPr lang="fr-FR">
              <a:solidFill>
                <a:prstClr val="white"/>
              </a:solidFill>
              <a:latin typeface="Calibri"/>
            </a:endParaRPr>
          </a:p>
        </p:txBody>
      </p:sp>
      <p:pic>
        <p:nvPicPr>
          <p:cNvPr id="14" name="Graphique 32">
            <a:extLst>
              <a:ext uri="{FF2B5EF4-FFF2-40B4-BE49-F238E27FC236}">
                <a16:creationId xmlns:a16="http://schemas.microsoft.com/office/drawing/2014/main" id="{940C8955-83A7-707C-C271-2F7D7438282C}"/>
              </a:ext>
            </a:extLst>
          </p:cNvPr>
          <p:cNvPicPr>
            <a:picLocks noChangeAspect="1"/>
          </p:cNvPicPr>
          <p:nvPr/>
        </p:nvPicPr>
        <p:blipFill>
          <a:blip>
            <a:extLst>
              <a:ext uri="{96DAC541-7B7A-43D3-8B79-37D633B846F1}">
                <asvg:svgBlip xmlns:asvg="http://schemas.microsoft.com/office/drawing/2016/SVG/main" r:embed="rId3"/>
              </a:ext>
            </a:extLst>
          </a:blip>
          <a:srcRect r="4269" b="12295"/>
          <a:stretch>
            <a:fillRect/>
          </a:stretch>
        </p:blipFill>
        <p:spPr>
          <a:xfrm>
            <a:off x="841332" y="1930344"/>
            <a:ext cx="329286" cy="369065"/>
          </a:xfrm>
          <a:prstGeom prst="rect">
            <a:avLst/>
          </a:prstGeom>
        </p:spPr>
      </p:pic>
    </p:spTree>
    <p:extLst>
      <p:ext uri="{BB962C8B-B14F-4D97-AF65-F5344CB8AC3E}">
        <p14:creationId xmlns:p14="http://schemas.microsoft.com/office/powerpoint/2010/main" val="117986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Lst>
  </p:timing>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232AD8-20A9-50E3-4220-BC373D2B14C2}"/>
              </a:ext>
            </a:extLst>
          </p:cNvPr>
          <p:cNvSpPr>
            <a:spLocks noGrp="1"/>
          </p:cNvSpPr>
          <p:nvPr>
            <p:ph type="ctrTitle"/>
          </p:nvPr>
        </p:nvSpPr>
        <p:spPr/>
        <p:txBody>
          <a:bodyPr/>
          <a:lstStyle/>
          <a:p>
            <a:r>
              <a:rPr lang="fr-FR"/>
              <a:t>4. Cas d’étude ALLICE :</a:t>
            </a:r>
            <a:br>
              <a:rPr lang="fr-FR"/>
            </a:br>
            <a:r>
              <a:rPr lang="fr-FR"/>
              <a:t> MBENEFITS appliquée à un projet d’efficacité énergétique </a:t>
            </a:r>
          </a:p>
        </p:txBody>
      </p:sp>
      <p:sp>
        <p:nvSpPr>
          <p:cNvPr id="3" name="Sous-titre 2">
            <a:extLst>
              <a:ext uri="{FF2B5EF4-FFF2-40B4-BE49-F238E27FC236}">
                <a16:creationId xmlns:a16="http://schemas.microsoft.com/office/drawing/2014/main" id="{CF30583D-7354-B501-BDD2-EA4E1EBCB964}"/>
              </a:ext>
            </a:extLst>
          </p:cNvPr>
          <p:cNvSpPr>
            <a:spLocks noGrp="1"/>
          </p:cNvSpPr>
          <p:nvPr>
            <p:ph type="subTitle" idx="1"/>
          </p:nvPr>
        </p:nvSpPr>
        <p:spPr/>
        <p:txBody>
          <a:bodyPr/>
          <a:lstStyle/>
          <a:p>
            <a:r>
              <a:rPr lang="fr-FR"/>
              <a:t>Jean-Luc Bochu et Frank Fayet - COOPERL</a:t>
            </a:r>
          </a:p>
          <a:p>
            <a:endParaRPr lang="fr-FR"/>
          </a:p>
        </p:txBody>
      </p:sp>
      <p:sp>
        <p:nvSpPr>
          <p:cNvPr id="4" name="Espace réservé de la date 3">
            <a:extLst>
              <a:ext uri="{FF2B5EF4-FFF2-40B4-BE49-F238E27FC236}">
                <a16:creationId xmlns:a16="http://schemas.microsoft.com/office/drawing/2014/main" id="{9C2EA88F-DF94-39DA-8618-8647F87EA0AF}"/>
              </a:ext>
            </a:extLst>
          </p:cNvPr>
          <p:cNvSpPr>
            <a:spLocks noGrp="1"/>
          </p:cNvSpPr>
          <p:nvPr>
            <p:ph type="dt" sz="half" idx="10"/>
          </p:nvPr>
        </p:nvSpPr>
        <p:spPr/>
        <p:txBody>
          <a:bodyPr/>
          <a:lstStyle/>
          <a:p>
            <a:fld id="{50FEAEFA-F039-4F72-AFB1-EE92198D6C33}" type="datetime1">
              <a:rPr lang="fr-FR" smtClean="0"/>
              <a:t>27/05/2026</a:t>
            </a:fld>
            <a:endParaRPr lang="fr-FR"/>
          </a:p>
        </p:txBody>
      </p:sp>
    </p:spTree>
    <p:extLst>
      <p:ext uri="{BB962C8B-B14F-4D97-AF65-F5344CB8AC3E}">
        <p14:creationId xmlns:p14="http://schemas.microsoft.com/office/powerpoint/2010/main" val="1225126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EAF22E7A-24AA-952A-F3F5-84C771DD3CD6}"/>
              </a:ext>
            </a:extLst>
          </p:cNvPr>
          <p:cNvSpPr txBox="1"/>
          <p:nvPr/>
        </p:nvSpPr>
        <p:spPr>
          <a:xfrm>
            <a:off x="122491" y="1428046"/>
            <a:ext cx="4374947" cy="1464500"/>
          </a:xfrm>
          <a:prstGeom prst="rect">
            <a:avLst/>
          </a:prstGeom>
          <a:noFill/>
        </p:spPr>
        <p:txBody>
          <a:bodyPr wrap="square">
            <a:noAutofit/>
          </a:bodyPr>
          <a:lstStyle/>
          <a:p>
            <a:pPr algn="ctr" defTabSz="685800">
              <a:lnSpc>
                <a:spcPct val="120000"/>
              </a:lnSpc>
              <a:spcBef>
                <a:spcPts val="900"/>
              </a:spcBef>
              <a:spcAft>
                <a:spcPts val="450"/>
              </a:spcAft>
              <a:defRPr/>
            </a:pPr>
            <a:r>
              <a:rPr lang="fr-FR" altLang="en-US" sz="2700" b="1">
                <a:solidFill>
                  <a:prstClr val="black"/>
                </a:solidFill>
                <a:latin typeface="Aptos Display" panose="02110004020202020204"/>
              </a:rPr>
              <a:t> </a:t>
            </a:r>
            <a:r>
              <a:rPr lang="fr-FR" altLang="en-US" sz="2700" b="1">
                <a:solidFill>
                  <a:srgbClr val="156082"/>
                </a:solidFill>
                <a:latin typeface="Aptos Display" panose="02110004020202020204"/>
              </a:rPr>
              <a:t>Amélioration des processus dégivrage et lavage      </a:t>
            </a:r>
            <a:r>
              <a:rPr lang="fr-FR" altLang="en-US" sz="2700" b="1" err="1">
                <a:solidFill>
                  <a:srgbClr val="156082"/>
                </a:solidFill>
                <a:latin typeface="Aptos Display" panose="02110004020202020204"/>
              </a:rPr>
              <a:t>Madrange</a:t>
            </a:r>
            <a:r>
              <a:rPr lang="fr-FR" altLang="en-US" sz="2700" b="1">
                <a:solidFill>
                  <a:srgbClr val="156082"/>
                </a:solidFill>
                <a:latin typeface="Aptos Display" panose="02110004020202020204"/>
              </a:rPr>
              <a:t> La </a:t>
            </a:r>
            <a:r>
              <a:rPr lang="fr-FR" altLang="en-US" sz="2700" b="1" err="1">
                <a:solidFill>
                  <a:srgbClr val="156082"/>
                </a:solidFill>
                <a:latin typeface="Aptos Display" panose="02110004020202020204"/>
              </a:rPr>
              <a:t>Valoine</a:t>
            </a:r>
            <a:endParaRPr lang="en-US" sz="2700" b="1">
              <a:solidFill>
                <a:srgbClr val="156082"/>
              </a:solidFill>
              <a:latin typeface="Aptos" panose="02110004020202020204"/>
            </a:endParaRPr>
          </a:p>
        </p:txBody>
      </p:sp>
      <p:sp>
        <p:nvSpPr>
          <p:cNvPr id="16" name="ZoneTexte 15">
            <a:extLst>
              <a:ext uri="{FF2B5EF4-FFF2-40B4-BE49-F238E27FC236}">
                <a16:creationId xmlns:a16="http://schemas.microsoft.com/office/drawing/2014/main" id="{2BD5FB79-5D09-4102-6A8F-BBA3B438B198}"/>
              </a:ext>
            </a:extLst>
          </p:cNvPr>
          <p:cNvSpPr txBox="1">
            <a:spLocks noChangeArrowheads="1"/>
          </p:cNvSpPr>
          <p:nvPr/>
        </p:nvSpPr>
        <p:spPr bwMode="auto">
          <a:xfrm>
            <a:off x="161835" y="3199747"/>
            <a:ext cx="4074005" cy="7242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rtlCol="0" anchor="ctr">
            <a:noAutofit/>
          </a:bodyPr>
          <a:lstStyle>
            <a:lvl1pPr marL="228600" indent="-228600" algn="l" defTabSz="914400" rtl="0" eaLnBrk="1" latinLnBrk="0" hangingPunct="1">
              <a:lnSpc>
                <a:spcPct val="90000"/>
              </a:lnSpc>
              <a:spcBef>
                <a:spcPct val="20000"/>
              </a:spcBef>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lnSpc>
                <a:spcPct val="90000"/>
              </a:lnSpc>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lnSpc>
                <a:spcPct val="90000"/>
              </a:lnSpc>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lnSpc>
                <a:spcPct val="90000"/>
              </a:lnSpc>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lnSpc>
                <a:spcPct val="90000"/>
              </a:lnSpc>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9pPr>
          </a:lstStyle>
          <a:p>
            <a:pPr marL="171450" indent="-171450" algn="ctr" defTabSz="685800">
              <a:spcBef>
                <a:spcPct val="0"/>
              </a:spcBef>
              <a:buNone/>
              <a:defRPr/>
            </a:pPr>
            <a:r>
              <a:rPr lang="en-US" altLang="en-US" sz="900">
                <a:solidFill>
                  <a:sysClr val="windowText" lastClr="000000"/>
                </a:solidFill>
                <a:latin typeface="Calibri" panose="020F0502020204030204"/>
              </a:rPr>
              <a:t>	</a:t>
            </a:r>
            <a:r>
              <a:rPr lang="fr-FR" altLang="en-US" sz="900" b="1">
                <a:solidFill>
                  <a:sysClr val="windowText" lastClr="000000"/>
                </a:solidFill>
                <a:latin typeface="Calibri" panose="020F0502020204030204"/>
              </a:rPr>
              <a:t>Analyse MBENEFITS réalisée par IPSO FACTO (Catherine Cooremans), en collaboration avec Cooperl (Mohammed Daoudi et Jean-Luc Bochu, Dpt Energie et Environnement).</a:t>
            </a:r>
          </a:p>
          <a:p>
            <a:pPr marL="171450" indent="-171450" algn="ctr" defTabSz="685800">
              <a:spcBef>
                <a:spcPct val="0"/>
              </a:spcBef>
              <a:buNone/>
              <a:defRPr/>
            </a:pPr>
            <a:r>
              <a:rPr lang="fr-FR" altLang="en-US" sz="900" b="1">
                <a:solidFill>
                  <a:sysClr val="windowText" lastClr="000000"/>
                </a:solidFill>
                <a:latin typeface="Calibri" panose="020F0502020204030204"/>
              </a:rPr>
              <a:t>Nous remercions l'entreprise COOPERL pour sa collaboration                                       au projet de recherche « Bénéfices non énergétiques » de l’Alliance ALLICE.</a:t>
            </a:r>
          </a:p>
        </p:txBody>
      </p:sp>
      <p:pic>
        <p:nvPicPr>
          <p:cNvPr id="3" name="Image 2">
            <a:extLst>
              <a:ext uri="{FF2B5EF4-FFF2-40B4-BE49-F238E27FC236}">
                <a16:creationId xmlns:a16="http://schemas.microsoft.com/office/drawing/2014/main" id="{A77968EE-EE08-9387-8386-9E9F7CC1E02D}"/>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309965" y="4123316"/>
            <a:ext cx="785652" cy="457469"/>
          </a:xfrm>
          <a:prstGeom prst="rect">
            <a:avLst/>
          </a:prstGeom>
        </p:spPr>
      </p:pic>
      <p:pic>
        <p:nvPicPr>
          <p:cNvPr id="31" name="Image 30">
            <a:extLst>
              <a:ext uri="{FF2B5EF4-FFF2-40B4-BE49-F238E27FC236}">
                <a16:creationId xmlns:a16="http://schemas.microsoft.com/office/drawing/2014/main" id="{44F1260A-678A-6862-A184-E9899B6ABA96}"/>
              </a:ext>
            </a:extLst>
          </p:cNvPr>
          <p:cNvPicPr>
            <a:picLocks noChangeAspect="1"/>
          </p:cNvPicPr>
          <p:nvPr/>
        </p:nvPicPr>
        <p:blipFill>
          <a:blip r:embed="rId4"/>
          <a:stretch>
            <a:fillRect/>
          </a:stretch>
        </p:blipFill>
        <p:spPr>
          <a:xfrm>
            <a:off x="1503611" y="4029297"/>
            <a:ext cx="520110" cy="542972"/>
          </a:xfrm>
          <a:prstGeom prst="rect">
            <a:avLst/>
          </a:prstGeom>
        </p:spPr>
      </p:pic>
      <p:pic>
        <p:nvPicPr>
          <p:cNvPr id="27" name="Image 26">
            <a:extLst>
              <a:ext uri="{FF2B5EF4-FFF2-40B4-BE49-F238E27FC236}">
                <a16:creationId xmlns:a16="http://schemas.microsoft.com/office/drawing/2014/main" id="{3B173C8D-5DA9-8277-B6D8-A18BA21BDC19}"/>
              </a:ext>
            </a:extLst>
          </p:cNvPr>
          <p:cNvPicPr>
            <a:picLocks noChangeAspect="1"/>
          </p:cNvPicPr>
          <p:nvPr/>
        </p:nvPicPr>
        <p:blipFill>
          <a:blip r:embed="rId5"/>
          <a:stretch>
            <a:fillRect/>
          </a:stretch>
        </p:blipFill>
        <p:spPr>
          <a:xfrm>
            <a:off x="4844461" y="842863"/>
            <a:ext cx="3566469" cy="3321275"/>
          </a:xfrm>
          <a:prstGeom prst="rect">
            <a:avLst/>
          </a:prstGeom>
          <a:ln>
            <a:solidFill>
              <a:schemeClr val="tx2">
                <a:lumMod val="90000"/>
                <a:lumOff val="10000"/>
              </a:schemeClr>
            </a:solidFill>
          </a:ln>
        </p:spPr>
      </p:pic>
      <p:pic>
        <p:nvPicPr>
          <p:cNvPr id="6" name="Image 5">
            <a:extLst>
              <a:ext uri="{FF2B5EF4-FFF2-40B4-BE49-F238E27FC236}">
                <a16:creationId xmlns:a16="http://schemas.microsoft.com/office/drawing/2014/main" id="{9F06B344-41BD-8922-F77C-D5C5D977625F}"/>
              </a:ext>
            </a:extLst>
          </p:cNvPr>
          <p:cNvPicPr>
            <a:picLocks noChangeAspect="1"/>
          </p:cNvPicPr>
          <p:nvPr/>
        </p:nvPicPr>
        <p:blipFill>
          <a:blip r:embed="rId6"/>
          <a:stretch>
            <a:fillRect/>
          </a:stretch>
        </p:blipFill>
        <p:spPr>
          <a:xfrm>
            <a:off x="1343798" y="656420"/>
            <a:ext cx="1710077" cy="710437"/>
          </a:xfrm>
          <a:prstGeom prst="rect">
            <a:avLst/>
          </a:prstGeom>
        </p:spPr>
      </p:pic>
    </p:spTree>
    <p:extLst>
      <p:ext uri="{BB962C8B-B14F-4D97-AF65-F5344CB8AC3E}">
        <p14:creationId xmlns:p14="http://schemas.microsoft.com/office/powerpoint/2010/main" val="3616708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4"/>
          <p:cNvSpPr txBox="1">
            <a:spLocks noGrp="1"/>
          </p:cNvSpPr>
          <p:nvPr>
            <p:ph type="sldNum" idx="12"/>
          </p:nvPr>
        </p:nvSpPr>
        <p:spPr>
          <a:xfrm>
            <a:off x="8472600" y="4663080"/>
            <a:ext cx="540000" cy="38484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23</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45" name="Google Shape;45;p4"/>
          <p:cNvSpPr txBox="1">
            <a:spLocks noGrp="1"/>
          </p:cNvSpPr>
          <p:nvPr>
            <p:ph type="title" idx="4294967295"/>
          </p:nvPr>
        </p:nvSpPr>
        <p:spPr>
          <a:xfrm>
            <a:off x="604800" y="3240000"/>
            <a:ext cx="7480200" cy="1178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accent1"/>
              </a:buClr>
              <a:buSzPts val="3600"/>
              <a:buFont typeface="Arial"/>
              <a:buNone/>
            </a:pPr>
            <a:r>
              <a:rPr lang="fr-FR" sz="3600" b="0" i="0" u="none" strike="noStrike" cap="none">
                <a:solidFill>
                  <a:schemeClr val="accent1"/>
                </a:solidFill>
                <a:latin typeface="Arial"/>
                <a:ea typeface="Arial"/>
                <a:cs typeface="Arial"/>
                <a:sym typeface="Arial"/>
              </a:rPr>
              <a:t>1- </a:t>
            </a:r>
            <a:r>
              <a:rPr lang="fr-FR" sz="3600">
                <a:solidFill>
                  <a:schemeClr val="accent1"/>
                </a:solidFill>
              </a:rPr>
              <a:t>Présentation Cooperl </a:t>
            </a:r>
            <a:endParaRPr sz="3600">
              <a:solidFill>
                <a:schemeClr val="accent1"/>
              </a:solidFill>
            </a:endParaRPr>
          </a:p>
          <a:p>
            <a:pPr marL="457200" marR="0" lvl="0" indent="-457200" algn="l" rtl="0">
              <a:lnSpc>
                <a:spcPct val="100000"/>
              </a:lnSpc>
              <a:spcBef>
                <a:spcPts val="0"/>
              </a:spcBef>
              <a:spcAft>
                <a:spcPts val="0"/>
              </a:spcAft>
              <a:buClr>
                <a:schemeClr val="accent1"/>
              </a:buClr>
              <a:buSzPts val="3600"/>
              <a:buChar char="-"/>
            </a:pPr>
            <a:r>
              <a:rPr lang="fr-FR" sz="3600">
                <a:solidFill>
                  <a:schemeClr val="accent1"/>
                </a:solidFill>
              </a:rPr>
              <a:t>Branche CSA</a:t>
            </a:r>
            <a:endParaRPr sz="3600">
              <a:solidFill>
                <a:schemeClr val="accent1"/>
              </a:solidFill>
            </a:endParaRPr>
          </a:p>
          <a:p>
            <a:pPr marL="457200" marR="0" lvl="0" indent="-457200" algn="l" rtl="0">
              <a:lnSpc>
                <a:spcPct val="100000"/>
              </a:lnSpc>
              <a:spcBef>
                <a:spcPts val="0"/>
              </a:spcBef>
              <a:spcAft>
                <a:spcPts val="0"/>
              </a:spcAft>
              <a:buClr>
                <a:schemeClr val="accent1"/>
              </a:buClr>
              <a:buSzPts val="3600"/>
              <a:buChar char="-"/>
            </a:pPr>
            <a:r>
              <a:rPr lang="fr-FR" sz="3600">
                <a:solidFill>
                  <a:schemeClr val="accent1"/>
                </a:solidFill>
              </a:rPr>
              <a:t>Site Madrange La Valoine</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g378fa37edf4_0_155"/>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24</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51" name="Google Shape;51;g378fa37edf4_0_155"/>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24</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52" name="Google Shape;52;g378fa37edf4_0_155"/>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53" name="Google Shape;53;g378fa37edf4_0_155"/>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457200" marR="0" lvl="0" indent="-342900" algn="l" defTabSz="914400" rtl="0" eaLnBrk="1" fontAlgn="auto" latinLnBrk="0" hangingPunct="1">
              <a:lnSpc>
                <a:spcPct val="100000"/>
              </a:lnSpc>
              <a:spcBef>
                <a:spcPts val="0"/>
              </a:spcBef>
              <a:spcAft>
                <a:spcPts val="0"/>
              </a:spcAft>
              <a:buClr>
                <a:srgbClr val="000000"/>
              </a:buClr>
              <a:buSzPts val="1800"/>
              <a:buFont typeface="Arial"/>
              <a:buChar char="●"/>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54" name="Google Shape;54;g378fa37edf4_0_155"/>
          <p:cNvPicPr preferRelativeResize="0"/>
          <p:nvPr/>
        </p:nvPicPr>
        <p:blipFill rotWithShape="1">
          <a:blip r:embed="rId3">
            <a:alphaModFix/>
          </a:blip>
          <a:srcRect/>
          <a:stretch/>
        </p:blipFill>
        <p:spPr>
          <a:xfrm>
            <a:off x="348788" y="543675"/>
            <a:ext cx="8446425" cy="4504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378fa37edf4_0_1"/>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25</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60" name="Google Shape;60;g378fa37edf4_0_1"/>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25</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61" name="Google Shape;61;g378fa37edf4_0_1"/>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62" name="Google Shape;62;g378fa37edf4_0_1"/>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63" name="Google Shape;63;g378fa37edf4_0_1"/>
          <p:cNvPicPr preferRelativeResize="0"/>
          <p:nvPr/>
        </p:nvPicPr>
        <p:blipFill rotWithShape="1">
          <a:blip r:embed="rId3">
            <a:alphaModFix/>
          </a:blip>
          <a:srcRect/>
          <a:stretch/>
        </p:blipFill>
        <p:spPr>
          <a:xfrm>
            <a:off x="126075" y="506500"/>
            <a:ext cx="8886524" cy="437353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g378fa37edf4_0_10"/>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26</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69" name="Google Shape;69;g378fa37edf4_0_10"/>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26</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70" name="Google Shape;70;g378fa37edf4_0_10"/>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71" name="Google Shape;71;g378fa37edf4_0_10"/>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72" name="Google Shape;72;g378fa37edf4_0_10"/>
          <p:cNvPicPr preferRelativeResize="0"/>
          <p:nvPr/>
        </p:nvPicPr>
        <p:blipFill rotWithShape="1">
          <a:blip r:embed="rId3">
            <a:alphaModFix/>
          </a:blip>
          <a:srcRect/>
          <a:stretch/>
        </p:blipFill>
        <p:spPr>
          <a:xfrm>
            <a:off x="239525" y="527000"/>
            <a:ext cx="8664949" cy="43288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378fa37edf4_0_19"/>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27</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78" name="Google Shape;78;g378fa37edf4_0_19"/>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27</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79" name="Google Shape;79;g378fa37edf4_0_19"/>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80" name="Google Shape;80;g378fa37edf4_0_19"/>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81" name="Google Shape;81;g378fa37edf4_0_19"/>
          <p:cNvPicPr preferRelativeResize="0"/>
          <p:nvPr/>
        </p:nvPicPr>
        <p:blipFill rotWithShape="1">
          <a:blip r:embed="rId3">
            <a:alphaModFix/>
          </a:blip>
          <a:srcRect/>
          <a:stretch/>
        </p:blipFill>
        <p:spPr>
          <a:xfrm>
            <a:off x="529500" y="495850"/>
            <a:ext cx="8259900" cy="44988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378fa37edf4_0_28"/>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28</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87" name="Google Shape;87;g378fa37edf4_0_28"/>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28</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88" name="Google Shape;88;g378fa37edf4_0_28"/>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89" name="Google Shape;89;g378fa37edf4_0_28"/>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90" name="Google Shape;90;g378fa37edf4_0_28"/>
          <p:cNvPicPr preferRelativeResize="0"/>
          <p:nvPr/>
        </p:nvPicPr>
        <p:blipFill>
          <a:blip r:embed="rId3">
            <a:alphaModFix/>
          </a:blip>
          <a:stretch>
            <a:fillRect/>
          </a:stretch>
        </p:blipFill>
        <p:spPr>
          <a:xfrm>
            <a:off x="567300" y="630426"/>
            <a:ext cx="8009399" cy="436677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378fa37edf4_0_37"/>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29</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96" name="Google Shape;96;g378fa37edf4_0_37"/>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29</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97" name="Google Shape;97;g378fa37edf4_0_37"/>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98" name="Google Shape;98;g378fa37edf4_0_37"/>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99" name="Google Shape;99;g378fa37edf4_0_37"/>
          <p:cNvPicPr preferRelativeResize="0"/>
          <p:nvPr/>
        </p:nvPicPr>
        <p:blipFill>
          <a:blip r:embed="rId3">
            <a:alphaModFix/>
          </a:blip>
          <a:stretch>
            <a:fillRect/>
          </a:stretch>
        </p:blipFill>
        <p:spPr>
          <a:xfrm>
            <a:off x="243725" y="391075"/>
            <a:ext cx="8387599" cy="4678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a:t>Quelques informations pratiques</a:t>
            </a:r>
          </a:p>
        </p:txBody>
      </p:sp>
      <p:sp>
        <p:nvSpPr>
          <p:cNvPr id="3" name="Espace réservé du contenu 2"/>
          <p:cNvSpPr>
            <a:spLocks noGrp="1"/>
          </p:cNvSpPr>
          <p:nvPr>
            <p:ph idx="1"/>
            <p:custDataLst>
              <p:tags r:id="rId2"/>
            </p:custDataLst>
          </p:nvPr>
        </p:nvSpPr>
        <p:spPr>
          <a:xfrm>
            <a:off x="457200" y="994155"/>
            <a:ext cx="4183512" cy="3744416"/>
          </a:xfrm>
        </p:spPr>
        <p:txBody>
          <a:bodyPr/>
          <a:lstStyle/>
          <a:p>
            <a:r>
              <a:rPr lang="fr-FR" sz="1600"/>
              <a:t>Merci de couper vos micros et caméras</a:t>
            </a:r>
          </a:p>
          <a:p>
            <a:pPr marL="0" indent="0">
              <a:buNone/>
            </a:pPr>
            <a:endParaRPr lang="fr-FR" sz="1600"/>
          </a:p>
          <a:p>
            <a:r>
              <a:rPr lang="fr-FR" sz="1600"/>
              <a:t>Une session de questions-réponses est prévue après chaque intervention. Pour participer : </a:t>
            </a:r>
          </a:p>
          <a:p>
            <a:pPr lvl="1"/>
            <a:r>
              <a:rPr lang="fr-FR" sz="1400"/>
              <a:t>Utilisez le chat écrit</a:t>
            </a:r>
          </a:p>
          <a:p>
            <a:pPr lvl="1"/>
            <a:r>
              <a:rPr lang="fr-FR" sz="1400"/>
              <a:t>Précisez dans le chat si vous souhaitez intervenir à l’oral</a:t>
            </a:r>
          </a:p>
          <a:p>
            <a:pPr marL="457189" lvl="1" indent="0">
              <a:buNone/>
            </a:pPr>
            <a:endParaRPr lang="fr-FR" sz="1400"/>
          </a:p>
          <a:p>
            <a:r>
              <a:rPr lang="fr-FR" sz="1600"/>
              <a:t>Les présentations seront disponibles sur l’extranet ALLICE sous quelques jours.</a:t>
            </a:r>
          </a:p>
          <a:p>
            <a:endParaRPr lang="fr-FR" sz="1600"/>
          </a:p>
          <a:p>
            <a:r>
              <a:rPr lang="fr-FR" sz="1600"/>
              <a:t>Contactez le 06 14 57 28 88 (Joseph) en cas de souci technique</a:t>
            </a:r>
          </a:p>
          <a:p>
            <a:endParaRPr lang="fr-FR" sz="1600"/>
          </a:p>
          <a:p>
            <a:endParaRPr lang="fr-FR" sz="1600"/>
          </a:p>
          <a:p>
            <a:endParaRPr lang="fr-FR"/>
          </a:p>
        </p:txBody>
      </p:sp>
      <p:pic>
        <p:nvPicPr>
          <p:cNvPr id="1026" name="Picture 2"/>
          <p:cNvPicPr>
            <a:picLocks noChangeAspect="1" noChangeArrowheads="1"/>
          </p:cNvPicPr>
          <p:nvPr>
            <p:custDataLst>
              <p:tags r:id="rId3"/>
            </p:custDataLst>
          </p:nvPr>
        </p:nvPicPr>
        <p:blipFill>
          <a:blip r:embed="rId9" cstate="screen">
            <a:extLst>
              <a:ext uri="{28A0092B-C50C-407E-A947-70E740481C1C}">
                <a14:useLocalDpi xmlns:a14="http://schemas.microsoft.com/office/drawing/2010/main" val="0"/>
              </a:ext>
            </a:extLst>
          </a:blip>
          <a:srcRect/>
          <a:stretch>
            <a:fillRect/>
          </a:stretch>
        </p:blipFill>
        <p:spPr bwMode="auto">
          <a:xfrm>
            <a:off x="4640713" y="994154"/>
            <a:ext cx="3338375" cy="351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custDataLst>
              <p:tags r:id="rId4"/>
            </p:custDataLst>
          </p:nvPr>
        </p:nvSpPr>
        <p:spPr>
          <a:xfrm>
            <a:off x="6157666" y="994154"/>
            <a:ext cx="597267" cy="351105"/>
          </a:xfrm>
          <a:prstGeom prst="rect">
            <a:avLst/>
          </a:prstGeom>
          <a:noFill/>
          <a:ln w="38100"/>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pic>
        <p:nvPicPr>
          <p:cNvPr id="9" name="Picture 2"/>
          <p:cNvPicPr>
            <a:picLocks noChangeAspect="1" noChangeArrowheads="1"/>
          </p:cNvPicPr>
          <p:nvPr>
            <p:custDataLst>
              <p:tags r:id="rId5"/>
            </p:custDataLst>
          </p:nvPr>
        </p:nvPicPr>
        <p:blipFill>
          <a:blip r:embed="rId9" cstate="screen">
            <a:extLst>
              <a:ext uri="{28A0092B-C50C-407E-A947-70E740481C1C}">
                <a14:useLocalDpi xmlns:a14="http://schemas.microsoft.com/office/drawing/2010/main" val="0"/>
              </a:ext>
            </a:extLst>
          </a:blip>
          <a:srcRect/>
          <a:stretch>
            <a:fillRect/>
          </a:stretch>
        </p:blipFill>
        <p:spPr bwMode="auto">
          <a:xfrm>
            <a:off x="4640713" y="2367517"/>
            <a:ext cx="3338375" cy="351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custDataLst>
              <p:tags r:id="rId6"/>
            </p:custDataLst>
          </p:nvPr>
        </p:nvSpPr>
        <p:spPr>
          <a:xfrm>
            <a:off x="4941108" y="2367517"/>
            <a:ext cx="298633" cy="351105"/>
          </a:xfrm>
          <a:prstGeom prst="rect">
            <a:avLst/>
          </a:prstGeom>
          <a:noFill/>
          <a:ln w="38100"/>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11" name="Espace réservé du contenu 2"/>
          <p:cNvSpPr txBox="1">
            <a:spLocks/>
          </p:cNvSpPr>
          <p:nvPr>
            <p:custDataLst>
              <p:tags r:id="rId7"/>
            </p:custDataLst>
          </p:nvPr>
        </p:nvSpPr>
        <p:spPr>
          <a:xfrm>
            <a:off x="6203399" y="4183892"/>
            <a:ext cx="1775063" cy="34011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accent2"/>
              </a:buClr>
              <a:buFont typeface="Arial" panose="020B0604020202020204" pitchFamily="34" charset="0"/>
              <a:buChar char="•"/>
              <a:defRPr sz="2000" b="1" kern="1200">
                <a:solidFill>
                  <a:schemeClr val="accent2"/>
                </a:solidFill>
                <a:latin typeface="+mn-lt"/>
                <a:ea typeface="+mn-ea"/>
                <a:cs typeface="+mn-cs"/>
              </a:defRPr>
            </a:lvl1pPr>
            <a:lvl2pPr marL="742950" indent="-285750" algn="l" defTabSz="914400" rtl="0" eaLnBrk="1" latinLnBrk="0" hangingPunct="1">
              <a:spcBef>
                <a:spcPct val="20000"/>
              </a:spcBef>
              <a:buClr>
                <a:schemeClr val="accent1"/>
              </a:buClr>
              <a:buSzPct val="60000"/>
              <a:buFont typeface="Courier New" panose="02070309020205020404" pitchFamily="49" charset="0"/>
              <a:buChar char="o"/>
              <a:defRPr sz="1800" kern="1200">
                <a:solidFill>
                  <a:schemeClr val="tx2"/>
                </a:solidFill>
                <a:latin typeface="+mn-lt"/>
                <a:ea typeface="+mn-ea"/>
                <a:cs typeface="+mn-cs"/>
              </a:defRPr>
            </a:lvl2pPr>
            <a:lvl3pPr marL="1143000" indent="-228600" algn="l" defTabSz="914400" rtl="0" eaLnBrk="1" latinLnBrk="0" hangingPunct="1">
              <a:spcBef>
                <a:spcPct val="20000"/>
              </a:spcBef>
              <a:buClr>
                <a:schemeClr val="accent1"/>
              </a:buClr>
              <a:buSzPct val="80000"/>
              <a:buFont typeface="Wingdings" panose="05000000000000000000" pitchFamily="2" charset="2"/>
              <a:buChar char="§"/>
              <a:defRPr sz="16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r>
              <a:rPr lang="fr-FR" sz="1600">
                <a:solidFill>
                  <a:schemeClr val="accent3"/>
                </a:solidFill>
              </a:rPr>
              <a:t>Bon visionnage !</a:t>
            </a:r>
          </a:p>
        </p:txBody>
      </p:sp>
    </p:spTree>
    <p:extLst>
      <p:ext uri="{BB962C8B-B14F-4D97-AF65-F5344CB8AC3E}">
        <p14:creationId xmlns:p14="http://schemas.microsoft.com/office/powerpoint/2010/main" val="512202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378fa37edf4_0_46"/>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30</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05" name="Google Shape;105;g378fa37edf4_0_46"/>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30</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06" name="Google Shape;106;g378fa37edf4_0_46"/>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107" name="Google Shape;107;g378fa37edf4_0_46"/>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08" name="Google Shape;108;g378fa37edf4_0_46"/>
          <p:cNvPicPr preferRelativeResize="0"/>
          <p:nvPr/>
        </p:nvPicPr>
        <p:blipFill rotWithShape="1">
          <a:blip r:embed="rId3">
            <a:alphaModFix/>
          </a:blip>
          <a:srcRect/>
          <a:stretch/>
        </p:blipFill>
        <p:spPr>
          <a:xfrm>
            <a:off x="361400" y="516049"/>
            <a:ext cx="8295151" cy="45319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78fa37edf4_0_55"/>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31</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14" name="Google Shape;114;g378fa37edf4_0_55"/>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31</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15" name="Google Shape;115;g378fa37edf4_0_55"/>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116" name="Google Shape;116;g378fa37edf4_0_55"/>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17" name="Google Shape;117;g378fa37edf4_0_55"/>
          <p:cNvPicPr preferRelativeResize="0"/>
          <p:nvPr/>
        </p:nvPicPr>
        <p:blipFill rotWithShape="1">
          <a:blip r:embed="rId3">
            <a:alphaModFix/>
          </a:blip>
          <a:srcRect/>
          <a:stretch/>
        </p:blipFill>
        <p:spPr>
          <a:xfrm>
            <a:off x="652676" y="482396"/>
            <a:ext cx="8007474" cy="460760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378fa37edf4_0_64"/>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32</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23" name="Google Shape;123;g378fa37edf4_0_64"/>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32</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24" name="Google Shape;124;g378fa37edf4_0_64"/>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125" name="Google Shape;125;g378fa37edf4_0_64"/>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26" name="Google Shape;126;g378fa37edf4_0_64"/>
          <p:cNvPicPr preferRelativeResize="0"/>
          <p:nvPr/>
        </p:nvPicPr>
        <p:blipFill rotWithShape="1">
          <a:blip r:embed="rId3">
            <a:alphaModFix/>
          </a:blip>
          <a:srcRect/>
          <a:stretch/>
        </p:blipFill>
        <p:spPr>
          <a:xfrm>
            <a:off x="666600" y="548216"/>
            <a:ext cx="7810800" cy="425173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378fa37edf4_0_73"/>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33</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32" name="Google Shape;132;g378fa37edf4_0_73"/>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33</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33" name="Google Shape;133;g378fa37edf4_0_73"/>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134" name="Google Shape;134;g378fa37edf4_0_73"/>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35" name="Google Shape;135;g378fa37edf4_0_73"/>
          <p:cNvPicPr preferRelativeResize="0"/>
          <p:nvPr/>
        </p:nvPicPr>
        <p:blipFill rotWithShape="1">
          <a:blip r:embed="rId3">
            <a:alphaModFix/>
          </a:blip>
          <a:srcRect/>
          <a:stretch/>
        </p:blipFill>
        <p:spPr>
          <a:xfrm>
            <a:off x="378200" y="396049"/>
            <a:ext cx="8310574" cy="465192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378fa37edf4_0_82"/>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34</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41" name="Google Shape;141;g378fa37edf4_0_82"/>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34</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42" name="Google Shape;142;g378fa37edf4_0_82"/>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143" name="Google Shape;143;g378fa37edf4_0_82"/>
          <p:cNvSpPr/>
          <p:nvPr/>
        </p:nvSpPr>
        <p:spPr>
          <a:xfrm>
            <a:off x="299275" y="778675"/>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44" name="Google Shape;144;g378fa37edf4_0_82"/>
          <p:cNvPicPr preferRelativeResize="0"/>
          <p:nvPr/>
        </p:nvPicPr>
        <p:blipFill rotWithShape="1">
          <a:blip r:embed="rId3">
            <a:alphaModFix/>
          </a:blip>
          <a:srcRect/>
          <a:stretch/>
        </p:blipFill>
        <p:spPr>
          <a:xfrm>
            <a:off x="874075" y="874052"/>
            <a:ext cx="7520324" cy="38801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378fa37edf4_0_91"/>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35</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50" name="Google Shape;150;g378fa37edf4_0_91"/>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35</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51" name="Google Shape;151;g378fa37edf4_0_91"/>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152" name="Google Shape;152;g378fa37edf4_0_91"/>
          <p:cNvSpPr/>
          <p:nvPr/>
        </p:nvSpPr>
        <p:spPr>
          <a:xfrm>
            <a:off x="299275" y="736650"/>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53" name="Google Shape;153;g378fa37edf4_0_91"/>
          <p:cNvPicPr preferRelativeResize="0"/>
          <p:nvPr/>
        </p:nvPicPr>
        <p:blipFill rotWithShape="1">
          <a:blip r:embed="rId3">
            <a:alphaModFix/>
          </a:blip>
          <a:srcRect/>
          <a:stretch/>
        </p:blipFill>
        <p:spPr>
          <a:xfrm>
            <a:off x="666600" y="621633"/>
            <a:ext cx="7810799" cy="449934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378fa37edf4_0_100"/>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36</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59" name="Google Shape;159;g378fa37edf4_0_100"/>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36</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60" name="Google Shape;160;g378fa37edf4_0_100"/>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a:t>
            </a:r>
            <a:endParaRPr sz="1800" b="0" i="0" u="none" strike="noStrike" cap="none">
              <a:solidFill>
                <a:schemeClr val="lt1"/>
              </a:solidFill>
              <a:latin typeface="Arial"/>
              <a:ea typeface="Arial"/>
              <a:cs typeface="Arial"/>
              <a:sym typeface="Arial"/>
            </a:endParaRPr>
          </a:p>
        </p:txBody>
      </p:sp>
      <p:sp>
        <p:nvSpPr>
          <p:cNvPr id="161" name="Google Shape;161;g378fa37edf4_0_100"/>
          <p:cNvSpPr/>
          <p:nvPr/>
        </p:nvSpPr>
        <p:spPr>
          <a:xfrm>
            <a:off x="299275" y="736650"/>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62" name="Google Shape;162;g378fa37edf4_0_100"/>
          <p:cNvPicPr preferRelativeResize="0"/>
          <p:nvPr/>
        </p:nvPicPr>
        <p:blipFill rotWithShape="1">
          <a:blip r:embed="rId3">
            <a:alphaModFix/>
          </a:blip>
          <a:srcRect/>
          <a:stretch/>
        </p:blipFill>
        <p:spPr>
          <a:xfrm>
            <a:off x="695049" y="504275"/>
            <a:ext cx="7753899" cy="44459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378fa37edf4_0_109"/>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37</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68" name="Google Shape;168;g378fa37edf4_0_109"/>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37</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69" name="Google Shape;169;g378fa37edf4_0_109"/>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 Site Madrange La Valoine </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0" name="Google Shape;170;g378fa37edf4_0_109"/>
          <p:cNvSpPr/>
          <p:nvPr/>
        </p:nvSpPr>
        <p:spPr>
          <a:xfrm>
            <a:off x="299275" y="736650"/>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71" name="Google Shape;171;g378fa37edf4_0_109"/>
          <p:cNvPicPr preferRelativeResize="0"/>
          <p:nvPr/>
        </p:nvPicPr>
        <p:blipFill rotWithShape="1">
          <a:blip r:embed="rId3">
            <a:alphaModFix/>
          </a:blip>
          <a:srcRect/>
          <a:stretch/>
        </p:blipFill>
        <p:spPr>
          <a:xfrm>
            <a:off x="-130719" y="923721"/>
            <a:ext cx="8175820" cy="450895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378fa37edf4_0_118"/>
          <p:cNvSpPr txBox="1">
            <a:spLocks noGrp="1"/>
          </p:cNvSpPr>
          <p:nvPr>
            <p:ph type="sldNum" idx="12"/>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0"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38</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77" name="Google Shape;177;g378fa37edf4_0_118"/>
          <p:cNvSpPr txBox="1">
            <a:spLocks noGrp="1"/>
          </p:cNvSpPr>
          <p:nvPr>
            <p:ph type="sldNum" idx="4294967295"/>
          </p:nvPr>
        </p:nvSpPr>
        <p:spPr>
          <a:xfrm>
            <a:off x="8472600" y="4663080"/>
            <a:ext cx="540000" cy="384900"/>
          </a:xfrm>
          <a:prstGeom prst="rect">
            <a:avLst/>
          </a:prstGeom>
          <a:noFill/>
          <a:ln>
            <a:noFill/>
          </a:ln>
        </p:spPr>
        <p:txBody>
          <a:bodyPr spcFirstLastPara="1" wrap="square" lIns="91425" tIns="91425" rIns="91425" bIns="91425" anchor="ctr" anchorCtr="0">
            <a:noAutofit/>
          </a:bodyPr>
          <a:lstStyle/>
          <a:p>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fld id="{00000000-1234-1234-1234-123412341234}" type="slidenum">
              <a:rPr kumimoji="0" lang="fr-FR" sz="1000" b="1" i="0" u="none" strike="noStrike" kern="0" cap="none" spc="0" normalizeH="0" baseline="0" noProof="0">
                <a:ln>
                  <a:noFill/>
                </a:ln>
                <a:solidFill>
                  <a:srgbClr val="F086A4"/>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086A4"/>
                </a:buClr>
                <a:buSzPts val="1000"/>
                <a:buFont typeface="Arial"/>
                <a:buNone/>
                <a:tabLst/>
                <a:defRPr/>
              </a:pPr>
              <a:t>38</a:t>
            </a:fld>
            <a:endParaRPr kumimoji="0" sz="10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
        <p:nvSpPr>
          <p:cNvPr id="178" name="Google Shape;178;g378fa37edf4_0_118"/>
          <p:cNvSpPr txBox="1">
            <a:spLocks noGrp="1"/>
          </p:cNvSpPr>
          <p:nvPr>
            <p:ph type="subTitle" idx="4294967295"/>
          </p:nvPr>
        </p:nvSpPr>
        <p:spPr>
          <a:xfrm>
            <a:off x="652680" y="141480"/>
            <a:ext cx="7104000" cy="249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800"/>
              <a:buFont typeface="Arial"/>
              <a:buNone/>
            </a:pPr>
            <a:r>
              <a:rPr lang="fr-FR" sz="1800" b="0" i="0" u="none" strike="noStrike" cap="none">
                <a:solidFill>
                  <a:schemeClr val="lt1"/>
                </a:solidFill>
                <a:latin typeface="Arial"/>
                <a:ea typeface="Arial"/>
                <a:cs typeface="Arial"/>
                <a:sym typeface="Arial"/>
              </a:rPr>
              <a:t>1- Présentation Site Madrange La Valoine </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9" name="Google Shape;179;g378fa37edf4_0_118"/>
          <p:cNvSpPr/>
          <p:nvPr/>
        </p:nvSpPr>
        <p:spPr>
          <a:xfrm>
            <a:off x="299275" y="736650"/>
            <a:ext cx="7810800" cy="4269300"/>
          </a:xfrm>
          <a:prstGeom prst="rect">
            <a:avLst/>
          </a:prstGeom>
          <a:noFill/>
          <a:ln>
            <a:noFill/>
          </a:ln>
        </p:spPr>
        <p:txBody>
          <a:bodyPr spcFirstLastPara="1" wrap="square" lIns="90000" tIns="91425" rIns="900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80" name="Google Shape;180;g378fa37edf4_0_118"/>
          <p:cNvPicPr preferRelativeResize="0"/>
          <p:nvPr/>
        </p:nvPicPr>
        <p:blipFill>
          <a:blip r:embed="rId3">
            <a:alphaModFix/>
          </a:blip>
          <a:stretch>
            <a:fillRect/>
          </a:stretch>
        </p:blipFill>
        <p:spPr>
          <a:xfrm>
            <a:off x="280988" y="1347788"/>
            <a:ext cx="8582025" cy="24479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Ellipse 40">
            <a:extLst>
              <a:ext uri="{FF2B5EF4-FFF2-40B4-BE49-F238E27FC236}">
                <a16:creationId xmlns:a16="http://schemas.microsoft.com/office/drawing/2014/main" id="{1F0384CB-F01C-413C-968A-1D2FCD8CFA6F}"/>
              </a:ext>
            </a:extLst>
          </p:cNvPr>
          <p:cNvSpPr/>
          <p:nvPr/>
        </p:nvSpPr>
        <p:spPr>
          <a:xfrm>
            <a:off x="2416654" y="731397"/>
            <a:ext cx="2350637" cy="421972"/>
          </a:xfrm>
          <a:prstGeom prst="ellipse">
            <a:avLst/>
          </a:prstGeom>
          <a:noFill/>
          <a:ln>
            <a:noFill/>
          </a:ln>
        </p:spPr>
        <p:txBody>
          <a:bodyPr wrap="square" rtlCol="0">
            <a:spAutoFit/>
          </a:bodyPr>
          <a:lstStyle/>
          <a:p>
            <a:pPr algn="ctr" defTabSz="685800">
              <a:defRPr/>
            </a:pPr>
            <a:endParaRPr lang="fr-FR" sz="1350">
              <a:solidFill>
                <a:prstClr val="black"/>
              </a:solidFill>
              <a:latin typeface="Calibri" panose="020F0502020204030204"/>
            </a:endParaRPr>
          </a:p>
        </p:txBody>
      </p:sp>
      <p:pic>
        <p:nvPicPr>
          <p:cNvPr id="88" name="Image 87">
            <a:extLst>
              <a:ext uri="{FF2B5EF4-FFF2-40B4-BE49-F238E27FC236}">
                <a16:creationId xmlns:a16="http://schemas.microsoft.com/office/drawing/2014/main" id="{FF282DD6-1562-92DC-07B0-E588594253D4}"/>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pic>
        <p:nvPicPr>
          <p:cNvPr id="4" name="Image 3">
            <a:extLst>
              <a:ext uri="{FF2B5EF4-FFF2-40B4-BE49-F238E27FC236}">
                <a16:creationId xmlns:a16="http://schemas.microsoft.com/office/drawing/2014/main" id="{876D0DE9-F9B0-6701-6209-B592AA5ED2F9}"/>
              </a:ext>
            </a:extLst>
          </p:cNvPr>
          <p:cNvPicPr>
            <a:picLocks noChangeAspect="1"/>
          </p:cNvPicPr>
          <p:nvPr/>
        </p:nvPicPr>
        <p:blipFill>
          <a:blip r:embed="rId4"/>
          <a:stretch>
            <a:fillRect/>
          </a:stretch>
        </p:blipFill>
        <p:spPr>
          <a:xfrm>
            <a:off x="109498" y="4744167"/>
            <a:ext cx="3197020" cy="314581"/>
          </a:xfrm>
          <a:prstGeom prst="rect">
            <a:avLst/>
          </a:prstGeom>
        </p:spPr>
      </p:pic>
      <p:pic>
        <p:nvPicPr>
          <p:cNvPr id="5" name="Image 4">
            <a:extLst>
              <a:ext uri="{FF2B5EF4-FFF2-40B4-BE49-F238E27FC236}">
                <a16:creationId xmlns:a16="http://schemas.microsoft.com/office/drawing/2014/main" id="{36D328BB-5D08-543D-B2E7-114DC91CB5AF}"/>
              </a:ext>
            </a:extLst>
          </p:cNvPr>
          <p:cNvPicPr>
            <a:picLocks noChangeAspect="1"/>
          </p:cNvPicPr>
          <p:nvPr/>
        </p:nvPicPr>
        <p:blipFill>
          <a:blip r:embed="rId5"/>
          <a:stretch>
            <a:fillRect/>
          </a:stretch>
        </p:blipFill>
        <p:spPr>
          <a:xfrm>
            <a:off x="7233826" y="4766114"/>
            <a:ext cx="985809" cy="345673"/>
          </a:xfrm>
          <a:prstGeom prst="rect">
            <a:avLst/>
          </a:prstGeom>
        </p:spPr>
      </p:pic>
      <p:sp>
        <p:nvSpPr>
          <p:cNvPr id="15" name="Title 1">
            <a:extLst>
              <a:ext uri="{FF2B5EF4-FFF2-40B4-BE49-F238E27FC236}">
                <a16:creationId xmlns:a16="http://schemas.microsoft.com/office/drawing/2014/main" id="{707AC6AC-D794-5535-6C35-10E50B2079A7}"/>
              </a:ext>
            </a:extLst>
          </p:cNvPr>
          <p:cNvSpPr txBox="1">
            <a:spLocks/>
          </p:cNvSpPr>
          <p:nvPr/>
        </p:nvSpPr>
        <p:spPr bwMode="auto">
          <a:xfrm>
            <a:off x="158459" y="88801"/>
            <a:ext cx="2350637" cy="848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0500" rIns="0" bIns="0"/>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defTabSz="685800" eaLnBrk="1" fontAlgn="base" hangingPunct="1">
              <a:spcBef>
                <a:spcPct val="0"/>
              </a:spcBef>
              <a:spcAft>
                <a:spcPts val="900"/>
              </a:spcAft>
              <a:buNone/>
              <a:defRPr/>
            </a:pPr>
            <a:r>
              <a:rPr lang="en-US" altLang="en-US" sz="2700">
                <a:solidFill>
                  <a:srgbClr val="336699"/>
                </a:solidFill>
                <a:latin typeface="Aptos Black" panose="020B0004020202020204" pitchFamily="34" charset="0"/>
              </a:rPr>
              <a:t>MBENEFITS méthodologie</a:t>
            </a:r>
          </a:p>
          <a:p>
            <a:pPr defTabSz="685800" eaLnBrk="1" fontAlgn="base" hangingPunct="1">
              <a:lnSpc>
                <a:spcPts val="2550"/>
              </a:lnSpc>
              <a:spcBef>
                <a:spcPct val="0"/>
              </a:spcBef>
              <a:spcAft>
                <a:spcPct val="0"/>
              </a:spcAft>
              <a:buNone/>
              <a:defRPr/>
            </a:pPr>
            <a:endParaRPr lang="en-GB" altLang="en-US" sz="3300">
              <a:solidFill>
                <a:srgbClr val="336699"/>
              </a:solidFill>
              <a:latin typeface="Calibri" pitchFamily="34" charset="0"/>
            </a:endParaRPr>
          </a:p>
        </p:txBody>
      </p:sp>
      <p:sp>
        <p:nvSpPr>
          <p:cNvPr id="7" name="ZoneTexte 6">
            <a:extLst>
              <a:ext uri="{FF2B5EF4-FFF2-40B4-BE49-F238E27FC236}">
                <a16:creationId xmlns:a16="http://schemas.microsoft.com/office/drawing/2014/main" id="{D1590558-B4AD-8672-0495-F5ED07DACFF6}"/>
              </a:ext>
            </a:extLst>
          </p:cNvPr>
          <p:cNvSpPr txBox="1"/>
          <p:nvPr/>
        </p:nvSpPr>
        <p:spPr>
          <a:xfrm>
            <a:off x="4981968" y="84314"/>
            <a:ext cx="4099251" cy="1015663"/>
          </a:xfrm>
          <a:prstGeom prst="rect">
            <a:avLst/>
          </a:prstGeom>
          <a:solidFill>
            <a:schemeClr val="bg1">
              <a:lumMod val="95000"/>
            </a:schemeClr>
          </a:solidFill>
        </p:spPr>
        <p:txBody>
          <a:bodyPr wrap="square">
            <a:spAutoFit/>
          </a:bodyPr>
          <a:lstStyle/>
          <a:p>
            <a:pPr defTabSz="685800">
              <a:defRPr/>
            </a:pPr>
            <a:r>
              <a:rPr lang="fr-FR" sz="1500" i="1">
                <a:solidFill>
                  <a:prstClr val="black"/>
                </a:solidFill>
                <a:latin typeface="Calibri" panose="020F0502020204030204"/>
              </a:rPr>
              <a:t>Une méthodologie pour </a:t>
            </a:r>
            <a:r>
              <a:rPr lang="fr-FR" sz="1500" b="1" i="1">
                <a:solidFill>
                  <a:prstClr val="black"/>
                </a:solidFill>
                <a:latin typeface="Calibri" panose="020F0502020204030204"/>
              </a:rPr>
              <a:t>identifier</a:t>
            </a:r>
            <a:r>
              <a:rPr lang="fr-FR" sz="1500" i="1">
                <a:solidFill>
                  <a:prstClr val="black"/>
                </a:solidFill>
                <a:latin typeface="Calibri" panose="020F0502020204030204"/>
              </a:rPr>
              <a:t>, </a:t>
            </a:r>
            <a:r>
              <a:rPr lang="fr-FR" sz="1500" b="1" i="1">
                <a:solidFill>
                  <a:prstClr val="black"/>
                </a:solidFill>
                <a:latin typeface="Calibri" panose="020F0502020204030204"/>
              </a:rPr>
              <a:t>évaluer</a:t>
            </a:r>
            <a:r>
              <a:rPr lang="fr-FR" sz="1500" i="1">
                <a:solidFill>
                  <a:prstClr val="black"/>
                </a:solidFill>
                <a:latin typeface="Calibri" panose="020F0502020204030204"/>
              </a:rPr>
              <a:t>,</a:t>
            </a:r>
            <a:r>
              <a:rPr lang="fr-FR" sz="1500" b="1" i="1">
                <a:solidFill>
                  <a:prstClr val="black"/>
                </a:solidFill>
                <a:latin typeface="Calibri" panose="020F0502020204030204"/>
              </a:rPr>
              <a:t>documenter</a:t>
            </a:r>
            <a:r>
              <a:rPr lang="fr-FR" sz="1500" i="1">
                <a:solidFill>
                  <a:prstClr val="black"/>
                </a:solidFill>
                <a:latin typeface="Calibri" panose="020F0502020204030204"/>
              </a:rPr>
              <a:t> et </a:t>
            </a:r>
            <a:r>
              <a:rPr lang="fr-FR" sz="1500" b="1" i="1">
                <a:solidFill>
                  <a:prstClr val="black"/>
                </a:solidFill>
                <a:latin typeface="Calibri" panose="020F0502020204030204"/>
              </a:rPr>
              <a:t>monétiser</a:t>
            </a:r>
            <a:r>
              <a:rPr lang="fr-FR" sz="1500" i="1">
                <a:solidFill>
                  <a:prstClr val="black"/>
                </a:solidFill>
                <a:latin typeface="Calibri" panose="020F0502020204030204"/>
              </a:rPr>
              <a:t> ex ante tous les impacts d'une opportunité d'investissement et pour </a:t>
            </a:r>
            <a:r>
              <a:rPr lang="fr-FR" sz="1500" b="1" i="1">
                <a:solidFill>
                  <a:prstClr val="black"/>
                </a:solidFill>
                <a:latin typeface="Calibri" panose="020F0502020204030204"/>
              </a:rPr>
              <a:t>comparer</a:t>
            </a:r>
            <a:r>
              <a:rPr lang="fr-FR" sz="1500" i="1">
                <a:solidFill>
                  <a:prstClr val="black"/>
                </a:solidFill>
                <a:latin typeface="Calibri" panose="020F0502020204030204"/>
              </a:rPr>
              <a:t> différentes options et temporalités.</a:t>
            </a:r>
            <a:endParaRPr lang="en-US" sz="1500" i="1">
              <a:solidFill>
                <a:prstClr val="black"/>
              </a:solidFill>
              <a:latin typeface="Calibri" panose="020F0502020204030204"/>
            </a:endParaRPr>
          </a:p>
        </p:txBody>
      </p:sp>
      <p:grpSp>
        <p:nvGrpSpPr>
          <p:cNvPr id="8" name="Groupe 7">
            <a:extLst>
              <a:ext uri="{FF2B5EF4-FFF2-40B4-BE49-F238E27FC236}">
                <a16:creationId xmlns:a16="http://schemas.microsoft.com/office/drawing/2014/main" id="{F3841ADC-9F93-8FE5-F686-7D1B57E4B509}"/>
              </a:ext>
            </a:extLst>
          </p:cNvPr>
          <p:cNvGrpSpPr/>
          <p:nvPr/>
        </p:nvGrpSpPr>
        <p:grpSpPr>
          <a:xfrm>
            <a:off x="819081" y="489832"/>
            <a:ext cx="8089163" cy="4287699"/>
            <a:chOff x="2281417" y="736138"/>
            <a:chExt cx="10785551" cy="5716932"/>
          </a:xfrm>
        </p:grpSpPr>
        <p:grpSp>
          <p:nvGrpSpPr>
            <p:cNvPr id="2" name="Groupe 1">
              <a:extLst>
                <a:ext uri="{FF2B5EF4-FFF2-40B4-BE49-F238E27FC236}">
                  <a16:creationId xmlns:a16="http://schemas.microsoft.com/office/drawing/2014/main" id="{0BCDB077-5DC7-CC73-681A-F198EDAD1EE7}"/>
                </a:ext>
              </a:extLst>
            </p:cNvPr>
            <p:cNvGrpSpPr/>
            <p:nvPr/>
          </p:nvGrpSpPr>
          <p:grpSpPr>
            <a:xfrm>
              <a:off x="2281417" y="736138"/>
              <a:ext cx="10785551" cy="5716932"/>
              <a:chOff x="1406449" y="754751"/>
              <a:chExt cx="10785551" cy="5716932"/>
            </a:xfrm>
          </p:grpSpPr>
          <p:grpSp>
            <p:nvGrpSpPr>
              <p:cNvPr id="38" name="Groupe 37">
                <a:extLst>
                  <a:ext uri="{FF2B5EF4-FFF2-40B4-BE49-F238E27FC236}">
                    <a16:creationId xmlns:a16="http://schemas.microsoft.com/office/drawing/2014/main" id="{623ECF90-E993-8A8C-9ADE-0D8E5AD53ECB}"/>
                  </a:ext>
                </a:extLst>
              </p:cNvPr>
              <p:cNvGrpSpPr/>
              <p:nvPr/>
            </p:nvGrpSpPr>
            <p:grpSpPr>
              <a:xfrm>
                <a:off x="4086909" y="1686462"/>
                <a:ext cx="2301803" cy="4340832"/>
                <a:chOff x="3696464" y="1816152"/>
                <a:chExt cx="2301803" cy="4340832"/>
              </a:xfrm>
            </p:grpSpPr>
            <p:sp>
              <p:nvSpPr>
                <p:cNvPr id="82" name="Rectangle 24">
                  <a:extLst>
                    <a:ext uri="{FF2B5EF4-FFF2-40B4-BE49-F238E27FC236}">
                      <a16:creationId xmlns:a16="http://schemas.microsoft.com/office/drawing/2014/main" id="{FA11A02D-310A-A48A-27EB-50E211FFA09E}"/>
                    </a:ext>
                  </a:extLst>
                </p:cNvPr>
                <p:cNvSpPr/>
                <p:nvPr/>
              </p:nvSpPr>
              <p:spPr>
                <a:xfrm>
                  <a:off x="3696464" y="1816152"/>
                  <a:ext cx="2301803" cy="4340832"/>
                </a:xfrm>
                <a:prstGeom prst="flowChartAlternateProcess">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a:solidFill>
                      <a:prstClr val="white"/>
                    </a:solidFill>
                    <a:latin typeface="Calibri" panose="020F0502020204030204"/>
                  </a:endParaRPr>
                </a:p>
              </p:txBody>
            </p:sp>
            <p:sp>
              <p:nvSpPr>
                <p:cNvPr id="83" name="ZoneTexte 82">
                  <a:extLst>
                    <a:ext uri="{FF2B5EF4-FFF2-40B4-BE49-F238E27FC236}">
                      <a16:creationId xmlns:a16="http://schemas.microsoft.com/office/drawing/2014/main" id="{B63CE555-6490-6454-D3B3-7DC47A416612}"/>
                    </a:ext>
                  </a:extLst>
                </p:cNvPr>
                <p:cNvSpPr txBox="1"/>
                <p:nvPr/>
              </p:nvSpPr>
              <p:spPr>
                <a:xfrm>
                  <a:off x="4314832" y="1871687"/>
                  <a:ext cx="1427826" cy="681037"/>
                </a:xfrm>
                <a:prstGeom prst="flowChartAlternateProcess">
                  <a:avLst/>
                </a:prstGeom>
                <a:solidFill>
                  <a:schemeClr val="bg1">
                    <a:lumMod val="95000"/>
                  </a:schemeClr>
                </a:solidFill>
                <a:ln>
                  <a:noFill/>
                </a:ln>
              </p:spPr>
              <p:txBody>
                <a:bodyPr wrap="square" rtlCol="0">
                  <a:spAutoFit/>
                </a:bodyPr>
                <a:lstStyle/>
                <a:p>
                  <a:pPr algn="ctr" defTabSz="685800">
                    <a:defRPr/>
                  </a:pPr>
                  <a:r>
                    <a:rPr lang="en-US" sz="1200">
                      <a:solidFill>
                        <a:prstClr val="black"/>
                      </a:solidFill>
                      <a:latin typeface="Calibri" panose="020F0502020204030204"/>
                    </a:rPr>
                    <a:t>Contexte        &amp; périmètre</a:t>
                  </a:r>
                </a:p>
              </p:txBody>
            </p:sp>
            <p:sp>
              <p:nvSpPr>
                <p:cNvPr id="84" name="ZoneTexte 83">
                  <a:extLst>
                    <a:ext uri="{FF2B5EF4-FFF2-40B4-BE49-F238E27FC236}">
                      <a16:creationId xmlns:a16="http://schemas.microsoft.com/office/drawing/2014/main" id="{E2A17521-33F6-7968-0E05-E957CC39B3E8}"/>
                    </a:ext>
                  </a:extLst>
                </p:cNvPr>
                <p:cNvSpPr txBox="1"/>
                <p:nvPr/>
              </p:nvSpPr>
              <p:spPr>
                <a:xfrm>
                  <a:off x="4297844" y="3005648"/>
                  <a:ext cx="1535898" cy="681037"/>
                </a:xfrm>
                <a:prstGeom prst="flowChartAlternateProcess">
                  <a:avLst/>
                </a:prstGeom>
                <a:solidFill>
                  <a:schemeClr val="bg1">
                    <a:lumMod val="95000"/>
                  </a:schemeClr>
                </a:solidFill>
                <a:ln>
                  <a:noFill/>
                </a:ln>
              </p:spPr>
              <p:txBody>
                <a:bodyPr wrap="square" rtlCol="0">
                  <a:spAutoFit/>
                </a:bodyP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black"/>
                      </a:solidFill>
                      <a:effectLst/>
                      <a:uLnTx/>
                      <a:uFillTx/>
                      <a:latin typeface="Calibri" panose="020F0502020204030204"/>
                    </a:defRPr>
                  </a:lvl1pPr>
                </a:lstStyle>
                <a:p>
                  <a:pPr defTabSz="685800">
                    <a:defRPr/>
                  </a:pPr>
                  <a:r>
                    <a:rPr lang="en-GB" sz="1200"/>
                    <a:t>Analyse opérationnelle</a:t>
                  </a:r>
                </a:p>
              </p:txBody>
            </p:sp>
            <p:sp>
              <p:nvSpPr>
                <p:cNvPr id="85" name="ZoneTexte 84">
                  <a:extLst>
                    <a:ext uri="{FF2B5EF4-FFF2-40B4-BE49-F238E27FC236}">
                      <a16:creationId xmlns:a16="http://schemas.microsoft.com/office/drawing/2014/main" id="{F1001EF9-5079-DFD0-C4E4-AED042A40527}"/>
                    </a:ext>
                  </a:extLst>
                </p:cNvPr>
                <p:cNvSpPr txBox="1"/>
                <p:nvPr/>
              </p:nvSpPr>
              <p:spPr>
                <a:xfrm>
                  <a:off x="4349640" y="4139609"/>
                  <a:ext cx="1410070" cy="681037"/>
                </a:xfrm>
                <a:prstGeom prst="flowChartAlternateProcess">
                  <a:avLst/>
                </a:prstGeom>
                <a:solidFill>
                  <a:schemeClr val="bg1">
                    <a:lumMod val="95000"/>
                  </a:schemeClr>
                </a:solidFill>
                <a:ln>
                  <a:noFill/>
                </a:ln>
              </p:spPr>
              <p:txBody>
                <a:bodyPr wrap="square" rtlCol="0">
                  <a:spAutoFit/>
                </a:bodyP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black"/>
                      </a:solidFill>
                      <a:effectLst/>
                      <a:uLnTx/>
                      <a:uFillTx/>
                      <a:latin typeface="Calibri" panose="020F0502020204030204"/>
                    </a:defRPr>
                  </a:lvl1pPr>
                </a:lstStyle>
                <a:p>
                  <a:pPr defTabSz="685800">
                    <a:defRPr/>
                  </a:pPr>
                  <a:r>
                    <a:rPr lang="fr-CH" sz="1200"/>
                    <a:t>Analyse stratégique</a:t>
                  </a:r>
                  <a:endParaRPr lang="fr-FR" sz="1200"/>
                </a:p>
              </p:txBody>
            </p:sp>
            <p:sp>
              <p:nvSpPr>
                <p:cNvPr id="86" name="ZoneTexte 85">
                  <a:extLst>
                    <a:ext uri="{FF2B5EF4-FFF2-40B4-BE49-F238E27FC236}">
                      <a16:creationId xmlns:a16="http://schemas.microsoft.com/office/drawing/2014/main" id="{5751CBAD-C481-D5DD-B997-9965BCD2B404}"/>
                    </a:ext>
                  </a:extLst>
                </p:cNvPr>
                <p:cNvSpPr txBox="1"/>
                <p:nvPr/>
              </p:nvSpPr>
              <p:spPr>
                <a:xfrm>
                  <a:off x="4332587" y="5255993"/>
                  <a:ext cx="1410070" cy="681037"/>
                </a:xfrm>
                <a:prstGeom prst="flowChartAlternateProcess">
                  <a:avLst/>
                </a:prstGeom>
                <a:solidFill>
                  <a:schemeClr val="bg1">
                    <a:lumMod val="95000"/>
                  </a:schemeClr>
                </a:solidFill>
                <a:ln>
                  <a:noFill/>
                </a:ln>
              </p:spPr>
              <p:txBody>
                <a:bodyPr wrap="square" rtlCol="0">
                  <a:spAutoFit/>
                </a:bodyPr>
                <a:lstStyle>
                  <a:defPPr>
                    <a:defRPr lang="fr-FR"/>
                  </a:defPPr>
                  <a:lvl1pPr algn="ctr"/>
                </a:lstStyle>
                <a:p>
                  <a:pPr defTabSz="685800">
                    <a:defRPr/>
                  </a:pPr>
                  <a:r>
                    <a:rPr lang="en-US" sz="1200">
                      <a:solidFill>
                        <a:prstClr val="black"/>
                      </a:solidFill>
                      <a:latin typeface="Calibri" panose="020F0502020204030204"/>
                    </a:rPr>
                    <a:t>Analyse financière</a:t>
                  </a:r>
                </a:p>
              </p:txBody>
            </p:sp>
          </p:grpSp>
          <p:grpSp>
            <p:nvGrpSpPr>
              <p:cNvPr id="39" name="Groupe 38">
                <a:extLst>
                  <a:ext uri="{FF2B5EF4-FFF2-40B4-BE49-F238E27FC236}">
                    <a16:creationId xmlns:a16="http://schemas.microsoft.com/office/drawing/2014/main" id="{35346048-F8D8-BB93-316E-13AD58E80D20}"/>
                  </a:ext>
                </a:extLst>
              </p:cNvPr>
              <p:cNvGrpSpPr/>
              <p:nvPr/>
            </p:nvGrpSpPr>
            <p:grpSpPr>
              <a:xfrm>
                <a:off x="1406449" y="754751"/>
                <a:ext cx="10632046" cy="3642674"/>
                <a:chOff x="1026025" y="883025"/>
                <a:chExt cx="10632046" cy="3642674"/>
              </a:xfrm>
            </p:grpSpPr>
            <p:sp>
              <p:nvSpPr>
                <p:cNvPr id="75" name="ZoneTexte 74">
                  <a:extLst>
                    <a:ext uri="{FF2B5EF4-FFF2-40B4-BE49-F238E27FC236}">
                      <a16:creationId xmlns:a16="http://schemas.microsoft.com/office/drawing/2014/main" id="{B454585F-7278-79EE-3865-B4AC9FF324ED}"/>
                    </a:ext>
                  </a:extLst>
                </p:cNvPr>
                <p:cNvSpPr txBox="1"/>
                <p:nvPr/>
              </p:nvSpPr>
              <p:spPr>
                <a:xfrm>
                  <a:off x="1026025" y="3544819"/>
                  <a:ext cx="1557627" cy="926966"/>
                </a:xfrm>
                <a:prstGeom prst="flowChartAlternateProcess">
                  <a:avLst/>
                </a:prstGeom>
                <a:solidFill>
                  <a:schemeClr val="bg1">
                    <a:lumMod val="95000"/>
                  </a:schemeClr>
                </a:solidFill>
                <a:ln>
                  <a:solidFill>
                    <a:schemeClr val="tx2"/>
                  </a:solidFill>
                </a:ln>
              </p:spPr>
              <p:txBody>
                <a:bodyPr wrap="square" rtlCol="0" anchor="ctr">
                  <a:noAutofit/>
                </a:bodyPr>
                <a:lstStyle>
                  <a:defPPr>
                    <a:defRPr lang="fr-FR"/>
                  </a:defPPr>
                  <a:lvl1pPr algn="ctr"/>
                </a:lstStyle>
                <a:p>
                  <a:pPr defTabSz="685800">
                    <a:defRPr/>
                  </a:pPr>
                  <a:r>
                    <a:rPr lang="en-US" sz="1200">
                      <a:ln w="0"/>
                      <a:solidFill>
                        <a:prstClr val="black"/>
                      </a:solidFill>
                      <a:latin typeface="Calibri" panose="020F0502020204030204"/>
                    </a:rPr>
                    <a:t>IDEE DE PROJET</a:t>
                  </a:r>
                </a:p>
              </p:txBody>
            </p:sp>
            <p:sp>
              <p:nvSpPr>
                <p:cNvPr id="76" name="ZoneTexte 75">
                  <a:extLst>
                    <a:ext uri="{FF2B5EF4-FFF2-40B4-BE49-F238E27FC236}">
                      <a16:creationId xmlns:a16="http://schemas.microsoft.com/office/drawing/2014/main" id="{99C61816-D062-1BA7-F496-0D9AE6CD4499}"/>
                    </a:ext>
                  </a:extLst>
                </p:cNvPr>
                <p:cNvSpPr txBox="1"/>
                <p:nvPr/>
              </p:nvSpPr>
              <p:spPr>
                <a:xfrm>
                  <a:off x="7122291" y="3538194"/>
                  <a:ext cx="1557627" cy="940217"/>
                </a:xfrm>
                <a:prstGeom prst="flowChartAlternateProcess">
                  <a:avLst/>
                </a:prstGeom>
                <a:solidFill>
                  <a:schemeClr val="bg1">
                    <a:lumMod val="95000"/>
                  </a:schemeClr>
                </a:solidFill>
                <a:ln>
                  <a:solidFill>
                    <a:schemeClr val="tx2"/>
                  </a:solidFill>
                </a:ln>
              </p:spPr>
              <p:txBody>
                <a:bodyPr wrap="square" rtlCol="0" anchor="ctr">
                  <a:noAutofit/>
                </a:bodyPr>
                <a:lstStyle/>
                <a:p>
                  <a:pPr algn="ctr" defTabSz="685800">
                    <a:defRPr/>
                  </a:pPr>
                  <a:r>
                    <a:rPr lang="en-US" sz="1200">
                      <a:ln w="0"/>
                      <a:solidFill>
                        <a:prstClr val="black"/>
                      </a:solidFill>
                      <a:effectLst>
                        <a:outerShdw blurRad="38100" dist="25400" dir="5400000" algn="ctr" rotWithShape="0">
                          <a:srgbClr val="6E747A">
                            <a:alpha val="43000"/>
                          </a:srgbClr>
                        </a:outerShdw>
                      </a:effectLst>
                      <a:latin typeface="Calibri" panose="020F0502020204030204"/>
                    </a:rPr>
                    <a:t>RESULTATS     DE L’ANALYSE</a:t>
                  </a:r>
                </a:p>
              </p:txBody>
            </p:sp>
            <p:sp>
              <p:nvSpPr>
                <p:cNvPr id="77" name="ZoneTexte 76">
                  <a:extLst>
                    <a:ext uri="{FF2B5EF4-FFF2-40B4-BE49-F238E27FC236}">
                      <a16:creationId xmlns:a16="http://schemas.microsoft.com/office/drawing/2014/main" id="{BFD0F711-D423-6F95-A6A9-B9F16A2D954C}"/>
                    </a:ext>
                  </a:extLst>
                </p:cNvPr>
                <p:cNvSpPr txBox="1"/>
                <p:nvPr/>
              </p:nvSpPr>
              <p:spPr>
                <a:xfrm>
                  <a:off x="9728360" y="3538195"/>
                  <a:ext cx="1929711" cy="987504"/>
                </a:xfrm>
                <a:prstGeom prst="flowChartAlternateProcess">
                  <a:avLst/>
                </a:prstGeom>
                <a:solidFill>
                  <a:schemeClr val="bg1">
                    <a:lumMod val="95000"/>
                  </a:schemeClr>
                </a:solidFill>
                <a:ln>
                  <a:solidFill>
                    <a:schemeClr val="tx2"/>
                  </a:solidFill>
                </a:ln>
              </p:spPr>
              <p:txBody>
                <a:bodyPr wrap="square" rtlCol="0">
                  <a:spAutoFit/>
                </a:bodyPr>
                <a:lstStyle/>
                <a:p>
                  <a:pPr algn="ctr" defTabSz="685800">
                    <a:defRPr/>
                  </a:pPr>
                  <a:r>
                    <a:rPr lang="en-US" sz="1200">
                      <a:ln w="0"/>
                      <a:solidFill>
                        <a:prstClr val="black"/>
                      </a:solidFill>
                      <a:effectLst>
                        <a:outerShdw blurRad="38100" dist="25400" dir="5400000" algn="ctr" rotWithShape="0">
                          <a:srgbClr val="6E747A">
                            <a:alpha val="43000"/>
                          </a:srgbClr>
                        </a:outerShdw>
                      </a:effectLst>
                      <a:latin typeface="Calibri" panose="020F0502020204030204"/>
                    </a:rPr>
                    <a:t>DECISION D’INVESTISSEMENT</a:t>
                  </a:r>
                  <a:r>
                    <a:rPr lang="en-US" sz="1350" b="1" i="1">
                      <a:ln w="0"/>
                      <a:solidFill>
                        <a:srgbClr val="FC7726"/>
                      </a:solidFill>
                      <a:latin typeface="Calibri" panose="020F0502020204030204"/>
                    </a:rPr>
                    <a:t>Go</a:t>
                  </a:r>
                  <a:r>
                    <a:rPr lang="en-US" sz="1350" i="1">
                      <a:ln w="0"/>
                      <a:solidFill>
                        <a:prstClr val="black"/>
                      </a:solidFill>
                      <a:latin typeface="Calibri" panose="020F0502020204030204"/>
                    </a:rPr>
                    <a:t> / No go</a:t>
                  </a:r>
                </a:p>
              </p:txBody>
            </p:sp>
            <p:sp>
              <p:nvSpPr>
                <p:cNvPr id="78" name="ZoneTexte 77">
                  <a:extLst>
                    <a:ext uri="{FF2B5EF4-FFF2-40B4-BE49-F238E27FC236}">
                      <a16:creationId xmlns:a16="http://schemas.microsoft.com/office/drawing/2014/main" id="{61B6C57E-E586-5EB0-B022-30AD5475B10F}"/>
                    </a:ext>
                  </a:extLst>
                </p:cNvPr>
                <p:cNvSpPr txBox="1"/>
                <p:nvPr/>
              </p:nvSpPr>
              <p:spPr>
                <a:xfrm>
                  <a:off x="3565615" y="883025"/>
                  <a:ext cx="2500406" cy="910484"/>
                </a:xfrm>
                <a:prstGeom prst="rect">
                  <a:avLst/>
                </a:prstGeom>
                <a:noFill/>
                <a:ln>
                  <a:noFill/>
                </a:ln>
              </p:spPr>
              <p:txBody>
                <a:bodyPr wrap="square" rtlCol="0" anchor="ctr">
                  <a:noAutofit/>
                </a:bodyPr>
                <a:lstStyle/>
                <a:p>
                  <a:pPr algn="ctr" defTabSz="685800">
                    <a:defRPr/>
                  </a:pPr>
                  <a:r>
                    <a:rPr lang="en-US" sz="1350" b="1">
                      <a:ln w="0"/>
                      <a:solidFill>
                        <a:srgbClr val="E66D22"/>
                      </a:solidFill>
                      <a:latin typeface="Calibri" panose="020F0502020204030204"/>
                    </a:rPr>
                    <a:t>Méthodologie d’analyse</a:t>
                  </a:r>
                  <a:endParaRPr lang="en-US" sz="1350">
                    <a:ln w="0"/>
                    <a:solidFill>
                      <a:srgbClr val="E66D22"/>
                    </a:solidFill>
                    <a:latin typeface="Calibri" panose="020F0502020204030204"/>
                  </a:endParaRPr>
                </a:p>
                <a:p>
                  <a:pPr algn="ctr" defTabSz="685800">
                    <a:defRPr/>
                  </a:pPr>
                  <a:r>
                    <a:rPr lang="en-US" sz="1200">
                      <a:ln w="0"/>
                      <a:solidFill>
                        <a:srgbClr val="E66D22"/>
                      </a:solidFill>
                      <a:latin typeface="Calibri" panose="020F0502020204030204"/>
                    </a:rPr>
                    <a:t>- 4 étapes -                      Checklist 54 BNE</a:t>
                  </a:r>
                </a:p>
              </p:txBody>
            </p:sp>
            <p:sp>
              <p:nvSpPr>
                <p:cNvPr id="79" name="Flèche : droite 78">
                  <a:extLst>
                    <a:ext uri="{FF2B5EF4-FFF2-40B4-BE49-F238E27FC236}">
                      <a16:creationId xmlns:a16="http://schemas.microsoft.com/office/drawing/2014/main" id="{2D4F9D76-5A41-F079-0F8E-A20AD2EFC8F7}"/>
                    </a:ext>
                  </a:extLst>
                </p:cNvPr>
                <p:cNvSpPr/>
                <p:nvPr/>
              </p:nvSpPr>
              <p:spPr>
                <a:xfrm>
                  <a:off x="2789885" y="3745945"/>
                  <a:ext cx="754044" cy="478414"/>
                </a:xfrm>
                <a:prstGeom prst="right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defTabSz="685800">
                    <a:defRPr/>
                  </a:pPr>
                  <a:endParaRPr lang="fr-FR" sz="1350">
                    <a:solidFill>
                      <a:prstClr val="black"/>
                    </a:solidFill>
                    <a:latin typeface="Calibri" panose="020F0502020204030204"/>
                  </a:endParaRPr>
                </a:p>
              </p:txBody>
            </p:sp>
            <p:sp>
              <p:nvSpPr>
                <p:cNvPr id="80" name="Flèche : droite 79">
                  <a:extLst>
                    <a:ext uri="{FF2B5EF4-FFF2-40B4-BE49-F238E27FC236}">
                      <a16:creationId xmlns:a16="http://schemas.microsoft.com/office/drawing/2014/main" id="{DE6AC1E3-8C3E-0696-D059-9AFE57F51BD6}"/>
                    </a:ext>
                  </a:extLst>
                </p:cNvPr>
                <p:cNvSpPr/>
                <p:nvPr/>
              </p:nvSpPr>
              <p:spPr>
                <a:xfrm>
                  <a:off x="6181794" y="3775715"/>
                  <a:ext cx="751320" cy="478414"/>
                </a:xfrm>
                <a:prstGeom prst="right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defTabSz="685800">
                    <a:defRPr/>
                  </a:pPr>
                  <a:endParaRPr lang="fr-FR" sz="1350">
                    <a:solidFill>
                      <a:srgbClr val="A5A5A5"/>
                    </a:solidFill>
                    <a:latin typeface="Calibri" panose="020F0502020204030204"/>
                  </a:endParaRPr>
                </a:p>
              </p:txBody>
            </p:sp>
            <p:sp>
              <p:nvSpPr>
                <p:cNvPr id="81" name="Flèche : droite 80">
                  <a:extLst>
                    <a:ext uri="{FF2B5EF4-FFF2-40B4-BE49-F238E27FC236}">
                      <a16:creationId xmlns:a16="http://schemas.microsoft.com/office/drawing/2014/main" id="{61F0F1C4-6E13-F00E-92F7-DBC86F4FA652}"/>
                    </a:ext>
                  </a:extLst>
                </p:cNvPr>
                <p:cNvSpPr/>
                <p:nvPr/>
              </p:nvSpPr>
              <p:spPr>
                <a:xfrm>
                  <a:off x="8828479" y="3775715"/>
                  <a:ext cx="751320" cy="478414"/>
                </a:xfrm>
                <a:prstGeom prst="right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defTabSz="685800">
                    <a:defRPr/>
                  </a:pPr>
                  <a:endParaRPr lang="fr-FR" sz="1350">
                    <a:solidFill>
                      <a:prstClr val="black"/>
                    </a:solidFill>
                    <a:latin typeface="Calibri" panose="020F0502020204030204"/>
                  </a:endParaRPr>
                </a:p>
              </p:txBody>
            </p:sp>
          </p:grpSp>
          <p:sp>
            <p:nvSpPr>
              <p:cNvPr id="40" name="ZoneTexte 39">
                <a:extLst>
                  <a:ext uri="{FF2B5EF4-FFF2-40B4-BE49-F238E27FC236}">
                    <a16:creationId xmlns:a16="http://schemas.microsoft.com/office/drawing/2014/main" id="{A01FE790-E812-F140-D28B-9D5EF725534C}"/>
                  </a:ext>
                </a:extLst>
              </p:cNvPr>
              <p:cNvSpPr txBox="1"/>
              <p:nvPr/>
            </p:nvSpPr>
            <p:spPr>
              <a:xfrm>
                <a:off x="4380267" y="6037621"/>
                <a:ext cx="1857700" cy="434062"/>
              </a:xfrm>
              <a:prstGeom prst="rect">
                <a:avLst/>
              </a:prstGeom>
              <a:noFill/>
              <a:ln>
                <a:noFill/>
              </a:ln>
            </p:spPr>
            <p:txBody>
              <a:bodyPr wrap="square" rtlCol="0" anchor="ctr">
                <a:noAutofit/>
              </a:bodyPr>
              <a:lstStyle/>
              <a:p>
                <a:pPr algn="ctr" defTabSz="685800">
                  <a:defRPr/>
                </a:pPr>
                <a:r>
                  <a:rPr lang="en-US" sz="1350">
                    <a:ln w="0"/>
                    <a:solidFill>
                      <a:srgbClr val="E66D22"/>
                    </a:solidFill>
                    <a:latin typeface="Calibri" panose="020F0502020204030204"/>
                  </a:rPr>
                  <a:t>Software</a:t>
                </a:r>
              </a:p>
            </p:txBody>
          </p:sp>
          <p:sp>
            <p:nvSpPr>
              <p:cNvPr id="42" name="ZoneTexte 41">
                <a:extLst>
                  <a:ext uri="{FF2B5EF4-FFF2-40B4-BE49-F238E27FC236}">
                    <a16:creationId xmlns:a16="http://schemas.microsoft.com/office/drawing/2014/main" id="{B630B1E2-C78E-3126-FBEB-C10692E272AE}"/>
                  </a:ext>
                </a:extLst>
              </p:cNvPr>
              <p:cNvSpPr txBox="1"/>
              <p:nvPr/>
            </p:nvSpPr>
            <p:spPr>
              <a:xfrm>
                <a:off x="7585850" y="4355750"/>
                <a:ext cx="1391356" cy="630326"/>
              </a:xfrm>
              <a:prstGeom prst="rect">
                <a:avLst/>
              </a:prstGeom>
              <a:noFill/>
              <a:ln>
                <a:noFill/>
              </a:ln>
            </p:spPr>
            <p:txBody>
              <a:bodyPr wrap="square" rtlCol="0" anchor="ctr">
                <a:noAutofit/>
              </a:bodyPr>
              <a:lstStyle/>
              <a:p>
                <a:pPr algn="ctr" defTabSz="685800">
                  <a:defRPr/>
                </a:pPr>
                <a:r>
                  <a:rPr lang="en-US" sz="1350">
                    <a:ln w="0"/>
                    <a:solidFill>
                      <a:srgbClr val="E66D22"/>
                    </a:solidFill>
                    <a:latin typeface="Calibri" panose="020F0502020204030204"/>
                  </a:rPr>
                  <a:t>Modèle de présentation</a:t>
                </a:r>
              </a:p>
            </p:txBody>
          </p:sp>
          <p:sp>
            <p:nvSpPr>
              <p:cNvPr id="43" name="ZoneTexte 42">
                <a:extLst>
                  <a:ext uri="{FF2B5EF4-FFF2-40B4-BE49-F238E27FC236}">
                    <a16:creationId xmlns:a16="http://schemas.microsoft.com/office/drawing/2014/main" id="{2AB64282-983F-DD25-F2B1-22D8CB6D9196}"/>
                  </a:ext>
                </a:extLst>
              </p:cNvPr>
              <p:cNvSpPr txBox="1"/>
              <p:nvPr/>
            </p:nvSpPr>
            <p:spPr>
              <a:xfrm>
                <a:off x="9890198" y="1628382"/>
                <a:ext cx="2301802" cy="1242613"/>
              </a:xfrm>
              <a:prstGeom prst="rect">
                <a:avLst/>
              </a:prstGeom>
              <a:noFill/>
              <a:ln>
                <a:noFill/>
              </a:ln>
            </p:spPr>
            <p:txBody>
              <a:bodyPr wrap="square" rtlCol="0" anchor="ctr">
                <a:noAutofit/>
              </a:bodyPr>
              <a:lstStyle/>
              <a:p>
                <a:pPr algn="ctr" defTabSz="685800">
                  <a:defRPr/>
                </a:pPr>
                <a:r>
                  <a:rPr lang="fr-FR" sz="1200" i="1">
                    <a:ln w="0"/>
                    <a:solidFill>
                      <a:prstClr val="white">
                        <a:lumMod val="65000"/>
                      </a:prstClr>
                    </a:solidFill>
                    <a:effectLst>
                      <a:outerShdw blurRad="38100" dist="25400" dir="5400000" algn="ctr" rotWithShape="0">
                        <a:srgbClr val="6E747A">
                          <a:alpha val="43000"/>
                        </a:srgbClr>
                      </a:outerShdw>
                    </a:effectLst>
                    <a:latin typeface="Calibri" panose="020F0502020204030204"/>
                  </a:rPr>
                  <a:t>Processus de sélection des projets et d'établissement du budget d'investissement</a:t>
                </a:r>
                <a:endParaRPr lang="en-US" sz="1200" i="1">
                  <a:ln w="0"/>
                  <a:solidFill>
                    <a:prstClr val="white">
                      <a:lumMod val="65000"/>
                    </a:prstClr>
                  </a:solidFill>
                  <a:effectLst>
                    <a:outerShdw blurRad="38100" dist="25400" dir="5400000" algn="ctr" rotWithShape="0">
                      <a:srgbClr val="6E747A">
                        <a:alpha val="43000"/>
                      </a:srgbClr>
                    </a:outerShdw>
                  </a:effectLst>
                  <a:latin typeface="Calibri" panose="020F0502020204030204"/>
                </a:endParaRPr>
              </a:p>
            </p:txBody>
          </p:sp>
          <p:cxnSp>
            <p:nvCxnSpPr>
              <p:cNvPr id="50" name="Connecteur droit avec flèche 49">
                <a:extLst>
                  <a:ext uri="{FF2B5EF4-FFF2-40B4-BE49-F238E27FC236}">
                    <a16:creationId xmlns:a16="http://schemas.microsoft.com/office/drawing/2014/main" id="{02EBD114-BCC5-6E36-DB33-19F24689CA23}"/>
                  </a:ext>
                </a:extLst>
              </p:cNvPr>
              <p:cNvCxnSpPr/>
              <p:nvPr/>
            </p:nvCxnSpPr>
            <p:spPr>
              <a:xfrm>
                <a:off x="10910455" y="2868882"/>
                <a:ext cx="0" cy="329953"/>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A3C02B2C-EC06-049E-EC82-6CE86FA45D28}"/>
                  </a:ext>
                </a:extLst>
              </p:cNvPr>
              <p:cNvCxnSpPr>
                <a:cxnSpLocks/>
              </p:cNvCxnSpPr>
              <p:nvPr/>
            </p:nvCxnSpPr>
            <p:spPr>
              <a:xfrm flipV="1">
                <a:off x="11097996" y="2861523"/>
                <a:ext cx="0" cy="29908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AE13774C-4D57-B5C4-1646-6EB221A535F7}"/>
                  </a:ext>
                </a:extLst>
              </p:cNvPr>
              <p:cNvCxnSpPr>
                <a:cxnSpLocks/>
              </p:cNvCxnSpPr>
              <p:nvPr/>
            </p:nvCxnSpPr>
            <p:spPr>
              <a:xfrm flipV="1">
                <a:off x="5532913" y="3617303"/>
                <a:ext cx="0" cy="299080"/>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eur droit avec flèche 69">
                <a:extLst>
                  <a:ext uri="{FF2B5EF4-FFF2-40B4-BE49-F238E27FC236}">
                    <a16:creationId xmlns:a16="http://schemas.microsoft.com/office/drawing/2014/main" id="{23F13C59-7816-523E-D381-D13416E13AB7}"/>
                  </a:ext>
                </a:extLst>
              </p:cNvPr>
              <p:cNvCxnSpPr>
                <a:cxnSpLocks/>
              </p:cNvCxnSpPr>
              <p:nvPr/>
            </p:nvCxnSpPr>
            <p:spPr>
              <a:xfrm flipV="1">
                <a:off x="5519106" y="2475176"/>
                <a:ext cx="11225" cy="337312"/>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eur droit avec flèche 70">
                <a:extLst>
                  <a:ext uri="{FF2B5EF4-FFF2-40B4-BE49-F238E27FC236}">
                    <a16:creationId xmlns:a16="http://schemas.microsoft.com/office/drawing/2014/main" id="{6F6F6003-FB88-FDC5-6298-032A4EAD5F1D}"/>
                  </a:ext>
                </a:extLst>
              </p:cNvPr>
              <p:cNvCxnSpPr>
                <a:cxnSpLocks/>
              </p:cNvCxnSpPr>
              <p:nvPr/>
            </p:nvCxnSpPr>
            <p:spPr>
              <a:xfrm flipV="1">
                <a:off x="5490691" y="4783139"/>
                <a:ext cx="0" cy="299080"/>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avec flèche 71">
                <a:extLst>
                  <a:ext uri="{FF2B5EF4-FFF2-40B4-BE49-F238E27FC236}">
                    <a16:creationId xmlns:a16="http://schemas.microsoft.com/office/drawing/2014/main" id="{F3A8A0C1-C308-1D03-D72E-C943D46E0C75}"/>
                  </a:ext>
                </a:extLst>
              </p:cNvPr>
              <p:cNvCxnSpPr/>
              <p:nvPr/>
            </p:nvCxnSpPr>
            <p:spPr>
              <a:xfrm>
                <a:off x="5342790" y="2482535"/>
                <a:ext cx="0" cy="329953"/>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necteur droit avec flèche 72">
                <a:extLst>
                  <a:ext uri="{FF2B5EF4-FFF2-40B4-BE49-F238E27FC236}">
                    <a16:creationId xmlns:a16="http://schemas.microsoft.com/office/drawing/2014/main" id="{E22CE6EF-C3C3-6DC8-74F6-2065F754CB6C}"/>
                  </a:ext>
                </a:extLst>
              </p:cNvPr>
              <p:cNvCxnSpPr/>
              <p:nvPr/>
            </p:nvCxnSpPr>
            <p:spPr>
              <a:xfrm>
                <a:off x="5309117" y="3647441"/>
                <a:ext cx="0" cy="329953"/>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necteur droit avec flèche 73">
                <a:extLst>
                  <a:ext uri="{FF2B5EF4-FFF2-40B4-BE49-F238E27FC236}">
                    <a16:creationId xmlns:a16="http://schemas.microsoft.com/office/drawing/2014/main" id="{57FE293B-F650-ECFC-31EF-99F2DBBEC784}"/>
                  </a:ext>
                </a:extLst>
              </p:cNvPr>
              <p:cNvCxnSpPr/>
              <p:nvPr/>
            </p:nvCxnSpPr>
            <p:spPr>
              <a:xfrm>
                <a:off x="5278047" y="4778813"/>
                <a:ext cx="0" cy="329953"/>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grpSp>
        <p:sp>
          <p:nvSpPr>
            <p:cNvPr id="56" name="Ellipse 55">
              <a:extLst>
                <a:ext uri="{FF2B5EF4-FFF2-40B4-BE49-F238E27FC236}">
                  <a16:creationId xmlns:a16="http://schemas.microsoft.com/office/drawing/2014/main" id="{9ECABA8B-4898-4279-9CCE-111241386BAB}"/>
                </a:ext>
              </a:extLst>
            </p:cNvPr>
            <p:cNvSpPr>
              <a:spLocks noChangeAspect="1"/>
            </p:cNvSpPr>
            <p:nvPr/>
          </p:nvSpPr>
          <p:spPr>
            <a:xfrm>
              <a:off x="5244142" y="1965640"/>
              <a:ext cx="274319" cy="28033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CH" sz="1350">
                  <a:solidFill>
                    <a:prstClr val="white"/>
                  </a:solidFill>
                  <a:latin typeface="Calibri" panose="020F0502020204030204"/>
                </a:rPr>
                <a:t>1</a:t>
              </a:r>
              <a:endParaRPr lang="fr-FR" sz="1350">
                <a:solidFill>
                  <a:prstClr val="white"/>
                </a:solidFill>
                <a:latin typeface="Calibri" panose="020F0502020204030204"/>
              </a:endParaRPr>
            </a:p>
          </p:txBody>
        </p:sp>
        <p:sp>
          <p:nvSpPr>
            <p:cNvPr id="57" name="Ellipse 56">
              <a:extLst>
                <a:ext uri="{FF2B5EF4-FFF2-40B4-BE49-F238E27FC236}">
                  <a16:creationId xmlns:a16="http://schemas.microsoft.com/office/drawing/2014/main" id="{E6B6846F-968E-61AB-6B8A-A9E443E80FBE}"/>
                </a:ext>
              </a:extLst>
            </p:cNvPr>
            <p:cNvSpPr>
              <a:spLocks noChangeAspect="1"/>
            </p:cNvSpPr>
            <p:nvPr/>
          </p:nvSpPr>
          <p:spPr>
            <a:xfrm>
              <a:off x="5246395" y="3001823"/>
              <a:ext cx="274319" cy="28033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CH" sz="1350">
                  <a:solidFill>
                    <a:prstClr val="white"/>
                  </a:solidFill>
                  <a:latin typeface="Calibri" panose="020F0502020204030204"/>
                </a:rPr>
                <a:t>2</a:t>
              </a:r>
              <a:endParaRPr lang="fr-FR" sz="1350">
                <a:solidFill>
                  <a:prstClr val="white"/>
                </a:solidFill>
                <a:latin typeface="Calibri" panose="020F0502020204030204"/>
              </a:endParaRPr>
            </a:p>
          </p:txBody>
        </p:sp>
        <p:sp>
          <p:nvSpPr>
            <p:cNvPr id="58" name="Ellipse 57">
              <a:extLst>
                <a:ext uri="{FF2B5EF4-FFF2-40B4-BE49-F238E27FC236}">
                  <a16:creationId xmlns:a16="http://schemas.microsoft.com/office/drawing/2014/main" id="{1CCF5127-68DA-8EF4-41EB-42C0B52617D6}"/>
                </a:ext>
              </a:extLst>
            </p:cNvPr>
            <p:cNvSpPr>
              <a:spLocks noChangeAspect="1"/>
            </p:cNvSpPr>
            <p:nvPr/>
          </p:nvSpPr>
          <p:spPr>
            <a:xfrm>
              <a:off x="5263653" y="4131767"/>
              <a:ext cx="274319" cy="28033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CH" sz="1350">
                  <a:solidFill>
                    <a:prstClr val="white"/>
                  </a:solidFill>
                  <a:latin typeface="Calibri" panose="020F0502020204030204"/>
                </a:rPr>
                <a:t>3</a:t>
              </a:r>
              <a:endParaRPr lang="fr-FR" sz="1350">
                <a:solidFill>
                  <a:prstClr val="white"/>
                </a:solidFill>
                <a:latin typeface="Calibri" panose="020F0502020204030204"/>
              </a:endParaRPr>
            </a:p>
          </p:txBody>
        </p:sp>
        <p:sp>
          <p:nvSpPr>
            <p:cNvPr id="59" name="Ellipse 58">
              <a:extLst>
                <a:ext uri="{FF2B5EF4-FFF2-40B4-BE49-F238E27FC236}">
                  <a16:creationId xmlns:a16="http://schemas.microsoft.com/office/drawing/2014/main" id="{C12E3315-2907-D42E-8673-BBF125A57E44}"/>
                </a:ext>
              </a:extLst>
            </p:cNvPr>
            <p:cNvSpPr>
              <a:spLocks noChangeAspect="1"/>
            </p:cNvSpPr>
            <p:nvPr/>
          </p:nvSpPr>
          <p:spPr>
            <a:xfrm>
              <a:off x="5275431" y="5206764"/>
              <a:ext cx="274319" cy="28033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CH" sz="1350">
                  <a:solidFill>
                    <a:prstClr val="white"/>
                  </a:solidFill>
                  <a:latin typeface="Calibri" panose="020F0502020204030204"/>
                </a:rPr>
                <a:t>4</a:t>
              </a:r>
              <a:endParaRPr lang="fr-FR" sz="1350">
                <a:solidFill>
                  <a:prstClr val="white"/>
                </a:solidFill>
                <a:latin typeface="Calibri" panose="020F0502020204030204"/>
              </a:endParaRPr>
            </a:p>
          </p:txBody>
        </p:sp>
      </p:grpSp>
    </p:spTree>
    <p:extLst>
      <p:ext uri="{BB962C8B-B14F-4D97-AF65-F5344CB8AC3E}">
        <p14:creationId xmlns:p14="http://schemas.microsoft.com/office/powerpoint/2010/main" val="113202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A14E4-48FF-3AF7-4634-B4D928076ED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77C6150-9A59-1D8A-AECD-BD12B047DD2F}"/>
              </a:ext>
            </a:extLst>
          </p:cNvPr>
          <p:cNvSpPr>
            <a:spLocks noGrp="1"/>
          </p:cNvSpPr>
          <p:nvPr>
            <p:ph type="title"/>
            <p:custDataLst>
              <p:tags r:id="rId1"/>
            </p:custDataLst>
          </p:nvPr>
        </p:nvSpPr>
        <p:spPr/>
        <p:txBody>
          <a:bodyPr/>
          <a:lstStyle/>
          <a:p>
            <a:r>
              <a:rPr lang="en-GB"/>
              <a:t>How to add Sub-titles and transcription</a:t>
            </a:r>
          </a:p>
        </p:txBody>
      </p:sp>
      <p:pic>
        <p:nvPicPr>
          <p:cNvPr id="3" name="Image 2">
            <a:extLst>
              <a:ext uri="{FF2B5EF4-FFF2-40B4-BE49-F238E27FC236}">
                <a16:creationId xmlns:a16="http://schemas.microsoft.com/office/drawing/2014/main" id="{D710AA03-06FE-0742-698C-602464194D7A}"/>
              </a:ext>
            </a:extLst>
          </p:cNvPr>
          <p:cNvPicPr>
            <a:picLocks noChangeAspect="1"/>
          </p:cNvPicPr>
          <p:nvPr>
            <p:custDataLst>
              <p:tags r:id="rId2"/>
            </p:custDataLst>
          </p:nvPr>
        </p:nvPicPr>
        <p:blipFill>
          <a:blip r:embed="rId9" cstate="screen">
            <a:extLst>
              <a:ext uri="{28A0092B-C50C-407E-A947-70E740481C1C}">
                <a14:useLocalDpi xmlns:a14="http://schemas.microsoft.com/office/drawing/2010/main"/>
              </a:ext>
            </a:extLst>
          </a:blip>
          <a:srcRect l="57514"/>
          <a:stretch/>
        </p:blipFill>
        <p:spPr bwMode="auto">
          <a:xfrm>
            <a:off x="266512" y="908026"/>
            <a:ext cx="2873412" cy="3831589"/>
          </a:xfrm>
          <a:prstGeom prst="rect">
            <a:avLst/>
          </a:prstGeom>
          <a:noFill/>
        </p:spPr>
      </p:pic>
      <p:pic>
        <p:nvPicPr>
          <p:cNvPr id="9" name="Image 8">
            <a:extLst>
              <a:ext uri="{FF2B5EF4-FFF2-40B4-BE49-F238E27FC236}">
                <a16:creationId xmlns:a16="http://schemas.microsoft.com/office/drawing/2014/main" id="{CF0B95F4-A0DA-84EC-5907-8465F9F2C892}"/>
              </a:ext>
            </a:extLst>
          </p:cNvPr>
          <p:cNvPicPr>
            <a:picLocks noChangeAspect="1"/>
          </p:cNvPicPr>
          <p:nvPr>
            <p:custDataLst>
              <p:tags r:id="rId3"/>
            </p:custDataLst>
          </p:nvPr>
        </p:nvPicPr>
        <p:blipFill>
          <a:blip r:embed="rId10"/>
          <a:stretch>
            <a:fillRect/>
          </a:stretch>
        </p:blipFill>
        <p:spPr>
          <a:xfrm>
            <a:off x="5175480" y="1842068"/>
            <a:ext cx="247685" cy="323895"/>
          </a:xfrm>
          <a:prstGeom prst="rect">
            <a:avLst/>
          </a:prstGeom>
        </p:spPr>
      </p:pic>
      <p:sp>
        <p:nvSpPr>
          <p:cNvPr id="12" name="ZoneTexte 11">
            <a:extLst>
              <a:ext uri="{FF2B5EF4-FFF2-40B4-BE49-F238E27FC236}">
                <a16:creationId xmlns:a16="http://schemas.microsoft.com/office/drawing/2014/main" id="{9A846AAC-0437-295B-DA14-3FFB7C64C6EC}"/>
              </a:ext>
            </a:extLst>
          </p:cNvPr>
          <p:cNvSpPr txBox="1"/>
          <p:nvPr>
            <p:custDataLst>
              <p:tags r:id="rId4"/>
            </p:custDataLst>
          </p:nvPr>
        </p:nvSpPr>
        <p:spPr>
          <a:xfrm>
            <a:off x="3096501" y="842020"/>
            <a:ext cx="3378640" cy="3416320"/>
          </a:xfrm>
          <a:prstGeom prst="rect">
            <a:avLst/>
          </a:prstGeom>
          <a:noFill/>
        </p:spPr>
        <p:txBody>
          <a:bodyPr wrap="square">
            <a:spAutoFit/>
          </a:bodyPr>
          <a:lstStyle/>
          <a:p>
            <a:r>
              <a:rPr lang="en-GB" b="1"/>
              <a:t>Activate or </a:t>
            </a:r>
            <a:r>
              <a:rPr lang="en-GB" b="1" err="1"/>
              <a:t>desactivate</a:t>
            </a:r>
            <a:r>
              <a:rPr lang="en-GB" b="1"/>
              <a:t> the option manually: </a:t>
            </a:r>
          </a:p>
          <a:p>
            <a:br>
              <a:rPr lang="en-GB"/>
            </a:br>
            <a:r>
              <a:rPr lang="en-GB"/>
              <a:t>Go to Menu “</a:t>
            </a:r>
            <a:r>
              <a:rPr lang="en-GB" b="1" err="1"/>
              <a:t>Autres</a:t>
            </a:r>
            <a:r>
              <a:rPr lang="en-GB" b="1"/>
              <a:t>/Others”</a:t>
            </a:r>
            <a:br>
              <a:rPr lang="en-GB"/>
            </a:br>
            <a:r>
              <a:rPr lang="en-GB" b="1">
                <a:solidFill>
                  <a:srgbClr val="FF0000"/>
                </a:solidFill>
              </a:rPr>
              <a:t>1</a:t>
            </a:r>
            <a:r>
              <a:rPr lang="en-GB"/>
              <a:t>. Langue et voix / </a:t>
            </a:r>
            <a:r>
              <a:rPr lang="fr-FR" err="1"/>
              <a:t>Language</a:t>
            </a:r>
            <a:r>
              <a:rPr lang="fr-FR"/>
              <a:t> &amp; Voice</a:t>
            </a:r>
            <a:br>
              <a:rPr lang="en-GB"/>
            </a:br>
            <a:r>
              <a:rPr lang="en-GB" b="1">
                <a:solidFill>
                  <a:srgbClr val="FF0000"/>
                </a:solidFill>
              </a:rPr>
              <a:t>2. </a:t>
            </a:r>
            <a:r>
              <a:rPr lang="fr-FR"/>
              <a:t>Show </a:t>
            </a:r>
            <a:r>
              <a:rPr lang="fr-FR" err="1"/>
              <a:t>subtitles</a:t>
            </a:r>
            <a:r>
              <a:rPr lang="fr-FR"/>
              <a:t> / Afficher les sous-titres</a:t>
            </a:r>
          </a:p>
          <a:p>
            <a:r>
              <a:rPr lang="en-GB" b="1">
                <a:solidFill>
                  <a:srgbClr val="FF0000"/>
                </a:solidFill>
              </a:rPr>
              <a:t>3.  </a:t>
            </a:r>
          </a:p>
          <a:p>
            <a:r>
              <a:rPr lang="en-GB" b="1">
                <a:solidFill>
                  <a:srgbClr val="FF0000"/>
                </a:solidFill>
              </a:rPr>
              <a:t>4. </a:t>
            </a:r>
            <a:r>
              <a:rPr lang="en-GB"/>
              <a:t>Choose your subtitles language. </a:t>
            </a:r>
          </a:p>
          <a:p>
            <a:r>
              <a:rPr lang="en-GB" b="1"/>
              <a:t>&gt;&gt;Translation will appear below the presentation</a:t>
            </a:r>
            <a:endParaRPr lang="fr-FR"/>
          </a:p>
        </p:txBody>
      </p:sp>
      <p:pic>
        <p:nvPicPr>
          <p:cNvPr id="7" name="Image 6">
            <a:extLst>
              <a:ext uri="{FF2B5EF4-FFF2-40B4-BE49-F238E27FC236}">
                <a16:creationId xmlns:a16="http://schemas.microsoft.com/office/drawing/2014/main" id="{952A8BB2-BB99-BC67-DBA1-223C0D95954A}"/>
              </a:ext>
            </a:extLst>
          </p:cNvPr>
          <p:cNvPicPr>
            <a:picLocks noChangeAspect="1"/>
          </p:cNvPicPr>
          <p:nvPr>
            <p:custDataLst>
              <p:tags r:id="rId5"/>
            </p:custDataLst>
          </p:nvPr>
        </p:nvPicPr>
        <p:blipFill>
          <a:blip r:embed="rId11"/>
          <a:stretch>
            <a:fillRect/>
          </a:stretch>
        </p:blipFill>
        <p:spPr>
          <a:xfrm>
            <a:off x="3410091" y="3063642"/>
            <a:ext cx="262378" cy="327199"/>
          </a:xfrm>
          <a:prstGeom prst="rect">
            <a:avLst/>
          </a:prstGeom>
        </p:spPr>
      </p:pic>
      <p:pic>
        <p:nvPicPr>
          <p:cNvPr id="14" name="Image 13">
            <a:extLst>
              <a:ext uri="{FF2B5EF4-FFF2-40B4-BE49-F238E27FC236}">
                <a16:creationId xmlns:a16="http://schemas.microsoft.com/office/drawing/2014/main" id="{7AC89533-2B0C-2CF2-58F3-7FA4A0D50C97}"/>
              </a:ext>
            </a:extLst>
          </p:cNvPr>
          <p:cNvPicPr>
            <a:picLocks noChangeAspect="1"/>
          </p:cNvPicPr>
          <p:nvPr>
            <p:custDataLst>
              <p:tags r:id="rId6"/>
            </p:custDataLst>
          </p:nvPr>
        </p:nvPicPr>
        <p:blipFill>
          <a:blip r:embed="rId12" cstate="screen">
            <a:extLst>
              <a:ext uri="{28A0092B-C50C-407E-A947-70E740481C1C}">
                <a14:useLocalDpi xmlns:a14="http://schemas.microsoft.com/office/drawing/2010/main"/>
              </a:ext>
            </a:extLst>
          </a:blip>
          <a:srcRect l="69235"/>
          <a:stretch/>
        </p:blipFill>
        <p:spPr bwMode="auto">
          <a:xfrm>
            <a:off x="6531360" y="1056647"/>
            <a:ext cx="1948696" cy="3571875"/>
          </a:xfrm>
          <a:prstGeom prst="rect">
            <a:avLst/>
          </a:prstGeom>
          <a:noFill/>
        </p:spPr>
      </p:pic>
      <p:grpSp>
        <p:nvGrpSpPr>
          <p:cNvPr id="19" name="Groupe 18">
            <a:extLst>
              <a:ext uri="{FF2B5EF4-FFF2-40B4-BE49-F238E27FC236}">
                <a16:creationId xmlns:a16="http://schemas.microsoft.com/office/drawing/2014/main" id="{464013E4-F733-0D7D-EE59-B78509734FB3}"/>
              </a:ext>
            </a:extLst>
          </p:cNvPr>
          <p:cNvGrpSpPr/>
          <p:nvPr>
            <p:custDataLst>
              <p:tags r:id="rId7"/>
            </p:custDataLst>
          </p:nvPr>
        </p:nvGrpSpPr>
        <p:grpSpPr>
          <a:xfrm>
            <a:off x="6475141" y="324933"/>
            <a:ext cx="1044149" cy="310736"/>
            <a:chOff x="3139924" y="333208"/>
            <a:chExt cx="5228316" cy="1266826"/>
          </a:xfrm>
        </p:grpSpPr>
        <p:pic>
          <p:nvPicPr>
            <p:cNvPr id="15" name="Picture 2" descr="upload.wikimedia.org/wikipedia/commons/thumb/c/c3/...">
              <a:extLst>
                <a:ext uri="{FF2B5EF4-FFF2-40B4-BE49-F238E27FC236}">
                  <a16:creationId xmlns:a16="http://schemas.microsoft.com/office/drawing/2014/main" id="{A4D09932-11E8-8155-0273-A975F57B0D03}"/>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139924" y="333208"/>
              <a:ext cx="1905000" cy="126682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25E29DC5-F1F7-05E7-600C-F9284643AC6D}"/>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p:blipFill>
          <p:spPr bwMode="auto">
            <a:xfrm>
              <a:off x="6256865" y="333209"/>
              <a:ext cx="2111375" cy="1266825"/>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Connecteur droit avec flèche 16">
              <a:extLst>
                <a:ext uri="{FF2B5EF4-FFF2-40B4-BE49-F238E27FC236}">
                  <a16:creationId xmlns:a16="http://schemas.microsoft.com/office/drawing/2014/main" id="{3A04EEE8-95CC-2D94-12CE-B1A7C3712E0E}"/>
                </a:ext>
              </a:extLst>
            </p:cNvPr>
            <p:cNvCxnSpPr/>
            <p:nvPr/>
          </p:nvCxnSpPr>
          <p:spPr>
            <a:xfrm>
              <a:off x="5188706" y="966620"/>
              <a:ext cx="920226"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993599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91135" y="120831"/>
            <a:ext cx="361994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itchFamily="34" charset="0"/>
                <a:cs typeface="Arial" pitchFamily="34" charset="0"/>
              </a:defRPr>
            </a:lvl1pPr>
            <a:lvl2pPr marL="742950" indent="-285750">
              <a:spcBef>
                <a:spcPct val="20000"/>
              </a:spcBef>
              <a:buChar char="–"/>
              <a:defRPr sz="2800">
                <a:solidFill>
                  <a:schemeClr val="tx1"/>
                </a:solidFill>
                <a:latin typeface="Arial" pitchFamily="34" charset="0"/>
                <a:cs typeface="Arial" pitchFamily="34" charset="0"/>
              </a:defRPr>
            </a:lvl2pPr>
            <a:lvl3pPr marL="1143000" indent="-228600">
              <a:spcBef>
                <a:spcPct val="20000"/>
              </a:spcBef>
              <a:buChar char="•"/>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defTabSz="685800">
              <a:spcBef>
                <a:spcPct val="0"/>
              </a:spcBef>
              <a:spcAft>
                <a:spcPts val="900"/>
              </a:spcAft>
              <a:buNone/>
              <a:defRPr/>
            </a:pPr>
            <a:r>
              <a:rPr lang="fr-FR" altLang="en-US" sz="2100" b="1">
                <a:solidFill>
                  <a:prstClr val="black"/>
                </a:solidFill>
              </a:rPr>
              <a:t>Analyse énergétique</a:t>
            </a:r>
            <a:endParaRPr lang="en-GB" altLang="en-US" sz="2100" b="1">
              <a:solidFill>
                <a:prstClr val="black"/>
              </a:solidFill>
            </a:endParaRPr>
          </a:p>
        </p:txBody>
      </p:sp>
      <p:sp>
        <p:nvSpPr>
          <p:cNvPr id="3" name="ZoneTexte 2"/>
          <p:cNvSpPr txBox="1"/>
          <p:nvPr/>
        </p:nvSpPr>
        <p:spPr>
          <a:xfrm>
            <a:off x="391135" y="608663"/>
            <a:ext cx="8208963" cy="1545453"/>
          </a:xfrm>
          <a:prstGeom prst="rect">
            <a:avLst/>
          </a:prstGeom>
          <a:noFill/>
          <a:ln>
            <a:solidFill>
              <a:schemeClr val="bg1">
                <a:lumMod val="75000"/>
              </a:schemeClr>
            </a:solidFill>
          </a:ln>
        </p:spPr>
        <p:txBody>
          <a:bodyPr>
            <a:noAutofit/>
          </a:bodyPr>
          <a:lstStyle/>
          <a:p>
            <a:pPr defTabSz="685800" fontAlgn="base">
              <a:spcBef>
                <a:spcPct val="0"/>
              </a:spcBef>
              <a:spcAft>
                <a:spcPts val="900"/>
              </a:spcAft>
              <a:defRPr/>
            </a:pPr>
            <a:r>
              <a:rPr lang="en-GB" b="1">
                <a:solidFill>
                  <a:srgbClr val="FC7726"/>
                </a:solidFill>
                <a:latin typeface="Arial"/>
              </a:rPr>
              <a:t>Consommation d’énergie actuelle :</a:t>
            </a:r>
          </a:p>
          <a:p>
            <a:pPr marL="257175" indent="-257175" defTabSz="685800">
              <a:spcAft>
                <a:spcPts val="450"/>
              </a:spcAft>
              <a:buFont typeface="Arial" panose="020B0604020202020204" pitchFamily="34" charset="0"/>
              <a:buChar char="•"/>
              <a:defRPr/>
            </a:pPr>
            <a:r>
              <a:rPr lang="en-GB" sz="1350">
                <a:solidFill>
                  <a:prstClr val="black"/>
                </a:solidFill>
                <a:latin typeface="Arial" charset="0"/>
                <a:cs typeface="Arial" charset="0"/>
              </a:rPr>
              <a:t>Vecteurs énergétiques impactés par le projet : électricité et gaz naturel.</a:t>
            </a:r>
          </a:p>
          <a:p>
            <a:pPr marL="257175" indent="-257175" defTabSz="685800">
              <a:spcAft>
                <a:spcPts val="450"/>
              </a:spcAft>
              <a:buFont typeface="Arial" panose="020B0604020202020204" pitchFamily="34" charset="0"/>
              <a:buChar char="•"/>
              <a:defRPr/>
            </a:pPr>
            <a:r>
              <a:rPr lang="en-GB" sz="1350">
                <a:solidFill>
                  <a:prstClr val="black"/>
                </a:solidFill>
                <a:latin typeface="Arial" charset="0"/>
                <a:cs typeface="Arial" charset="0"/>
              </a:rPr>
              <a:t>Consommation annuelle totale avant APE (2024) :</a:t>
            </a:r>
          </a:p>
          <a:p>
            <a:pPr marL="600075" lvl="1" indent="-257175" defTabSz="685800">
              <a:spcAft>
                <a:spcPts val="450"/>
              </a:spcAft>
              <a:buFont typeface="Wingdings" panose="05000000000000000000" pitchFamily="2" charset="2"/>
              <a:buChar char="Ø"/>
              <a:defRPr/>
            </a:pPr>
            <a:r>
              <a:rPr lang="en-GB" sz="1350">
                <a:solidFill>
                  <a:prstClr val="black"/>
                </a:solidFill>
                <a:latin typeface="Arial" charset="0"/>
                <a:cs typeface="Arial" charset="0"/>
              </a:rPr>
              <a:t>Gaz naturel : 56% </a:t>
            </a:r>
          </a:p>
          <a:p>
            <a:pPr marL="600075" lvl="1" indent="-257175" defTabSz="685800">
              <a:spcAft>
                <a:spcPts val="450"/>
              </a:spcAft>
              <a:buFont typeface="Wingdings" panose="05000000000000000000" pitchFamily="2" charset="2"/>
              <a:buChar char="Ø"/>
              <a:defRPr/>
            </a:pPr>
            <a:r>
              <a:rPr lang="en-GB" sz="1350">
                <a:solidFill>
                  <a:prstClr val="black"/>
                </a:solidFill>
                <a:latin typeface="Arial" charset="0"/>
                <a:cs typeface="Arial" charset="0"/>
              </a:rPr>
              <a:t>Electricité : 44%</a:t>
            </a:r>
          </a:p>
        </p:txBody>
      </p:sp>
      <p:sp>
        <p:nvSpPr>
          <p:cNvPr id="4" name="ZoneTexte 3"/>
          <p:cNvSpPr txBox="1"/>
          <p:nvPr/>
        </p:nvSpPr>
        <p:spPr>
          <a:xfrm>
            <a:off x="391135" y="2232456"/>
            <a:ext cx="8208963" cy="2685250"/>
          </a:xfrm>
          <a:prstGeom prst="rect">
            <a:avLst/>
          </a:prstGeom>
          <a:noFill/>
          <a:ln>
            <a:solidFill>
              <a:schemeClr val="bg1">
                <a:lumMod val="75000"/>
              </a:schemeClr>
            </a:solidFill>
          </a:ln>
        </p:spPr>
        <p:txBody>
          <a:bodyPr wrap="square">
            <a:noAutofit/>
          </a:bodyPr>
          <a:lstStyle/>
          <a:p>
            <a:pPr defTabSz="685800">
              <a:spcAft>
                <a:spcPts val="900"/>
              </a:spcAft>
              <a:defRPr/>
            </a:pPr>
            <a:r>
              <a:rPr lang="en-GB" b="1">
                <a:solidFill>
                  <a:srgbClr val="FC7726"/>
                </a:solidFill>
                <a:latin typeface="Arial"/>
              </a:rPr>
              <a:t>Consommation d’énergie future (après mise en oeuvre de l’action)</a:t>
            </a:r>
          </a:p>
          <a:p>
            <a:pPr marL="214313" indent="-214313" defTabSz="685800">
              <a:spcAft>
                <a:spcPts val="900"/>
              </a:spcAft>
              <a:buFont typeface="Arial" panose="020B0604020202020204" pitchFamily="34" charset="0"/>
              <a:buChar char="•"/>
              <a:defRPr/>
            </a:pPr>
            <a:r>
              <a:rPr lang="en-GB" sz="1350" b="1">
                <a:solidFill>
                  <a:prstClr val="black"/>
                </a:solidFill>
                <a:highlight>
                  <a:srgbClr val="FFFF00"/>
                </a:highlight>
                <a:latin typeface="Arial" charset="0"/>
                <a:cs typeface="Arial" charset="0"/>
              </a:rPr>
              <a:t>Gaz naturel : baisse de 23% </a:t>
            </a:r>
            <a:r>
              <a:rPr lang="en-GB" sz="1350">
                <a:solidFill>
                  <a:prstClr val="black"/>
                </a:solidFill>
                <a:latin typeface="Arial" charset="0"/>
                <a:cs typeface="Arial" charset="0"/>
              </a:rPr>
              <a:t>- Electricité : baisse de 2%.</a:t>
            </a:r>
          </a:p>
          <a:p>
            <a:pPr marL="214313" indent="-214313" defTabSz="685800">
              <a:spcAft>
                <a:spcPts val="900"/>
              </a:spcAft>
              <a:buFont typeface="Arial" panose="020B0604020202020204" pitchFamily="34" charset="0"/>
              <a:buChar char="•"/>
              <a:defRPr/>
            </a:pPr>
            <a:r>
              <a:rPr lang="en-US" sz="1350">
                <a:solidFill>
                  <a:prstClr val="black"/>
                </a:solidFill>
                <a:latin typeface="Arial" charset="0"/>
                <a:cs typeface="Arial" charset="0"/>
              </a:rPr>
              <a:t>Baisse annuelle : </a:t>
            </a:r>
          </a:p>
          <a:p>
            <a:pPr marL="600075" lvl="1" indent="-257175" defTabSz="685800">
              <a:spcAft>
                <a:spcPts val="450"/>
              </a:spcAft>
              <a:buFont typeface="Wingdings" panose="05000000000000000000" pitchFamily="2" charset="2"/>
              <a:buChar char="Ø"/>
              <a:defRPr/>
            </a:pPr>
            <a:r>
              <a:rPr lang="en-GB" sz="1350" b="1">
                <a:solidFill>
                  <a:prstClr val="black"/>
                </a:solidFill>
                <a:latin typeface="Arial" charset="0"/>
                <a:cs typeface="Arial" charset="0"/>
              </a:rPr>
              <a:t>Gaz naturel : </a:t>
            </a:r>
            <a:r>
              <a:rPr lang="de-DE" sz="1350" b="1">
                <a:solidFill>
                  <a:prstClr val="black"/>
                </a:solidFill>
                <a:highlight>
                  <a:srgbClr val="FFFF00"/>
                </a:highlight>
                <a:latin typeface="Arial" charset="0"/>
                <a:cs typeface="Arial" charset="0"/>
              </a:rPr>
              <a:t>€ 228’000/an</a:t>
            </a:r>
            <a:r>
              <a:rPr lang="de-DE" sz="1350">
                <a:solidFill>
                  <a:prstClr val="black"/>
                </a:solidFill>
                <a:latin typeface="Arial" charset="0"/>
                <a:cs typeface="Arial" charset="0"/>
              </a:rPr>
              <a:t>. </a:t>
            </a:r>
          </a:p>
          <a:p>
            <a:pPr marL="600075" lvl="1" indent="-257175" defTabSz="685800">
              <a:spcAft>
                <a:spcPts val="450"/>
              </a:spcAft>
              <a:buFont typeface="Wingdings" panose="05000000000000000000" pitchFamily="2" charset="2"/>
              <a:buChar char="Ø"/>
              <a:defRPr/>
            </a:pPr>
            <a:r>
              <a:rPr lang="en-GB" sz="1350">
                <a:solidFill>
                  <a:prstClr val="black"/>
                </a:solidFill>
                <a:latin typeface="Arial" charset="0"/>
                <a:cs typeface="Arial" charset="0"/>
              </a:rPr>
              <a:t>Electricité : </a:t>
            </a:r>
            <a:r>
              <a:rPr lang="de-DE" sz="1350">
                <a:solidFill>
                  <a:prstClr val="black"/>
                </a:solidFill>
                <a:latin typeface="Arial" charset="0"/>
                <a:cs typeface="Arial" charset="0"/>
              </a:rPr>
              <a:t>€ </a:t>
            </a:r>
            <a:r>
              <a:rPr lang="en-GB" sz="1350">
                <a:solidFill>
                  <a:prstClr val="black"/>
                </a:solidFill>
                <a:latin typeface="Arial" charset="0"/>
                <a:cs typeface="Arial" charset="0"/>
              </a:rPr>
              <a:t>23’700 </a:t>
            </a:r>
          </a:p>
          <a:p>
            <a:pPr marL="214313" indent="-214313" defTabSz="685800">
              <a:spcAft>
                <a:spcPts val="450"/>
              </a:spcAft>
              <a:buFont typeface="Arial" panose="020B0604020202020204" pitchFamily="34" charset="0"/>
              <a:buChar char="•"/>
              <a:defRPr/>
            </a:pPr>
            <a:r>
              <a:rPr lang="en-GB" sz="1350">
                <a:solidFill>
                  <a:prstClr val="black"/>
                </a:solidFill>
                <a:latin typeface="Arial" charset="0"/>
                <a:cs typeface="Arial" charset="0"/>
              </a:rPr>
              <a:t>Indicateur de performance énergétique – </a:t>
            </a:r>
            <a:r>
              <a:rPr lang="en-GB" sz="1350" b="1">
                <a:solidFill>
                  <a:prstClr val="black"/>
                </a:solidFill>
                <a:highlight>
                  <a:srgbClr val="FFFF00"/>
                </a:highlight>
                <a:latin typeface="Arial" charset="0"/>
                <a:cs typeface="Arial" charset="0"/>
              </a:rPr>
              <a:t>kWh gaz naturel /T de produit fini : amélioration importante (confidentielle)</a:t>
            </a:r>
          </a:p>
          <a:p>
            <a:pPr marL="214313" indent="-214313" defTabSz="685800">
              <a:spcAft>
                <a:spcPts val="450"/>
              </a:spcAft>
              <a:buFont typeface="Arial" panose="020B0604020202020204" pitchFamily="34" charset="0"/>
              <a:buChar char="•"/>
              <a:defRPr/>
            </a:pPr>
            <a:r>
              <a:rPr lang="fr-FR" sz="1350">
                <a:solidFill>
                  <a:prstClr val="black"/>
                </a:solidFill>
                <a:latin typeface="Arial" charset="0"/>
                <a:cs typeface="Arial" charset="0"/>
              </a:rPr>
              <a:t>Réduction des émissions de </a:t>
            </a:r>
            <a:r>
              <a:rPr lang="fr-FR" sz="1350" b="1">
                <a:solidFill>
                  <a:prstClr val="black"/>
                </a:solidFill>
                <a:highlight>
                  <a:srgbClr val="FFFF00"/>
                </a:highlight>
                <a:latin typeface="Arial" charset="0"/>
                <a:cs typeface="Arial" charset="0"/>
              </a:rPr>
              <a:t>CO2 : 650 T/an – CH4 : 11,52 T/an = 921,6 T CO2 </a:t>
            </a:r>
            <a:r>
              <a:rPr lang="fr-FR" sz="1350">
                <a:solidFill>
                  <a:prstClr val="black"/>
                </a:solidFill>
                <a:latin typeface="Arial" charset="0"/>
                <a:cs typeface="Arial" charset="0"/>
              </a:rPr>
              <a:t>(équivalent PRG sur 20 ans).</a:t>
            </a:r>
            <a:endParaRPr lang="en-GB" sz="1350">
              <a:solidFill>
                <a:prstClr val="black"/>
              </a:solidFill>
              <a:latin typeface="Arial" charset="0"/>
              <a:cs typeface="Arial" charset="0"/>
            </a:endParaRPr>
          </a:p>
        </p:txBody>
      </p:sp>
      <p:sp>
        <p:nvSpPr>
          <p:cNvPr id="5" name="ZoneTexte 4"/>
          <p:cNvSpPr txBox="1"/>
          <p:nvPr/>
        </p:nvSpPr>
        <p:spPr>
          <a:xfrm>
            <a:off x="6267165" y="120831"/>
            <a:ext cx="2876836" cy="323165"/>
          </a:xfrm>
          <a:prstGeom prst="rect">
            <a:avLst/>
          </a:prstGeom>
          <a:noFill/>
        </p:spPr>
        <p:txBody>
          <a:bodyPr wrap="square" rtlCol="0">
            <a:spAutoFit/>
          </a:bodyPr>
          <a:lstStyle/>
          <a:p>
            <a:pPr defTabSz="685800">
              <a:defRPr/>
            </a:pPr>
            <a:r>
              <a:rPr lang="en-GB" sz="1500">
                <a:solidFill>
                  <a:prstClr val="black"/>
                </a:solidFill>
                <a:latin typeface="Arial" panose="020B0604020202020204" pitchFamily="34" charset="0"/>
                <a:cs typeface="Arial" panose="020B0604020202020204" pitchFamily="34" charset="0"/>
              </a:rPr>
              <a:t>Etape 2 - Energie &amp; opérations</a:t>
            </a:r>
          </a:p>
        </p:txBody>
      </p:sp>
      <p:pic>
        <p:nvPicPr>
          <p:cNvPr id="8" name="Image 7">
            <a:extLst>
              <a:ext uri="{FF2B5EF4-FFF2-40B4-BE49-F238E27FC236}">
                <a16:creationId xmlns:a16="http://schemas.microsoft.com/office/drawing/2014/main" id="{BF2F39EA-70AA-C90B-46DE-5C8EDFF44D2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9008642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99E60E7A-EB88-4AA7-A60D-75A4C95FE697}"/>
              </a:ext>
            </a:extLst>
          </p:cNvPr>
          <p:cNvSpPr txBox="1"/>
          <p:nvPr/>
        </p:nvSpPr>
        <p:spPr>
          <a:xfrm>
            <a:off x="277670" y="1055845"/>
            <a:ext cx="7000383" cy="646331"/>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b="1">
                <a:solidFill>
                  <a:srgbClr val="FC7726"/>
                </a:solidFill>
                <a:latin typeface="Calibri" panose="020F0502020204030204" pitchFamily="34" charset="0"/>
                <a:cs typeface="Calibri" panose="020F0502020204030204" pitchFamily="34" charset="0"/>
              </a:rPr>
              <a:t>Sécurité</a:t>
            </a:r>
            <a:r>
              <a:rPr lang="fr-FR">
                <a:solidFill>
                  <a:prstClr val="black"/>
                </a:solidFill>
                <a:latin typeface="Calibri" panose="020F0502020204030204" pitchFamily="34" charset="0"/>
                <a:cs typeface="Calibri" panose="020F0502020204030204" pitchFamily="34" charset="0"/>
              </a:rPr>
              <a:t> : plus de brûlures pour les agents intervenants; moins de nuisances sonores et pollution pour les riverains.</a:t>
            </a:r>
            <a:endParaRPr lang="en-GB">
              <a:solidFill>
                <a:prstClr val="black"/>
              </a:solidFill>
              <a:latin typeface="Calibri" panose="020F0502020204030204" pitchFamily="34" charset="0"/>
              <a:cs typeface="Calibri" panose="020F0502020204030204" pitchFamily="34" charset="0"/>
            </a:endParaRPr>
          </a:p>
        </p:txBody>
      </p:sp>
      <p:sp>
        <p:nvSpPr>
          <p:cNvPr id="21" name="ZoneTexte 20">
            <a:extLst>
              <a:ext uri="{FF2B5EF4-FFF2-40B4-BE49-F238E27FC236}">
                <a16:creationId xmlns:a16="http://schemas.microsoft.com/office/drawing/2014/main" id="{8B9A4EE8-F103-4FB0-A2E3-8064E32B3D32}"/>
              </a:ext>
            </a:extLst>
          </p:cNvPr>
          <p:cNvSpPr txBox="1"/>
          <p:nvPr/>
        </p:nvSpPr>
        <p:spPr>
          <a:xfrm>
            <a:off x="267448" y="2051973"/>
            <a:ext cx="7096493" cy="1477328"/>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b="1">
                <a:solidFill>
                  <a:srgbClr val="FC7726"/>
                </a:solidFill>
                <a:latin typeface="Calibri" panose="020F0502020204030204" pitchFamily="34" charset="0"/>
                <a:cs typeface="Calibri" panose="020F0502020204030204" pitchFamily="34" charset="0"/>
              </a:rPr>
              <a:t>Coûts</a:t>
            </a:r>
            <a:r>
              <a:rPr lang="fr-FR">
                <a:solidFill>
                  <a:prstClr val="black"/>
                </a:solidFill>
                <a:latin typeface="Calibri" panose="020F0502020204030204" pitchFamily="34" charset="0"/>
                <a:cs typeface="Calibri" panose="020F0502020204030204" pitchFamily="34" charset="0"/>
              </a:rPr>
              <a:t> </a:t>
            </a:r>
            <a:r>
              <a:rPr lang="fr-FR" b="1">
                <a:solidFill>
                  <a:srgbClr val="FC7726"/>
                </a:solidFill>
                <a:latin typeface="Calibri" panose="020F0502020204030204" pitchFamily="34" charset="0"/>
                <a:cs typeface="Calibri" panose="020F0502020204030204" pitchFamily="34" charset="0"/>
              </a:rPr>
              <a:t>opérationnels</a:t>
            </a:r>
            <a:r>
              <a:rPr lang="fr-FR">
                <a:solidFill>
                  <a:prstClr val="black"/>
                </a:solidFill>
                <a:latin typeface="Calibri" panose="020F0502020204030204" pitchFamily="34" charset="0"/>
                <a:cs typeface="Calibri" panose="020F0502020204030204" pitchFamily="34" charset="0"/>
              </a:rPr>
              <a:t> en baisse : main d'oeuvre (absentéisme, mise en place fûts de produits chimiques), énergie, eau (moins de purges chaudière), coûts de contrôle (maintenance condenseurs); coûts </a:t>
            </a:r>
            <a:r>
              <a:rPr lang="fr-FR" b="1">
                <a:solidFill>
                  <a:srgbClr val="FC7726"/>
                </a:solidFill>
                <a:latin typeface="Calibri" panose="020F0502020204030204" pitchFamily="34" charset="0"/>
                <a:cs typeface="Calibri" panose="020F0502020204030204" pitchFamily="34" charset="0"/>
              </a:rPr>
              <a:t>d'investissement</a:t>
            </a:r>
            <a:r>
              <a:rPr lang="fr-FR">
                <a:solidFill>
                  <a:prstClr val="black"/>
                </a:solidFill>
                <a:latin typeface="Calibri" panose="020F0502020204030204" pitchFamily="34" charset="0"/>
                <a:cs typeface="Calibri" panose="020F0502020204030204" pitchFamily="34" charset="0"/>
              </a:rPr>
              <a:t> (CAPEX) reportés car équipements moins sollicités et durée de vie prolongée.</a:t>
            </a:r>
            <a:endParaRPr lang="en-US">
              <a:solidFill>
                <a:prstClr val="black"/>
              </a:solidFill>
              <a:latin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ED0BC2C9-E7F7-43AD-9B0E-84BF5B80BF65}"/>
              </a:ext>
            </a:extLst>
          </p:cNvPr>
          <p:cNvSpPr txBox="1"/>
          <p:nvPr/>
        </p:nvSpPr>
        <p:spPr>
          <a:xfrm>
            <a:off x="277670" y="1701131"/>
            <a:ext cx="7483755" cy="369332"/>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a:solidFill>
                  <a:prstClr val="black"/>
                </a:solidFill>
                <a:latin typeface="Calibri" panose="020F0502020204030204" pitchFamily="34" charset="0"/>
                <a:cs typeface="Calibri" panose="020F0502020204030204" pitchFamily="34" charset="0"/>
              </a:rPr>
              <a:t>Pas d'impact sur la </a:t>
            </a:r>
            <a:r>
              <a:rPr lang="fr-FR" b="1">
                <a:solidFill>
                  <a:srgbClr val="FC7726"/>
                </a:solidFill>
                <a:latin typeface="Calibri" panose="020F0502020204030204" pitchFamily="34" charset="0"/>
                <a:cs typeface="Calibri" panose="020F0502020204030204" pitchFamily="34" charset="0"/>
              </a:rPr>
              <a:t>qualité</a:t>
            </a:r>
            <a:r>
              <a:rPr lang="fr-FR">
                <a:solidFill>
                  <a:prstClr val="black"/>
                </a:solidFill>
                <a:latin typeface="Calibri" panose="020F0502020204030204" pitchFamily="34" charset="0"/>
                <a:cs typeface="Calibri" panose="020F0502020204030204" pitchFamily="34" charset="0"/>
              </a:rPr>
              <a:t> des produits, ni sur qualité du dégivrage/lavage.</a:t>
            </a:r>
            <a:endParaRPr lang="en-GB">
              <a:solidFill>
                <a:prstClr val="black"/>
              </a:solidFill>
              <a:latin typeface="Calibri" panose="020F0502020204030204" pitchFamily="34" charset="0"/>
              <a:cs typeface="Calibri" panose="020F0502020204030204" pitchFamily="34" charset="0"/>
            </a:endParaRPr>
          </a:p>
        </p:txBody>
      </p:sp>
      <p:sp>
        <p:nvSpPr>
          <p:cNvPr id="15" name="ZoneTexte 14">
            <a:extLst>
              <a:ext uri="{FF2B5EF4-FFF2-40B4-BE49-F238E27FC236}">
                <a16:creationId xmlns:a16="http://schemas.microsoft.com/office/drawing/2014/main" id="{C1BFC083-6484-466C-9846-D96EF55C552C}"/>
              </a:ext>
            </a:extLst>
          </p:cNvPr>
          <p:cNvSpPr txBox="1"/>
          <p:nvPr/>
        </p:nvSpPr>
        <p:spPr>
          <a:xfrm>
            <a:off x="242978" y="3492181"/>
            <a:ext cx="7353668" cy="923330"/>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b="1">
                <a:solidFill>
                  <a:srgbClr val="FC7726"/>
                </a:solidFill>
                <a:latin typeface="Calibri" panose="020F0502020204030204" pitchFamily="34" charset="0"/>
                <a:cs typeface="Calibri" panose="020F0502020204030204" pitchFamily="34" charset="0"/>
              </a:rPr>
              <a:t>Temps</a:t>
            </a:r>
            <a:r>
              <a:rPr lang="fr-FR">
                <a:solidFill>
                  <a:prstClr val="black"/>
                </a:solidFill>
                <a:latin typeface="Calibri" panose="020F0502020204030204" pitchFamily="34" charset="0"/>
                <a:cs typeface="Calibri" panose="020F0502020204030204" pitchFamily="34" charset="0"/>
              </a:rPr>
              <a:t> : ½ jour/sem. gagné sur mise en place des produits chimiques; 1h/sem. gagnée sur préchauffage de l'eau. Flexibilité de la production améliorée : réseau d'eau chaude plus adaptable que réseau vapeur.</a:t>
            </a:r>
            <a:endParaRPr lang="en-US">
              <a:solidFill>
                <a:prstClr val="black"/>
              </a:solidFill>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B9EB227D-FE13-B995-2F47-1B330B6E7F97}"/>
              </a:ext>
            </a:extLst>
          </p:cNvPr>
          <p:cNvSpPr txBox="1"/>
          <p:nvPr/>
        </p:nvSpPr>
        <p:spPr>
          <a:xfrm>
            <a:off x="6257592" y="71329"/>
            <a:ext cx="2886408" cy="323165"/>
          </a:xfrm>
          <a:prstGeom prst="rect">
            <a:avLst/>
          </a:prstGeom>
          <a:noFill/>
        </p:spPr>
        <p:txBody>
          <a:bodyPr wrap="square" rtlCol="0">
            <a:spAutoFit/>
          </a:bodyPr>
          <a:lstStyle/>
          <a:p>
            <a:pPr defTabSz="685800">
              <a:defRPr/>
            </a:pPr>
            <a:r>
              <a:rPr lang="en-GB" sz="1500">
                <a:solidFill>
                  <a:prstClr val="black"/>
                </a:solidFill>
                <a:latin typeface="Arial" panose="020B0604020202020204" pitchFamily="34" charset="0"/>
                <a:cs typeface="Arial" panose="020B0604020202020204" pitchFamily="34" charset="0"/>
              </a:rPr>
              <a:t>Etape 2 – Energie et opérations</a:t>
            </a:r>
          </a:p>
        </p:txBody>
      </p:sp>
      <p:sp>
        <p:nvSpPr>
          <p:cNvPr id="5" name="Titre 6">
            <a:extLst>
              <a:ext uri="{FF2B5EF4-FFF2-40B4-BE49-F238E27FC236}">
                <a16:creationId xmlns:a16="http://schemas.microsoft.com/office/drawing/2014/main" id="{4EA8CFDE-CCE3-45D2-A09A-3DA35DE45521}"/>
              </a:ext>
            </a:extLst>
          </p:cNvPr>
          <p:cNvSpPr txBox="1">
            <a:spLocks/>
          </p:cNvSpPr>
          <p:nvPr/>
        </p:nvSpPr>
        <p:spPr>
          <a:xfrm>
            <a:off x="267449" y="285975"/>
            <a:ext cx="6237373" cy="62324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defRPr/>
            </a:pPr>
            <a:r>
              <a:rPr lang="fr-FR" sz="2100" b="1">
                <a:solidFill>
                  <a:prstClr val="black"/>
                </a:solidFill>
                <a:latin typeface="Arial" pitchFamily="34" charset="0"/>
                <a:cs typeface="Arial" pitchFamily="34" charset="0"/>
              </a:rPr>
              <a:t>2.2 Analyse opérationnelle - Impacts de l’investissement sur l’excellence opérationnelle </a:t>
            </a:r>
          </a:p>
        </p:txBody>
      </p:sp>
      <p:grpSp>
        <p:nvGrpSpPr>
          <p:cNvPr id="16" name="Groupe 15">
            <a:extLst>
              <a:ext uri="{FF2B5EF4-FFF2-40B4-BE49-F238E27FC236}">
                <a16:creationId xmlns:a16="http://schemas.microsoft.com/office/drawing/2014/main" id="{040C34F6-CFC9-8A37-44AB-B708872B8B00}"/>
              </a:ext>
            </a:extLst>
          </p:cNvPr>
          <p:cNvGrpSpPr/>
          <p:nvPr/>
        </p:nvGrpSpPr>
        <p:grpSpPr>
          <a:xfrm>
            <a:off x="7857294" y="619299"/>
            <a:ext cx="1019258" cy="3904902"/>
            <a:chOff x="10176877" y="1077060"/>
            <a:chExt cx="1359011" cy="5206536"/>
          </a:xfrm>
        </p:grpSpPr>
        <p:grpSp>
          <p:nvGrpSpPr>
            <p:cNvPr id="17" name="Groupe 16">
              <a:extLst>
                <a:ext uri="{FF2B5EF4-FFF2-40B4-BE49-F238E27FC236}">
                  <a16:creationId xmlns:a16="http://schemas.microsoft.com/office/drawing/2014/main" id="{FF016F92-8CF0-7488-C0F2-D6FD27115165}"/>
                </a:ext>
              </a:extLst>
            </p:cNvPr>
            <p:cNvGrpSpPr/>
            <p:nvPr/>
          </p:nvGrpSpPr>
          <p:grpSpPr>
            <a:xfrm>
              <a:off x="10176877" y="1077060"/>
              <a:ext cx="1359011" cy="4371190"/>
              <a:chOff x="9979144" y="840391"/>
              <a:chExt cx="1359011" cy="4371190"/>
            </a:xfrm>
          </p:grpSpPr>
          <p:grpSp>
            <p:nvGrpSpPr>
              <p:cNvPr id="20" name="Groupe 19">
                <a:extLst>
                  <a:ext uri="{FF2B5EF4-FFF2-40B4-BE49-F238E27FC236}">
                    <a16:creationId xmlns:a16="http://schemas.microsoft.com/office/drawing/2014/main" id="{1C67698F-DDD6-2840-3FD4-3318480CBD5B}"/>
                  </a:ext>
                </a:extLst>
              </p:cNvPr>
              <p:cNvGrpSpPr/>
              <p:nvPr/>
            </p:nvGrpSpPr>
            <p:grpSpPr>
              <a:xfrm>
                <a:off x="10184232" y="2049426"/>
                <a:ext cx="948835" cy="3162155"/>
                <a:chOff x="9587076" y="1701638"/>
                <a:chExt cx="948835" cy="3162155"/>
              </a:xfrm>
            </p:grpSpPr>
            <p:sp>
              <p:nvSpPr>
                <p:cNvPr id="23" name="Rectangle 22">
                  <a:extLst>
                    <a:ext uri="{FF2B5EF4-FFF2-40B4-BE49-F238E27FC236}">
                      <a16:creationId xmlns:a16="http://schemas.microsoft.com/office/drawing/2014/main" id="{CB6B0C9A-4016-8977-2EC6-36135B4E6392}"/>
                    </a:ext>
                  </a:extLst>
                </p:cNvPr>
                <p:cNvSpPr/>
                <p:nvPr/>
              </p:nvSpPr>
              <p:spPr bwMode="auto">
                <a:xfrm>
                  <a:off x="9587076" y="4207676"/>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fr-CH" altLang="fr-FR" sz="1050" i="0" kern="0">
                      <a:solidFill>
                        <a:srgbClr val="000000"/>
                      </a:solidFill>
                      <a:latin typeface="Arial"/>
                      <a:cs typeface="Arial"/>
                    </a:rPr>
                    <a:t>Temps</a:t>
                  </a:r>
                  <a:endParaRPr lang="en-GB" altLang="fr-FR" sz="1050" i="0" kern="0">
                    <a:solidFill>
                      <a:srgbClr val="000000"/>
                    </a:solidFill>
                    <a:latin typeface="Arial"/>
                    <a:cs typeface="Arial"/>
                  </a:endParaRPr>
                </a:p>
              </p:txBody>
            </p:sp>
            <p:sp>
              <p:nvSpPr>
                <p:cNvPr id="24" name="Rectangle 23">
                  <a:extLst>
                    <a:ext uri="{FF2B5EF4-FFF2-40B4-BE49-F238E27FC236}">
                      <a16:creationId xmlns:a16="http://schemas.microsoft.com/office/drawing/2014/main" id="{EE90325A-14C6-00C3-EE16-3F5230CA3350}"/>
                    </a:ext>
                  </a:extLst>
                </p:cNvPr>
                <p:cNvSpPr/>
                <p:nvPr/>
              </p:nvSpPr>
              <p:spPr bwMode="auto">
                <a:xfrm>
                  <a:off x="9587076" y="3372330"/>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en-US" altLang="fr-FR" sz="1050" i="0" kern="0">
                      <a:solidFill>
                        <a:srgbClr val="000000"/>
                      </a:solidFill>
                      <a:latin typeface="Arial"/>
                      <a:cs typeface="Arial"/>
                    </a:rPr>
                    <a:t>Coûts</a:t>
                  </a:r>
                </a:p>
              </p:txBody>
            </p:sp>
            <p:sp>
              <p:nvSpPr>
                <p:cNvPr id="25" name="Rectangle 24">
                  <a:extLst>
                    <a:ext uri="{FF2B5EF4-FFF2-40B4-BE49-F238E27FC236}">
                      <a16:creationId xmlns:a16="http://schemas.microsoft.com/office/drawing/2014/main" id="{8E2B61F8-4424-1736-2AD6-A3E8A95D11B3}"/>
                    </a:ext>
                  </a:extLst>
                </p:cNvPr>
                <p:cNvSpPr/>
                <p:nvPr/>
              </p:nvSpPr>
              <p:spPr bwMode="auto">
                <a:xfrm>
                  <a:off x="9587078" y="1701638"/>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en-US" altLang="fr-FR" sz="1050" i="0" kern="0">
                      <a:solidFill>
                        <a:srgbClr val="000000"/>
                      </a:solidFill>
                      <a:latin typeface="Arial"/>
                      <a:cs typeface="Arial"/>
                    </a:rPr>
                    <a:t>Sécurité</a:t>
                  </a:r>
                </a:p>
              </p:txBody>
            </p:sp>
            <p:sp>
              <p:nvSpPr>
                <p:cNvPr id="26" name="Rectangle 25">
                  <a:extLst>
                    <a:ext uri="{FF2B5EF4-FFF2-40B4-BE49-F238E27FC236}">
                      <a16:creationId xmlns:a16="http://schemas.microsoft.com/office/drawing/2014/main" id="{7ADEB7D7-768D-C79C-C02F-53A6E19F9040}"/>
                    </a:ext>
                  </a:extLst>
                </p:cNvPr>
                <p:cNvSpPr/>
                <p:nvPr/>
              </p:nvSpPr>
              <p:spPr bwMode="auto">
                <a:xfrm>
                  <a:off x="9587078" y="2536984"/>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en-US" altLang="fr-FR" sz="1050" i="0" kern="0">
                      <a:solidFill>
                        <a:srgbClr val="000000"/>
                      </a:solidFill>
                      <a:latin typeface="Arial"/>
                      <a:cs typeface="Arial"/>
                    </a:rPr>
                    <a:t>Qualité</a:t>
                  </a:r>
                </a:p>
              </p:txBody>
            </p:sp>
          </p:grpSp>
          <p:sp>
            <p:nvSpPr>
              <p:cNvPr id="22" name="ZoneTexte 21">
                <a:extLst>
                  <a:ext uri="{FF2B5EF4-FFF2-40B4-BE49-F238E27FC236}">
                    <a16:creationId xmlns:a16="http://schemas.microsoft.com/office/drawing/2014/main" id="{3BC4AD36-79B2-BE82-72F3-D4CD00BE77E2}"/>
                  </a:ext>
                </a:extLst>
              </p:cNvPr>
              <p:cNvSpPr txBox="1"/>
              <p:nvPr/>
            </p:nvSpPr>
            <p:spPr>
              <a:xfrm>
                <a:off x="9979144" y="840391"/>
                <a:ext cx="1359011" cy="1123384"/>
              </a:xfrm>
              <a:prstGeom prst="rect">
                <a:avLst/>
              </a:prstGeom>
              <a:noFill/>
            </p:spPr>
            <p:txBody>
              <a:bodyPr wrap="square" rtlCol="0">
                <a:spAutoFit/>
              </a:bodyPr>
              <a:lstStyle/>
              <a:p>
                <a:pPr algn="ctr" defTabSz="685800">
                  <a:defRPr/>
                </a:pPr>
                <a:r>
                  <a:rPr lang="en-GB" sz="975" b="1">
                    <a:solidFill>
                      <a:srgbClr val="FC7726"/>
                    </a:solidFill>
                    <a:latin typeface="Calibri Light" panose="020F0302020204030204" pitchFamily="34" charset="0"/>
                    <a:cs typeface="Calibri Light" panose="020F0302020204030204" pitchFamily="34" charset="0"/>
                  </a:rPr>
                  <a:t>Les 5 AXES         de   L’EXCELLENCE OPERATIONNELLE</a:t>
                </a:r>
              </a:p>
            </p:txBody>
          </p:sp>
        </p:grpSp>
        <p:sp>
          <p:nvSpPr>
            <p:cNvPr id="19" name="Rectangle 18">
              <a:extLst>
                <a:ext uri="{FF2B5EF4-FFF2-40B4-BE49-F238E27FC236}">
                  <a16:creationId xmlns:a16="http://schemas.microsoft.com/office/drawing/2014/main" id="{D71092A0-15B8-4E07-D47C-2AAB58FD2AAB}"/>
                </a:ext>
              </a:extLst>
            </p:cNvPr>
            <p:cNvSpPr/>
            <p:nvPr/>
          </p:nvSpPr>
          <p:spPr bwMode="auto">
            <a:xfrm>
              <a:off x="10381964" y="5627479"/>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fr-CH" altLang="fr-FR" sz="1050" i="0" kern="0">
                  <a:solidFill>
                    <a:srgbClr val="000000"/>
                  </a:solidFill>
                  <a:latin typeface="Arial"/>
                  <a:cs typeface="Arial"/>
                </a:rPr>
                <a:t>Durabilité</a:t>
              </a:r>
              <a:endParaRPr lang="en-GB" altLang="fr-FR" sz="1050" i="0" kern="0">
                <a:solidFill>
                  <a:srgbClr val="000000"/>
                </a:solidFill>
                <a:latin typeface="Arial"/>
                <a:cs typeface="Arial"/>
              </a:endParaRPr>
            </a:p>
          </p:txBody>
        </p:sp>
      </p:grpSp>
      <p:sp>
        <p:nvSpPr>
          <p:cNvPr id="27" name="ZoneTexte 26">
            <a:extLst>
              <a:ext uri="{FF2B5EF4-FFF2-40B4-BE49-F238E27FC236}">
                <a16:creationId xmlns:a16="http://schemas.microsoft.com/office/drawing/2014/main" id="{E608BAC8-B986-A1EC-E101-601F846CE30A}"/>
              </a:ext>
            </a:extLst>
          </p:cNvPr>
          <p:cNvSpPr txBox="1"/>
          <p:nvPr/>
        </p:nvSpPr>
        <p:spPr>
          <a:xfrm>
            <a:off x="242978" y="4392428"/>
            <a:ext cx="7634748" cy="646331"/>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b="1">
                <a:solidFill>
                  <a:srgbClr val="FC7726"/>
                </a:solidFill>
                <a:latin typeface="Calibri" panose="020F0502020204030204" pitchFamily="34" charset="0"/>
                <a:cs typeface="Calibri" panose="020F0502020204030204" pitchFamily="34" charset="0"/>
              </a:rPr>
              <a:t>Durabilité</a:t>
            </a:r>
            <a:r>
              <a:rPr lang="fr-FR">
                <a:solidFill>
                  <a:prstClr val="black"/>
                </a:solidFill>
                <a:latin typeface="Calibri" panose="020F0502020204030204" pitchFamily="34" charset="0"/>
                <a:cs typeface="Calibri" panose="020F0502020204030204" pitchFamily="34" charset="0"/>
              </a:rPr>
              <a:t> : consommations d'énergie, eau, produits chimiques; émissions de CO2, CH4, CO, NOx, SOx, poussières; eaux usées, en baisse.</a:t>
            </a:r>
            <a:endParaRPr lang="en-US">
              <a:solidFill>
                <a:prstClr val="black"/>
              </a:solidFill>
              <a:latin typeface="Calibri" panose="020F0502020204030204" pitchFamily="34" charset="0"/>
              <a:cs typeface="Calibri" panose="020F0502020204030204" pitchFamily="34" charset="0"/>
            </a:endParaRPr>
          </a:p>
        </p:txBody>
      </p:sp>
      <p:pic>
        <p:nvPicPr>
          <p:cNvPr id="2" name="Image 1">
            <a:extLst>
              <a:ext uri="{FF2B5EF4-FFF2-40B4-BE49-F238E27FC236}">
                <a16:creationId xmlns:a16="http://schemas.microsoft.com/office/drawing/2014/main" id="{5E4E4B12-B856-31E8-9152-83644AB0765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306081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14" grpId="0"/>
      <p:bldP spid="15" grpId="0"/>
      <p:bldP spid="2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11">
            <a:extLst>
              <a:ext uri="{FF2B5EF4-FFF2-40B4-BE49-F238E27FC236}">
                <a16:creationId xmlns:a16="http://schemas.microsoft.com/office/drawing/2014/main" id="{EB4DCDD5-5CAB-584F-9DB1-EAE98F1C8DE5}"/>
              </a:ext>
            </a:extLst>
          </p:cNvPr>
          <p:cNvPicPr>
            <a:picLocks noGrp="1" noChangeAspect="1"/>
          </p:cNvPicPr>
          <p:nvPr>
            <p:ph idx="1"/>
          </p:nvPr>
        </p:nvPicPr>
        <p:blipFill>
          <a:blip r:embed="rId3" cstate="screen">
            <a:extLst>
              <a:ext uri="{28A0092B-C50C-407E-A947-70E740481C1C}">
                <a14:useLocalDpi xmlns:a14="http://schemas.microsoft.com/office/drawing/2010/main" val="0"/>
              </a:ext>
            </a:extLst>
          </a:blip>
          <a:srcRect/>
          <a:stretch/>
        </p:blipFill>
        <p:spPr>
          <a:xfrm>
            <a:off x="2964627" y="958657"/>
            <a:ext cx="2732742" cy="2611040"/>
          </a:xfrm>
        </p:spPr>
      </p:pic>
      <p:grpSp>
        <p:nvGrpSpPr>
          <p:cNvPr id="6" name="Groupe 5"/>
          <p:cNvGrpSpPr/>
          <p:nvPr/>
        </p:nvGrpSpPr>
        <p:grpSpPr>
          <a:xfrm>
            <a:off x="3066165" y="1311855"/>
            <a:ext cx="2501900" cy="1830527"/>
            <a:chOff x="4909325" y="2949551"/>
            <a:chExt cx="3335866" cy="2440702"/>
          </a:xfrm>
        </p:grpSpPr>
        <p:sp>
          <p:nvSpPr>
            <p:cNvPr id="9" name="textruta 6">
              <a:extLst>
                <a:ext uri="{FF2B5EF4-FFF2-40B4-BE49-F238E27FC236}">
                  <a16:creationId xmlns:a16="http://schemas.microsoft.com/office/drawing/2014/main" id="{4D6BC69F-2317-984C-8268-8A786C0441BC}"/>
                </a:ext>
              </a:extLst>
            </p:cNvPr>
            <p:cNvSpPr txBox="1"/>
            <p:nvPr/>
          </p:nvSpPr>
          <p:spPr>
            <a:xfrm>
              <a:off x="5954011" y="2949551"/>
              <a:ext cx="1317522" cy="677108"/>
            </a:xfrm>
            <a:prstGeom prst="rect">
              <a:avLst/>
            </a:prstGeom>
            <a:noFill/>
          </p:spPr>
          <p:txBody>
            <a:bodyPr wrap="square" rtlCol="0">
              <a:spAutoFit/>
            </a:bodyPr>
            <a:lstStyle/>
            <a:p>
              <a:pPr algn="ctr" defTabSz="685800">
                <a:defRPr/>
              </a:pPr>
              <a:r>
                <a:rPr lang="en-GB" sz="1350">
                  <a:solidFill>
                    <a:prstClr val="black"/>
                  </a:solidFill>
                  <a:latin typeface="Arial" panose="020B0604020202020204" pitchFamily="34" charset="0"/>
                  <a:cs typeface="Arial" panose="020B0604020202020204" pitchFamily="34" charset="0"/>
                </a:rPr>
                <a:t>Impacts Valeur</a:t>
              </a:r>
            </a:p>
          </p:txBody>
        </p:sp>
        <p:sp>
          <p:nvSpPr>
            <p:cNvPr id="10" name="textruta 7">
              <a:extLst>
                <a:ext uri="{FF2B5EF4-FFF2-40B4-BE49-F238E27FC236}">
                  <a16:creationId xmlns:a16="http://schemas.microsoft.com/office/drawing/2014/main" id="{2932CE9C-6AE6-9542-9461-E46D3AF24CE2}"/>
                </a:ext>
              </a:extLst>
            </p:cNvPr>
            <p:cNvSpPr txBox="1"/>
            <p:nvPr/>
          </p:nvSpPr>
          <p:spPr>
            <a:xfrm>
              <a:off x="6927669" y="4713145"/>
              <a:ext cx="1317522" cy="677108"/>
            </a:xfrm>
            <a:prstGeom prst="rect">
              <a:avLst/>
            </a:prstGeom>
            <a:noFill/>
          </p:spPr>
          <p:txBody>
            <a:bodyPr wrap="square" rtlCol="0">
              <a:spAutoFit/>
            </a:bodyPr>
            <a:lstStyle/>
            <a:p>
              <a:pPr algn="ctr" defTabSz="685800">
                <a:defRPr/>
              </a:pPr>
              <a:r>
                <a:rPr lang="en-GB" sz="1350">
                  <a:solidFill>
                    <a:prstClr val="black"/>
                  </a:solidFill>
                  <a:latin typeface="Arial" panose="020B0604020202020204" pitchFamily="34" charset="0"/>
                  <a:cs typeface="Arial" panose="020B0604020202020204" pitchFamily="34" charset="0"/>
                </a:rPr>
                <a:t>Impacts Risques</a:t>
              </a:r>
            </a:p>
          </p:txBody>
        </p:sp>
        <p:sp>
          <p:nvSpPr>
            <p:cNvPr id="11" name="textruta 8">
              <a:extLst>
                <a:ext uri="{FF2B5EF4-FFF2-40B4-BE49-F238E27FC236}">
                  <a16:creationId xmlns:a16="http://schemas.microsoft.com/office/drawing/2014/main" id="{AEAB7281-D07E-CC40-86A7-DDE76EDD2E6C}"/>
                </a:ext>
              </a:extLst>
            </p:cNvPr>
            <p:cNvSpPr txBox="1"/>
            <p:nvPr/>
          </p:nvSpPr>
          <p:spPr>
            <a:xfrm>
              <a:off x="4909325" y="4693036"/>
              <a:ext cx="1317522" cy="677108"/>
            </a:xfrm>
            <a:prstGeom prst="rect">
              <a:avLst/>
            </a:prstGeom>
            <a:noFill/>
          </p:spPr>
          <p:txBody>
            <a:bodyPr wrap="square" rtlCol="0">
              <a:spAutoFit/>
            </a:bodyPr>
            <a:lstStyle/>
            <a:p>
              <a:pPr algn="ctr" defTabSz="685800">
                <a:defRPr/>
              </a:pPr>
              <a:r>
                <a:rPr lang="en-GB" sz="1350">
                  <a:solidFill>
                    <a:prstClr val="black"/>
                  </a:solidFill>
                  <a:latin typeface="Arial" panose="020B0604020202020204" pitchFamily="34" charset="0"/>
                  <a:cs typeface="Arial" panose="020B0604020202020204" pitchFamily="34" charset="0"/>
                </a:rPr>
                <a:t>Impacts Coûts</a:t>
              </a:r>
            </a:p>
          </p:txBody>
        </p:sp>
      </p:grpSp>
      <p:cxnSp>
        <p:nvCxnSpPr>
          <p:cNvPr id="2048" name="Connecteur droit avec flèche 2047"/>
          <p:cNvCxnSpPr>
            <a:cxnSpLocks/>
          </p:cNvCxnSpPr>
          <p:nvPr/>
        </p:nvCxnSpPr>
        <p:spPr>
          <a:xfrm flipV="1">
            <a:off x="5052647" y="1153618"/>
            <a:ext cx="688308" cy="134066"/>
          </a:xfrm>
          <a:prstGeom prst="straightConnector1">
            <a:avLst/>
          </a:prstGeom>
          <a:ln w="412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a:cxnSpLocks/>
          </p:cNvCxnSpPr>
          <p:nvPr/>
        </p:nvCxnSpPr>
        <p:spPr>
          <a:xfrm>
            <a:off x="5456830" y="3518326"/>
            <a:ext cx="481079" cy="229634"/>
          </a:xfrm>
          <a:prstGeom prst="straightConnector1">
            <a:avLst/>
          </a:prstGeom>
          <a:ln w="412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a:cxnSpLocks/>
          </p:cNvCxnSpPr>
          <p:nvPr/>
        </p:nvCxnSpPr>
        <p:spPr>
          <a:xfrm flipH="1" flipV="1">
            <a:off x="2606119" y="1898429"/>
            <a:ext cx="502527" cy="134853"/>
          </a:xfrm>
          <a:prstGeom prst="straightConnector1">
            <a:avLst/>
          </a:prstGeom>
          <a:ln w="412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B74A63E5-DDC0-4BDC-9FF2-46A0066D1AA2}"/>
              </a:ext>
            </a:extLst>
          </p:cNvPr>
          <p:cNvSpPr txBox="1"/>
          <p:nvPr/>
        </p:nvSpPr>
        <p:spPr>
          <a:xfrm>
            <a:off x="6073784" y="2954017"/>
            <a:ext cx="2851518" cy="1297791"/>
          </a:xfrm>
          <a:prstGeom prst="rect">
            <a:avLst/>
          </a:prstGeom>
          <a:noFill/>
        </p:spPr>
        <p:txBody>
          <a:bodyPr wrap="square">
            <a:spAutoFit/>
          </a:bodyPr>
          <a:lstStyle/>
          <a:p>
            <a:pPr defTabSz="685800">
              <a:spcAft>
                <a:spcPts val="450"/>
              </a:spcAft>
              <a:defRPr/>
            </a:pPr>
            <a:r>
              <a:rPr lang="en-US" sz="1350" b="1">
                <a:solidFill>
                  <a:prstClr val="black"/>
                </a:solidFill>
                <a:latin typeface="Calibri" panose="020F0502020204030204"/>
              </a:rPr>
              <a:t>En baisse </a:t>
            </a:r>
            <a:r>
              <a:rPr lang="en-US" sz="1350">
                <a:solidFill>
                  <a:prstClr val="black"/>
                </a:solidFill>
                <a:latin typeface="Calibri" panose="020F0502020204030204"/>
              </a:rPr>
              <a:t>:</a:t>
            </a:r>
          </a:p>
          <a:p>
            <a:pPr marL="214313" indent="-214313" defTabSz="685800">
              <a:spcAft>
                <a:spcPts val="225"/>
              </a:spcAft>
              <a:buFont typeface="Arial" panose="020B0604020202020204" pitchFamily="34" charset="0"/>
              <a:buChar char="•"/>
              <a:defRPr/>
            </a:pPr>
            <a:r>
              <a:rPr lang="en-US" sz="1350">
                <a:solidFill>
                  <a:prstClr val="black"/>
                </a:solidFill>
                <a:latin typeface="Calibri" panose="020F0502020204030204"/>
              </a:rPr>
              <a:t>Risque d’arrêts non programmés</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Risques d’accidents professionnels</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Risques légaux</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Risques énergie et climat</a:t>
            </a:r>
          </a:p>
        </p:txBody>
      </p:sp>
      <p:sp>
        <p:nvSpPr>
          <p:cNvPr id="36" name="TextBox 35">
            <a:extLst>
              <a:ext uri="{FF2B5EF4-FFF2-40B4-BE49-F238E27FC236}">
                <a16:creationId xmlns:a16="http://schemas.microsoft.com/office/drawing/2014/main" id="{79EE0FDC-F459-4500-B40E-C00FF5CAC21F}"/>
              </a:ext>
            </a:extLst>
          </p:cNvPr>
          <p:cNvSpPr txBox="1"/>
          <p:nvPr/>
        </p:nvSpPr>
        <p:spPr>
          <a:xfrm>
            <a:off x="275765" y="901908"/>
            <a:ext cx="2412510" cy="3113673"/>
          </a:xfrm>
          <a:prstGeom prst="rect">
            <a:avLst/>
          </a:prstGeom>
          <a:noFill/>
        </p:spPr>
        <p:txBody>
          <a:bodyPr wrap="square">
            <a:spAutoFit/>
          </a:bodyPr>
          <a:lstStyle/>
          <a:p>
            <a:pPr defTabSz="685800">
              <a:spcAft>
                <a:spcPts val="450"/>
              </a:spcAft>
              <a:defRPr/>
            </a:pPr>
            <a:r>
              <a:rPr lang="en-US" sz="1350" b="1">
                <a:solidFill>
                  <a:prstClr val="black"/>
                </a:solidFill>
                <a:latin typeface="Calibri" panose="020F0502020204030204"/>
              </a:rPr>
              <a:t>En baisse </a:t>
            </a:r>
            <a:r>
              <a:rPr lang="en-US" sz="1350">
                <a:solidFill>
                  <a:prstClr val="black"/>
                </a:solidFill>
                <a:latin typeface="Calibri" panose="020F0502020204030204"/>
              </a:rPr>
              <a:t>:</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Coûts de main d’oeuvre : absentéisme AT, productivité en hausse.</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Besoins futurs en CAPEX (durée de vie équipement plus longue car moins d’usure).</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Coûts des défaillances d’équipement.</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Coûts des consommables (produits chimiques)</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Coûts de l’eau</a:t>
            </a:r>
          </a:p>
        </p:txBody>
      </p:sp>
      <p:sp>
        <p:nvSpPr>
          <p:cNvPr id="5" name="ZoneTexte 4">
            <a:extLst>
              <a:ext uri="{FF2B5EF4-FFF2-40B4-BE49-F238E27FC236}">
                <a16:creationId xmlns:a16="http://schemas.microsoft.com/office/drawing/2014/main" id="{1A786BF7-BD1A-F3AE-85EB-225E32C4306E}"/>
              </a:ext>
            </a:extLst>
          </p:cNvPr>
          <p:cNvSpPr txBox="1"/>
          <p:nvPr/>
        </p:nvSpPr>
        <p:spPr>
          <a:xfrm>
            <a:off x="888019" y="4281397"/>
            <a:ext cx="3822774" cy="848950"/>
          </a:xfrm>
          <a:prstGeom prst="rect">
            <a:avLst/>
          </a:prstGeom>
          <a:noFill/>
          <a:ln>
            <a:noFill/>
          </a:ln>
        </p:spPr>
        <p:txBody>
          <a:bodyPr wrap="square">
            <a:spAutoFit/>
          </a:bodyPr>
          <a:lstStyle/>
          <a:p>
            <a:pPr defTabSz="685800">
              <a:spcAft>
                <a:spcPts val="450"/>
              </a:spcAft>
              <a:defRPr/>
            </a:pPr>
            <a:r>
              <a:rPr lang="en-US" sz="1500" b="1">
                <a:solidFill>
                  <a:srgbClr val="FA8C48"/>
                </a:solidFill>
                <a:latin typeface="Calibri" panose="020F0502020204030204"/>
              </a:rPr>
              <a:t>MBENEFITS</a:t>
            </a:r>
            <a:r>
              <a:rPr lang="en-US" sz="1500" b="1">
                <a:solidFill>
                  <a:prstClr val="black"/>
                </a:solidFill>
                <a:latin typeface="Calibri" panose="020F0502020204030204"/>
              </a:rPr>
              <a:t> </a:t>
            </a:r>
            <a:r>
              <a:rPr lang="en-US" sz="1500" b="1">
                <a:solidFill>
                  <a:srgbClr val="FA8C48"/>
                </a:solidFill>
                <a:latin typeface="Calibri" panose="020F0502020204030204"/>
              </a:rPr>
              <a:t>CHECKLIST</a:t>
            </a:r>
            <a:endParaRPr lang="en-US" sz="1500" b="1">
              <a:solidFill>
                <a:prstClr val="black"/>
              </a:solidFill>
              <a:latin typeface="Calibri" panose="020F0502020204030204"/>
            </a:endParaRPr>
          </a:p>
          <a:p>
            <a:pPr marL="214313" indent="-214313" defTabSz="685800">
              <a:buFont typeface="Arial" panose="020B0604020202020204" pitchFamily="34" charset="0"/>
              <a:buChar char="•"/>
              <a:defRPr/>
            </a:pPr>
            <a:r>
              <a:rPr lang="en-US" sz="1500">
                <a:solidFill>
                  <a:srgbClr val="FA8C48"/>
                </a:solidFill>
                <a:latin typeface="Calibri" panose="020F0502020204030204"/>
              </a:rPr>
              <a:t>54 Bénéfices non énergétiques (BNE)</a:t>
            </a:r>
          </a:p>
          <a:p>
            <a:pPr marL="214313" indent="-214313" defTabSz="685800">
              <a:buFont typeface="Arial" panose="020B0604020202020204" pitchFamily="34" charset="0"/>
              <a:buChar char="•"/>
              <a:defRPr/>
            </a:pPr>
            <a:r>
              <a:rPr lang="en-US" sz="1500">
                <a:solidFill>
                  <a:srgbClr val="FA8C48"/>
                </a:solidFill>
                <a:latin typeface="Calibri" panose="020F0502020204030204"/>
              </a:rPr>
              <a:t>6 Bénéfices énergie &amp; décarbonation (BE)</a:t>
            </a:r>
            <a:endParaRPr lang="fr-CH" sz="1500">
              <a:solidFill>
                <a:srgbClr val="FA8C48"/>
              </a:solidFill>
              <a:latin typeface="Calibri" panose="020F0502020204030204"/>
            </a:endParaRPr>
          </a:p>
        </p:txBody>
      </p:sp>
      <p:sp>
        <p:nvSpPr>
          <p:cNvPr id="34" name="TextBox 33">
            <a:extLst>
              <a:ext uri="{FF2B5EF4-FFF2-40B4-BE49-F238E27FC236}">
                <a16:creationId xmlns:a16="http://schemas.microsoft.com/office/drawing/2014/main" id="{F2464909-8CE1-4B1A-96E0-92CE902E68E3}"/>
              </a:ext>
            </a:extLst>
          </p:cNvPr>
          <p:cNvSpPr txBox="1"/>
          <p:nvPr/>
        </p:nvSpPr>
        <p:spPr>
          <a:xfrm>
            <a:off x="6017307" y="760250"/>
            <a:ext cx="2964472" cy="1985159"/>
          </a:xfrm>
          <a:prstGeom prst="rect">
            <a:avLst/>
          </a:prstGeom>
          <a:noFill/>
        </p:spPr>
        <p:txBody>
          <a:bodyPr wrap="square">
            <a:spAutoFit/>
          </a:bodyPr>
          <a:lstStyle/>
          <a:p>
            <a:pPr defTabSz="685800">
              <a:spcAft>
                <a:spcPts val="450"/>
              </a:spcAft>
              <a:defRPr/>
            </a:pPr>
            <a:r>
              <a:rPr lang="en-US" sz="1350" b="1">
                <a:solidFill>
                  <a:prstClr val="black"/>
                </a:solidFill>
                <a:latin typeface="Calibri" panose="020F0502020204030204"/>
              </a:rPr>
              <a:t>En hausse </a:t>
            </a:r>
            <a:r>
              <a:rPr lang="en-US" sz="1350">
                <a:solidFill>
                  <a:prstClr val="black"/>
                </a:solidFill>
                <a:latin typeface="Calibri" panose="020F0502020204030204"/>
              </a:rPr>
              <a:t>:</a:t>
            </a:r>
          </a:p>
          <a:p>
            <a:pPr marL="214313" indent="-214313" defTabSz="685800">
              <a:spcAft>
                <a:spcPts val="450"/>
              </a:spcAft>
              <a:buFont typeface="Arial" panose="020B0604020202020204" pitchFamily="34" charset="0"/>
              <a:buChar char="•"/>
              <a:defRPr/>
            </a:pPr>
            <a:r>
              <a:rPr lang="en-US" sz="1350">
                <a:solidFill>
                  <a:prstClr val="black"/>
                </a:solidFill>
                <a:latin typeface="Calibri" panose="020F0502020204030204"/>
              </a:rPr>
              <a:t>Rendements de production</a:t>
            </a:r>
          </a:p>
          <a:p>
            <a:pPr marL="214313" indent="-214313" defTabSz="685800">
              <a:spcAft>
                <a:spcPts val="450"/>
              </a:spcAft>
              <a:buFont typeface="Arial" panose="020B0604020202020204" pitchFamily="34" charset="0"/>
              <a:buChar char="•"/>
              <a:defRPr/>
            </a:pPr>
            <a:r>
              <a:rPr lang="en-US" sz="1350">
                <a:solidFill>
                  <a:prstClr val="black"/>
                </a:solidFill>
                <a:latin typeface="Calibri" panose="020F0502020204030204"/>
              </a:rPr>
              <a:t>Sécurité &amp; bien-être, satisfaction      &amp; loyauté des collaborateurs</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Succès de la stratégie durabilité et RSE</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Moins d’externalités négatives pour les riverains</a:t>
            </a:r>
          </a:p>
        </p:txBody>
      </p:sp>
      <p:sp>
        <p:nvSpPr>
          <p:cNvPr id="13" name="ZoneTexte 12">
            <a:extLst>
              <a:ext uri="{FF2B5EF4-FFF2-40B4-BE49-F238E27FC236}">
                <a16:creationId xmlns:a16="http://schemas.microsoft.com/office/drawing/2014/main" id="{89C37DD7-0EE9-683F-7641-C64007EBA070}"/>
              </a:ext>
            </a:extLst>
          </p:cNvPr>
          <p:cNvSpPr txBox="1"/>
          <p:nvPr/>
        </p:nvSpPr>
        <p:spPr>
          <a:xfrm>
            <a:off x="284267" y="3960437"/>
            <a:ext cx="2321852" cy="300082"/>
          </a:xfrm>
          <a:prstGeom prst="rect">
            <a:avLst/>
          </a:prstGeom>
          <a:noFill/>
        </p:spPr>
        <p:txBody>
          <a:bodyPr wrap="square">
            <a:spAutoFit/>
          </a:bodyPr>
          <a:lstStyle/>
          <a:p>
            <a:pPr marL="214313" indent="-214313" defTabSz="685800">
              <a:spcAft>
                <a:spcPts val="225"/>
              </a:spcAft>
              <a:buFont typeface="Arial" panose="020B0604020202020204" pitchFamily="34" charset="0"/>
              <a:buChar char="•"/>
              <a:defRPr/>
            </a:pPr>
            <a:r>
              <a:rPr lang="en-US" sz="1350">
                <a:solidFill>
                  <a:prstClr val="black"/>
                </a:solidFill>
                <a:highlight>
                  <a:srgbClr val="00FFFF"/>
                </a:highlight>
                <a:latin typeface="Calibri" panose="020F0502020204030204"/>
              </a:rPr>
              <a:t>Coûts de l’énergie</a:t>
            </a:r>
          </a:p>
        </p:txBody>
      </p:sp>
      <p:sp>
        <p:nvSpPr>
          <p:cNvPr id="12" name="ZoneTexte 11">
            <a:extLst>
              <a:ext uri="{FF2B5EF4-FFF2-40B4-BE49-F238E27FC236}">
                <a16:creationId xmlns:a16="http://schemas.microsoft.com/office/drawing/2014/main" id="{952855B2-36C6-A54C-15A0-61F4AA611750}"/>
              </a:ext>
            </a:extLst>
          </p:cNvPr>
          <p:cNvSpPr txBox="1"/>
          <p:nvPr/>
        </p:nvSpPr>
        <p:spPr>
          <a:xfrm>
            <a:off x="3096496" y="3942164"/>
            <a:ext cx="2482004" cy="577081"/>
          </a:xfrm>
          <a:prstGeom prst="rect">
            <a:avLst/>
          </a:prstGeom>
          <a:solidFill>
            <a:srgbClr val="00FFFF"/>
          </a:solidFill>
        </p:spPr>
        <p:txBody>
          <a:bodyPr wrap="square" rtlCol="0">
            <a:spAutoFit/>
          </a:bodyPr>
          <a:lstStyle/>
          <a:p>
            <a:pPr defTabSz="685800">
              <a:defRPr/>
            </a:pPr>
            <a:r>
              <a:rPr lang="en-US" sz="1050">
                <a:solidFill>
                  <a:prstClr val="black"/>
                </a:solidFill>
                <a:latin typeface="Calibri" panose="020F0502020204030204"/>
              </a:rPr>
              <a:t>Les BNE qui ont pu être quantifiés et inclus dans l’analyse financière DCF sont en bleu</a:t>
            </a:r>
          </a:p>
        </p:txBody>
      </p:sp>
      <p:sp>
        <p:nvSpPr>
          <p:cNvPr id="8" name="ZoneTexte 7">
            <a:extLst>
              <a:ext uri="{FF2B5EF4-FFF2-40B4-BE49-F238E27FC236}">
                <a16:creationId xmlns:a16="http://schemas.microsoft.com/office/drawing/2014/main" id="{3634BDB7-0A93-D6EA-6FA7-85C602BBE7FF}"/>
              </a:ext>
            </a:extLst>
          </p:cNvPr>
          <p:cNvSpPr txBox="1"/>
          <p:nvPr/>
        </p:nvSpPr>
        <p:spPr>
          <a:xfrm>
            <a:off x="6393309" y="61932"/>
            <a:ext cx="2750692" cy="323165"/>
          </a:xfrm>
          <a:prstGeom prst="rect">
            <a:avLst/>
          </a:prstGeom>
          <a:noFill/>
        </p:spPr>
        <p:txBody>
          <a:bodyPr wrap="square" rtlCol="0">
            <a:spAutoFit/>
          </a:bodyPr>
          <a:lstStyle/>
          <a:p>
            <a:pPr defTabSz="685800">
              <a:defRPr/>
            </a:pPr>
            <a:r>
              <a:rPr lang="fr-FR" sz="1500">
                <a:solidFill>
                  <a:prstClr val="black"/>
                </a:solidFill>
                <a:latin typeface="Arial" panose="020B0604020202020204" pitchFamily="34" charset="0"/>
                <a:cs typeface="Arial" panose="020B0604020202020204" pitchFamily="34" charset="0"/>
              </a:rPr>
              <a:t>Etape 3 – </a:t>
            </a:r>
            <a:r>
              <a:rPr lang="fr-CH" sz="1500">
                <a:solidFill>
                  <a:prstClr val="black"/>
                </a:solidFill>
                <a:latin typeface="Arial" panose="020B0604020202020204" pitchFamily="34" charset="0"/>
                <a:cs typeface="Arial" panose="020B0604020202020204" pitchFamily="34" charset="0"/>
              </a:rPr>
              <a:t>Analyse stratégique</a:t>
            </a:r>
          </a:p>
        </p:txBody>
      </p:sp>
      <p:sp>
        <p:nvSpPr>
          <p:cNvPr id="14" name="ZoneTexte 13">
            <a:extLst>
              <a:ext uri="{FF2B5EF4-FFF2-40B4-BE49-F238E27FC236}">
                <a16:creationId xmlns:a16="http://schemas.microsoft.com/office/drawing/2014/main" id="{39BE9F64-3DE0-ED17-EA28-E473C205B6B4}"/>
              </a:ext>
            </a:extLst>
          </p:cNvPr>
          <p:cNvSpPr txBox="1"/>
          <p:nvPr/>
        </p:nvSpPr>
        <p:spPr>
          <a:xfrm>
            <a:off x="110774" y="4225"/>
            <a:ext cx="3414731" cy="738664"/>
          </a:xfrm>
          <a:prstGeom prst="rect">
            <a:avLst/>
          </a:prstGeom>
          <a:noFill/>
        </p:spPr>
        <p:txBody>
          <a:bodyPr wrap="square" rtlCol="0">
            <a:spAutoFit/>
          </a:bodyPr>
          <a:lstStyle/>
          <a:p>
            <a:pPr defTabSz="685800">
              <a:defRPr/>
            </a:pPr>
            <a:r>
              <a:rPr lang="fr-CH" sz="2100" b="1">
                <a:solidFill>
                  <a:prstClr val="black"/>
                </a:solidFill>
                <a:latin typeface="Arial" pitchFamily="34" charset="0"/>
                <a:cs typeface="Arial" pitchFamily="34" charset="0"/>
              </a:rPr>
              <a:t>Analyse stratégique (Valeur-Coûts-Risques)</a:t>
            </a:r>
            <a:endParaRPr lang="en-GB" sz="2100" b="1">
              <a:solidFill>
                <a:prstClr val="black"/>
              </a:solidFill>
              <a:latin typeface="Arial" pitchFamily="34" charset="0"/>
              <a:cs typeface="Arial" pitchFamily="34" charset="0"/>
            </a:endParaRPr>
          </a:p>
        </p:txBody>
      </p:sp>
      <p:pic>
        <p:nvPicPr>
          <p:cNvPr id="2" name="Image 1">
            <a:extLst>
              <a:ext uri="{FF2B5EF4-FFF2-40B4-BE49-F238E27FC236}">
                <a16:creationId xmlns:a16="http://schemas.microsoft.com/office/drawing/2014/main" id="{4CB42FDE-E85E-B730-C9FC-FF5E472575D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3439716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5" grpId="0"/>
      <p:bldP spid="34" grpId="0"/>
      <p:bldP spid="13" grpId="0"/>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9CAA3-1EAA-33BD-75B5-992516060751}"/>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3D28294E-A2DE-3149-3880-8F319B4E4185}"/>
              </a:ext>
            </a:extLst>
          </p:cNvPr>
          <p:cNvPicPr>
            <a:picLocks noChangeAspect="1"/>
          </p:cNvPicPr>
          <p:nvPr/>
        </p:nvPicPr>
        <p:blipFill>
          <a:blip r:embed="rId2"/>
          <a:stretch>
            <a:fillRect/>
          </a:stretch>
        </p:blipFill>
        <p:spPr>
          <a:xfrm>
            <a:off x="201281" y="1124223"/>
            <a:ext cx="8711786" cy="2839286"/>
          </a:xfrm>
          <a:prstGeom prst="rect">
            <a:avLst/>
          </a:prstGeom>
        </p:spPr>
      </p:pic>
      <p:cxnSp>
        <p:nvCxnSpPr>
          <p:cNvPr id="7" name="Connecteur droit avec flèche 6">
            <a:extLst>
              <a:ext uri="{FF2B5EF4-FFF2-40B4-BE49-F238E27FC236}">
                <a16:creationId xmlns:a16="http://schemas.microsoft.com/office/drawing/2014/main" id="{51ABC057-422D-551E-1C8E-12C9EA25F015}"/>
              </a:ext>
            </a:extLst>
          </p:cNvPr>
          <p:cNvCxnSpPr>
            <a:cxnSpLocks/>
          </p:cNvCxnSpPr>
          <p:nvPr/>
        </p:nvCxnSpPr>
        <p:spPr>
          <a:xfrm flipV="1">
            <a:off x="6621019" y="3817973"/>
            <a:ext cx="1691045" cy="444898"/>
          </a:xfrm>
          <a:prstGeom prst="straightConnector1">
            <a:avLst/>
          </a:prstGeom>
          <a:noFill/>
          <a:ln w="28575" cap="flat" cmpd="sng" algn="ctr">
            <a:solidFill>
              <a:srgbClr val="C00000"/>
            </a:solidFill>
            <a:prstDash val="solid"/>
            <a:miter lim="800000"/>
            <a:tailEnd type="triangle"/>
          </a:ln>
          <a:effectLst/>
        </p:spPr>
      </p:cxnSp>
      <p:sp>
        <p:nvSpPr>
          <p:cNvPr id="8" name="Ellipse 7">
            <a:extLst>
              <a:ext uri="{FF2B5EF4-FFF2-40B4-BE49-F238E27FC236}">
                <a16:creationId xmlns:a16="http://schemas.microsoft.com/office/drawing/2014/main" id="{4E8C2A25-B47B-26A0-1703-893339352200}"/>
              </a:ext>
            </a:extLst>
          </p:cNvPr>
          <p:cNvSpPr/>
          <p:nvPr/>
        </p:nvSpPr>
        <p:spPr>
          <a:xfrm>
            <a:off x="8221519" y="1051892"/>
            <a:ext cx="649321" cy="381840"/>
          </a:xfrm>
          <a:prstGeom prst="ellipse">
            <a:avLst/>
          </a:prstGeom>
          <a:noFill/>
          <a:ln w="38100" cap="flat" cmpd="sng" algn="ctr">
            <a:solidFill>
              <a:srgbClr val="C00000"/>
            </a:solidFill>
            <a:prstDash val="solid"/>
            <a:miter lim="800000"/>
          </a:ln>
          <a:effectLst/>
        </p:spPr>
        <p:txBody>
          <a:bodyPr rtlCol="0" anchor="ctr"/>
          <a:lstStyle/>
          <a:p>
            <a:pPr algn="ctr" defTabSz="685800">
              <a:defRPr/>
            </a:pPr>
            <a:endParaRPr lang="en-GB" sz="1350" kern="0">
              <a:solidFill>
                <a:prstClr val="white"/>
              </a:solidFill>
              <a:latin typeface="Georgia"/>
            </a:endParaRPr>
          </a:p>
        </p:txBody>
      </p:sp>
      <p:cxnSp>
        <p:nvCxnSpPr>
          <p:cNvPr id="9" name="Connecteur droit avec flèche 8">
            <a:extLst>
              <a:ext uri="{FF2B5EF4-FFF2-40B4-BE49-F238E27FC236}">
                <a16:creationId xmlns:a16="http://schemas.microsoft.com/office/drawing/2014/main" id="{F0B3EC03-F00A-210E-5550-3D4E697B6BF3}"/>
              </a:ext>
            </a:extLst>
          </p:cNvPr>
          <p:cNvCxnSpPr>
            <a:cxnSpLocks/>
            <a:endCxn id="8" idx="2"/>
          </p:cNvCxnSpPr>
          <p:nvPr/>
        </p:nvCxnSpPr>
        <p:spPr>
          <a:xfrm>
            <a:off x="6104693" y="880630"/>
            <a:ext cx="2116826" cy="362182"/>
          </a:xfrm>
          <a:prstGeom prst="straightConnector1">
            <a:avLst/>
          </a:prstGeom>
          <a:noFill/>
          <a:ln w="28575" cap="flat" cmpd="sng" algn="ctr">
            <a:solidFill>
              <a:srgbClr val="C00000"/>
            </a:solidFill>
            <a:prstDash val="solid"/>
            <a:miter lim="800000"/>
            <a:tailEnd type="triangle"/>
          </a:ln>
          <a:effectLst/>
        </p:spPr>
      </p:cxnSp>
      <p:sp>
        <p:nvSpPr>
          <p:cNvPr id="10" name="Ellipse 9">
            <a:extLst>
              <a:ext uri="{FF2B5EF4-FFF2-40B4-BE49-F238E27FC236}">
                <a16:creationId xmlns:a16="http://schemas.microsoft.com/office/drawing/2014/main" id="{07338791-7C62-58AB-1060-1974B3B27258}"/>
              </a:ext>
            </a:extLst>
          </p:cNvPr>
          <p:cNvSpPr/>
          <p:nvPr/>
        </p:nvSpPr>
        <p:spPr>
          <a:xfrm>
            <a:off x="8312064" y="3637438"/>
            <a:ext cx="649320" cy="381840"/>
          </a:xfrm>
          <a:prstGeom prst="ellipse">
            <a:avLst/>
          </a:prstGeom>
          <a:noFill/>
          <a:ln w="38100" cap="flat" cmpd="sng" algn="ctr">
            <a:solidFill>
              <a:srgbClr val="C00000"/>
            </a:solidFill>
            <a:prstDash val="solid"/>
            <a:miter lim="800000"/>
          </a:ln>
          <a:effectLst/>
        </p:spPr>
        <p:txBody>
          <a:bodyPr rtlCol="0" anchor="ctr"/>
          <a:lstStyle/>
          <a:p>
            <a:pPr algn="ctr" defTabSz="685800">
              <a:defRPr/>
            </a:pPr>
            <a:endParaRPr lang="en-GB" sz="1350" kern="0">
              <a:solidFill>
                <a:prstClr val="white"/>
              </a:solidFill>
              <a:latin typeface="Georgia"/>
            </a:endParaRPr>
          </a:p>
        </p:txBody>
      </p:sp>
      <p:sp>
        <p:nvSpPr>
          <p:cNvPr id="11" name="ZoneTexte 10">
            <a:extLst>
              <a:ext uri="{FF2B5EF4-FFF2-40B4-BE49-F238E27FC236}">
                <a16:creationId xmlns:a16="http://schemas.microsoft.com/office/drawing/2014/main" id="{C23B77C4-70A4-BE63-9F49-528F00A6E769}"/>
              </a:ext>
            </a:extLst>
          </p:cNvPr>
          <p:cNvSpPr txBox="1"/>
          <p:nvPr/>
        </p:nvSpPr>
        <p:spPr>
          <a:xfrm>
            <a:off x="6352784" y="82692"/>
            <a:ext cx="2681719" cy="323165"/>
          </a:xfrm>
          <a:prstGeom prst="rect">
            <a:avLst/>
          </a:prstGeom>
          <a:noFill/>
        </p:spPr>
        <p:txBody>
          <a:bodyPr wrap="square" rtlCol="0">
            <a:spAutoFit/>
          </a:bodyPr>
          <a:lstStyle/>
          <a:p>
            <a:pPr defTabSz="685800">
              <a:defRPr/>
            </a:pPr>
            <a:r>
              <a:rPr lang="en-GB" sz="1500">
                <a:solidFill>
                  <a:prstClr val="black"/>
                </a:solidFill>
                <a:latin typeface="Arial" panose="020B0604020202020204" pitchFamily="34" charset="0"/>
                <a:cs typeface="Arial" panose="020B0604020202020204" pitchFamily="34" charset="0"/>
              </a:rPr>
              <a:t>Etape 4 – Analyse financière</a:t>
            </a:r>
          </a:p>
        </p:txBody>
      </p:sp>
      <p:sp>
        <p:nvSpPr>
          <p:cNvPr id="12" name="ZoneTexte 11">
            <a:extLst>
              <a:ext uri="{FF2B5EF4-FFF2-40B4-BE49-F238E27FC236}">
                <a16:creationId xmlns:a16="http://schemas.microsoft.com/office/drawing/2014/main" id="{130E83F1-82D6-A019-51B1-C0E6040C01D9}"/>
              </a:ext>
            </a:extLst>
          </p:cNvPr>
          <p:cNvSpPr txBox="1"/>
          <p:nvPr/>
        </p:nvSpPr>
        <p:spPr>
          <a:xfrm>
            <a:off x="290213" y="202001"/>
            <a:ext cx="2816600" cy="300082"/>
          </a:xfrm>
          <a:prstGeom prst="rect">
            <a:avLst/>
          </a:prstGeom>
          <a:noFill/>
        </p:spPr>
        <p:txBody>
          <a:bodyPr wrap="square" rtlCol="0">
            <a:spAutoFit/>
          </a:bodyPr>
          <a:lstStyle/>
          <a:p>
            <a:pPr defTabSz="685800">
              <a:defRPr/>
            </a:pPr>
            <a:r>
              <a:rPr lang="fr-FR" sz="1350" kern="0">
                <a:solidFill>
                  <a:prstClr val="black"/>
                </a:solidFill>
                <a:latin typeface="Calibri" panose="020F0502020204030204"/>
              </a:rPr>
              <a:t>Chiffres BNE détaillés </a:t>
            </a:r>
          </a:p>
        </p:txBody>
      </p:sp>
      <p:sp>
        <p:nvSpPr>
          <p:cNvPr id="13" name="ZoneTexte 12">
            <a:extLst>
              <a:ext uri="{FF2B5EF4-FFF2-40B4-BE49-F238E27FC236}">
                <a16:creationId xmlns:a16="http://schemas.microsoft.com/office/drawing/2014/main" id="{D90E13F6-29B5-9420-FAC1-A914443FBED4}"/>
              </a:ext>
            </a:extLst>
          </p:cNvPr>
          <p:cNvSpPr txBox="1"/>
          <p:nvPr/>
        </p:nvSpPr>
        <p:spPr>
          <a:xfrm>
            <a:off x="3039307" y="507929"/>
            <a:ext cx="3065387" cy="715581"/>
          </a:xfrm>
          <a:prstGeom prst="rect">
            <a:avLst/>
          </a:prstGeom>
          <a:noFill/>
        </p:spPr>
        <p:txBody>
          <a:bodyPr wrap="square" rtlCol="0">
            <a:spAutoFit/>
          </a:bodyPr>
          <a:lstStyle/>
          <a:p>
            <a:pPr defTabSz="685800">
              <a:defRPr/>
            </a:pPr>
            <a:r>
              <a:rPr lang="fr-FR" sz="1350" kern="0">
                <a:solidFill>
                  <a:prstClr val="black"/>
                </a:solidFill>
                <a:latin typeface="Calibri" panose="020F0502020204030204"/>
              </a:rPr>
              <a:t>Total </a:t>
            </a:r>
            <a:r>
              <a:rPr lang="fr-FR" sz="1350" kern="0">
                <a:solidFill>
                  <a:srgbClr val="FC7726"/>
                </a:solidFill>
                <a:latin typeface="Calibri" panose="020F0502020204030204"/>
              </a:rPr>
              <a:t>bénéfices</a:t>
            </a:r>
            <a:r>
              <a:rPr lang="fr-FR" sz="1350" kern="0">
                <a:solidFill>
                  <a:prstClr val="black"/>
                </a:solidFill>
                <a:latin typeface="Calibri" panose="020F0502020204030204"/>
              </a:rPr>
              <a:t> </a:t>
            </a:r>
            <a:r>
              <a:rPr lang="fr-FR" sz="1350" kern="0">
                <a:solidFill>
                  <a:srgbClr val="FC7726"/>
                </a:solidFill>
                <a:latin typeface="Calibri" panose="020F0502020204030204"/>
              </a:rPr>
              <a:t>énergétiques</a:t>
            </a:r>
            <a:r>
              <a:rPr lang="fr-FR" sz="1350" kern="0">
                <a:solidFill>
                  <a:prstClr val="black"/>
                </a:solidFill>
                <a:latin typeface="Calibri" panose="020F0502020204030204"/>
              </a:rPr>
              <a:t> </a:t>
            </a:r>
            <a:r>
              <a:rPr lang="fr-FR" sz="1350" kern="0">
                <a:solidFill>
                  <a:srgbClr val="FC7726"/>
                </a:solidFill>
                <a:latin typeface="Calibri" panose="020F0502020204030204"/>
              </a:rPr>
              <a:t>(BE) </a:t>
            </a:r>
            <a:r>
              <a:rPr lang="fr-FR" sz="1350" kern="0">
                <a:solidFill>
                  <a:prstClr val="black"/>
                </a:solidFill>
                <a:latin typeface="Calibri" panose="020F0502020204030204"/>
              </a:rPr>
              <a:t>annuels (flux entrants de l’investissement en t 1)  </a:t>
            </a:r>
          </a:p>
        </p:txBody>
      </p:sp>
      <p:sp>
        <p:nvSpPr>
          <p:cNvPr id="14" name="ZoneTexte 13">
            <a:extLst>
              <a:ext uri="{FF2B5EF4-FFF2-40B4-BE49-F238E27FC236}">
                <a16:creationId xmlns:a16="http://schemas.microsoft.com/office/drawing/2014/main" id="{22A9CF47-5A16-7ECD-B010-8A1EAD13F354}"/>
              </a:ext>
            </a:extLst>
          </p:cNvPr>
          <p:cNvSpPr txBox="1"/>
          <p:nvPr/>
        </p:nvSpPr>
        <p:spPr>
          <a:xfrm>
            <a:off x="3106813" y="4085788"/>
            <a:ext cx="3514207" cy="715581"/>
          </a:xfrm>
          <a:prstGeom prst="rect">
            <a:avLst/>
          </a:prstGeom>
          <a:noFill/>
        </p:spPr>
        <p:txBody>
          <a:bodyPr wrap="square" rtlCol="0">
            <a:spAutoFit/>
          </a:bodyPr>
          <a:lstStyle/>
          <a:p>
            <a:pPr defTabSz="685800">
              <a:defRPr/>
            </a:pPr>
            <a:r>
              <a:rPr lang="fr-FR" sz="1350" kern="0">
                <a:solidFill>
                  <a:prstClr val="black"/>
                </a:solidFill>
                <a:latin typeface="Calibri" panose="020F0502020204030204"/>
              </a:rPr>
              <a:t>Total </a:t>
            </a:r>
            <a:r>
              <a:rPr lang="fr-FR" sz="1350" kern="0">
                <a:solidFill>
                  <a:srgbClr val="FC7726"/>
                </a:solidFill>
                <a:latin typeface="Calibri" panose="020F0502020204030204"/>
              </a:rPr>
              <a:t>bénéfices</a:t>
            </a:r>
            <a:r>
              <a:rPr lang="fr-FR" sz="1350" kern="0">
                <a:solidFill>
                  <a:prstClr val="black"/>
                </a:solidFill>
                <a:latin typeface="Calibri" panose="020F0502020204030204"/>
              </a:rPr>
              <a:t> </a:t>
            </a:r>
            <a:r>
              <a:rPr lang="fr-FR" sz="1350" kern="0">
                <a:solidFill>
                  <a:srgbClr val="FC7726"/>
                </a:solidFill>
                <a:latin typeface="Calibri" panose="020F0502020204030204"/>
              </a:rPr>
              <a:t>non énergétiques (BNE) </a:t>
            </a:r>
            <a:r>
              <a:rPr lang="fr-FR" sz="1350" kern="0">
                <a:solidFill>
                  <a:prstClr val="black"/>
                </a:solidFill>
                <a:latin typeface="Calibri" panose="020F0502020204030204"/>
              </a:rPr>
              <a:t>annuels (flux entrants de l’investissement en t1)  </a:t>
            </a:r>
          </a:p>
        </p:txBody>
      </p:sp>
      <p:pic>
        <p:nvPicPr>
          <p:cNvPr id="2" name="Image 1">
            <a:extLst>
              <a:ext uri="{FF2B5EF4-FFF2-40B4-BE49-F238E27FC236}">
                <a16:creationId xmlns:a16="http://schemas.microsoft.com/office/drawing/2014/main" id="{3F3564E2-C289-BCAB-E0E6-DC5851F9877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207289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723600" y="633625"/>
            <a:ext cx="267451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itchFamily="34" charset="0"/>
                <a:cs typeface="Arial" pitchFamily="34" charset="0"/>
              </a:defRPr>
            </a:lvl1pPr>
            <a:lvl2pPr marL="742950" indent="-285750">
              <a:spcBef>
                <a:spcPct val="20000"/>
              </a:spcBef>
              <a:buChar char="–"/>
              <a:defRPr sz="2800">
                <a:solidFill>
                  <a:schemeClr val="tx1"/>
                </a:solidFill>
                <a:latin typeface="Arial" pitchFamily="34" charset="0"/>
                <a:cs typeface="Arial" pitchFamily="34" charset="0"/>
              </a:defRPr>
            </a:lvl2pPr>
            <a:lvl3pPr marL="1143000" indent="-228600">
              <a:spcBef>
                <a:spcPct val="20000"/>
              </a:spcBef>
              <a:buChar char="•"/>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defTabSz="685800">
              <a:spcBef>
                <a:spcPct val="0"/>
              </a:spcBef>
              <a:spcAft>
                <a:spcPts val="900"/>
              </a:spcAft>
              <a:buNone/>
              <a:defRPr/>
            </a:pPr>
            <a:r>
              <a:rPr lang="fr-FR" altLang="en-US" sz="2100" b="1">
                <a:solidFill>
                  <a:prstClr val="black"/>
                </a:solidFill>
              </a:rPr>
              <a:t>Analyse financière</a:t>
            </a:r>
            <a:endParaRPr lang="en-GB" altLang="en-US" sz="2100" b="1">
              <a:solidFill>
                <a:prstClr val="black"/>
              </a:solidFill>
            </a:endParaRPr>
          </a:p>
        </p:txBody>
      </p:sp>
      <p:sp>
        <p:nvSpPr>
          <p:cNvPr id="6" name="ZoneTexte 5"/>
          <p:cNvSpPr txBox="1"/>
          <p:nvPr/>
        </p:nvSpPr>
        <p:spPr>
          <a:xfrm>
            <a:off x="1224936" y="1275517"/>
            <a:ext cx="3190177" cy="2271644"/>
          </a:xfrm>
          <a:prstGeom prst="rect">
            <a:avLst/>
          </a:prstGeom>
          <a:noFill/>
          <a:ln>
            <a:solidFill>
              <a:schemeClr val="bg1">
                <a:lumMod val="75000"/>
              </a:schemeClr>
            </a:solidFill>
          </a:ln>
        </p:spPr>
        <p:txBody>
          <a:bodyPr wrap="square">
            <a:noAutofit/>
          </a:bodyPr>
          <a:lstStyle/>
          <a:p>
            <a:pPr defTabSz="685800">
              <a:spcAft>
                <a:spcPts val="1350"/>
              </a:spcAft>
              <a:defRPr/>
            </a:pPr>
            <a:r>
              <a:rPr lang="en-GB" b="1">
                <a:solidFill>
                  <a:srgbClr val="FC7726"/>
                </a:solidFill>
                <a:latin typeface="Arial"/>
              </a:rPr>
              <a:t>BE</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CAPEX :  </a:t>
            </a:r>
            <a:r>
              <a:rPr lang="en-GB" sz="1500" b="1">
                <a:solidFill>
                  <a:prstClr val="black"/>
                </a:solidFill>
                <a:latin typeface="Arial" charset="0"/>
                <a:cs typeface="Arial" charset="0"/>
              </a:rPr>
              <a:t>€ 1’295’000</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Revenus année 1 : </a:t>
            </a:r>
            <a:r>
              <a:rPr lang="en-GB" sz="1500" b="1">
                <a:solidFill>
                  <a:prstClr val="black"/>
                </a:solidFill>
                <a:latin typeface="Arial" charset="0"/>
                <a:cs typeface="Arial" charset="0"/>
              </a:rPr>
              <a:t>€ 251’738</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VAN :  </a:t>
            </a:r>
            <a:r>
              <a:rPr lang="en-GB" sz="1500" b="1">
                <a:solidFill>
                  <a:prstClr val="black"/>
                </a:solidFill>
                <a:latin typeface="Arial" charset="0"/>
                <a:cs typeface="Arial" charset="0"/>
              </a:rPr>
              <a:t>€ 842’070</a:t>
            </a:r>
            <a:endParaRPr lang="en-GB" sz="1500">
              <a:solidFill>
                <a:prstClr val="black"/>
              </a:solidFill>
              <a:latin typeface="Arial" charset="0"/>
              <a:cs typeface="Arial" charset="0"/>
            </a:endParaRPr>
          </a:p>
          <a:p>
            <a:pPr marL="257175" indent="-257175" defTabSz="685800">
              <a:spcAft>
                <a:spcPts val="900"/>
              </a:spcAft>
              <a:buFont typeface="Arial" panose="020B0604020202020204" pitchFamily="34" charset="0"/>
              <a:buChar char="•"/>
              <a:defRPr/>
            </a:pPr>
            <a:r>
              <a:rPr lang="en-GB" sz="1500">
                <a:solidFill>
                  <a:srgbClr val="FA8C48"/>
                </a:solidFill>
                <a:latin typeface="Arial" charset="0"/>
                <a:cs typeface="Arial" charset="0"/>
              </a:rPr>
              <a:t>TRI : 15,6%</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Payback time (simple) : 5 ans</a:t>
            </a:r>
          </a:p>
          <a:p>
            <a:pPr defTabSz="685800">
              <a:spcAft>
                <a:spcPts val="450"/>
              </a:spcAft>
              <a:defRPr/>
            </a:pPr>
            <a:r>
              <a:rPr lang="fr-CH" sz="1350">
                <a:solidFill>
                  <a:prstClr val="black"/>
                </a:solidFill>
                <a:latin typeface="Arial" charset="0"/>
                <a:cs typeface="Arial" charset="0"/>
              </a:rPr>
              <a:t>      </a:t>
            </a:r>
          </a:p>
        </p:txBody>
      </p:sp>
      <p:sp>
        <p:nvSpPr>
          <p:cNvPr id="3" name="Rectangle 2"/>
          <p:cNvSpPr/>
          <p:nvPr/>
        </p:nvSpPr>
        <p:spPr>
          <a:xfrm>
            <a:off x="1224935" y="3738886"/>
            <a:ext cx="7247081" cy="932050"/>
          </a:xfrm>
          <a:prstGeom prst="rect">
            <a:avLst/>
          </a:prstGeom>
        </p:spPr>
        <p:txBody>
          <a:bodyPr wrap="square">
            <a:spAutoFit/>
          </a:bodyPr>
          <a:lstStyle/>
          <a:p>
            <a:pPr defTabSz="685800">
              <a:lnSpc>
                <a:spcPct val="120000"/>
              </a:lnSpc>
              <a:defRPr/>
            </a:pPr>
            <a:r>
              <a:rPr lang="en-GB" sz="1350">
                <a:solidFill>
                  <a:prstClr val="black"/>
                </a:solidFill>
                <a:latin typeface="Arial"/>
              </a:rPr>
              <a:t>Taux d’actualisation </a:t>
            </a:r>
            <a:r>
              <a:rPr lang="en-GB" sz="1350">
                <a:solidFill>
                  <a:prstClr val="black"/>
                </a:solidFill>
                <a:latin typeface="Arial" charset="0"/>
                <a:cs typeface="Arial" charset="0"/>
              </a:rPr>
              <a:t>: 8%</a:t>
            </a:r>
          </a:p>
          <a:p>
            <a:pPr defTabSz="685800">
              <a:lnSpc>
                <a:spcPct val="120000"/>
              </a:lnSpc>
              <a:defRPr/>
            </a:pPr>
            <a:r>
              <a:rPr lang="en-GB" sz="1350">
                <a:solidFill>
                  <a:prstClr val="black"/>
                </a:solidFill>
                <a:latin typeface="Arial"/>
              </a:rPr>
              <a:t>Durée de l’investissement:</a:t>
            </a:r>
            <a:r>
              <a:rPr lang="en-GB" sz="1350">
                <a:solidFill>
                  <a:prstClr val="black"/>
                </a:solidFill>
                <a:latin typeface="Arial" charset="0"/>
                <a:cs typeface="Arial" charset="0"/>
              </a:rPr>
              <a:t> 20 ans*</a:t>
            </a:r>
          </a:p>
          <a:p>
            <a:pPr defTabSz="685800">
              <a:spcAft>
                <a:spcPts val="450"/>
              </a:spcAft>
              <a:defRPr/>
            </a:pPr>
            <a:r>
              <a:rPr lang="en-GB" sz="900" i="1">
                <a:solidFill>
                  <a:prstClr val="black"/>
                </a:solidFill>
                <a:latin typeface="Arial" charset="0"/>
                <a:cs typeface="Arial" charset="0"/>
              </a:rPr>
              <a:t>*Le nombre d’années prises en coompte pour calculer la VAN et le TRI</a:t>
            </a:r>
          </a:p>
          <a:p>
            <a:pPr defTabSz="685800">
              <a:spcAft>
                <a:spcPts val="450"/>
              </a:spcAft>
              <a:defRPr/>
            </a:pPr>
            <a:endParaRPr lang="en-GB" sz="900" b="1" i="1">
              <a:solidFill>
                <a:prstClr val="black"/>
              </a:solidFill>
              <a:latin typeface="Arial" charset="0"/>
              <a:cs typeface="Arial" charset="0"/>
            </a:endParaRPr>
          </a:p>
        </p:txBody>
      </p:sp>
      <p:sp>
        <p:nvSpPr>
          <p:cNvPr id="8" name="ZoneTexte 7"/>
          <p:cNvSpPr txBox="1"/>
          <p:nvPr/>
        </p:nvSpPr>
        <p:spPr>
          <a:xfrm>
            <a:off x="6329183" y="122798"/>
            <a:ext cx="2627039" cy="323165"/>
          </a:xfrm>
          <a:prstGeom prst="rect">
            <a:avLst/>
          </a:prstGeom>
          <a:noFill/>
        </p:spPr>
        <p:txBody>
          <a:bodyPr wrap="square" rtlCol="0">
            <a:spAutoFit/>
          </a:bodyPr>
          <a:lstStyle/>
          <a:p>
            <a:pPr defTabSz="685800">
              <a:defRPr/>
            </a:pPr>
            <a:r>
              <a:rPr lang="en-GB" sz="1500">
                <a:solidFill>
                  <a:prstClr val="black"/>
                </a:solidFill>
                <a:latin typeface="Arial" panose="020B0604020202020204" pitchFamily="34" charset="0"/>
                <a:cs typeface="Arial" panose="020B0604020202020204" pitchFamily="34" charset="0"/>
              </a:rPr>
              <a:t>Etape 4 – Analyse financière</a:t>
            </a:r>
          </a:p>
        </p:txBody>
      </p:sp>
      <p:sp>
        <p:nvSpPr>
          <p:cNvPr id="9" name="ZoneTexte 8"/>
          <p:cNvSpPr txBox="1"/>
          <p:nvPr/>
        </p:nvSpPr>
        <p:spPr>
          <a:xfrm>
            <a:off x="4794690" y="1273349"/>
            <a:ext cx="3265953" cy="2271644"/>
          </a:xfrm>
          <a:prstGeom prst="rect">
            <a:avLst/>
          </a:prstGeom>
          <a:noFill/>
          <a:ln>
            <a:solidFill>
              <a:schemeClr val="bg1">
                <a:lumMod val="75000"/>
              </a:schemeClr>
            </a:solidFill>
          </a:ln>
        </p:spPr>
        <p:txBody>
          <a:bodyPr wrap="square">
            <a:noAutofit/>
          </a:bodyPr>
          <a:lstStyle/>
          <a:p>
            <a:pPr defTabSz="685800">
              <a:spcAft>
                <a:spcPts val="1350"/>
              </a:spcAft>
              <a:defRPr/>
            </a:pPr>
            <a:r>
              <a:rPr lang="en-GB" b="1">
                <a:solidFill>
                  <a:srgbClr val="FC7726"/>
                </a:solidFill>
                <a:latin typeface="Arial"/>
              </a:rPr>
              <a:t>BE + BNE</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CAPEX :  </a:t>
            </a:r>
            <a:r>
              <a:rPr lang="en-GB" sz="1500" b="1">
                <a:solidFill>
                  <a:prstClr val="black"/>
                </a:solidFill>
                <a:latin typeface="Arial" charset="0"/>
                <a:cs typeface="Arial" charset="0"/>
              </a:rPr>
              <a:t>€ 1’295’000</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Revenus année 1 :  </a:t>
            </a:r>
            <a:r>
              <a:rPr lang="en-GB" sz="1500" b="1">
                <a:solidFill>
                  <a:prstClr val="black"/>
                </a:solidFill>
                <a:latin typeface="Arial" charset="0"/>
                <a:cs typeface="Arial" charset="0"/>
              </a:rPr>
              <a:t>€ 295’760 </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VAN :  </a:t>
            </a:r>
            <a:r>
              <a:rPr lang="en-GB" sz="1500" b="1">
                <a:solidFill>
                  <a:prstClr val="black"/>
                </a:solidFill>
                <a:latin typeface="Arial" charset="0"/>
                <a:cs typeface="Arial" charset="0"/>
              </a:rPr>
              <a:t>€ 1’166’230</a:t>
            </a:r>
          </a:p>
          <a:p>
            <a:pPr marL="257175" indent="-257175" defTabSz="685800">
              <a:spcAft>
                <a:spcPts val="900"/>
              </a:spcAft>
              <a:buFont typeface="Arial" panose="020B0604020202020204" pitchFamily="34" charset="0"/>
              <a:buChar char="•"/>
              <a:defRPr/>
            </a:pPr>
            <a:r>
              <a:rPr lang="en-GB" sz="1500">
                <a:solidFill>
                  <a:srgbClr val="FA8C48"/>
                </a:solidFill>
                <a:latin typeface="Arial" charset="0"/>
                <a:cs typeface="Arial" charset="0"/>
              </a:rPr>
              <a:t>TRI : 18,4%</a:t>
            </a:r>
          </a:p>
          <a:p>
            <a:pPr marL="257175" indent="-257175" defTabSz="685800">
              <a:spcAft>
                <a:spcPts val="450"/>
              </a:spcAft>
              <a:buFont typeface="Arial" panose="020B0604020202020204" pitchFamily="34" charset="0"/>
              <a:buChar char="•"/>
              <a:defRPr/>
            </a:pPr>
            <a:r>
              <a:rPr lang="en-GB" sz="1500">
                <a:solidFill>
                  <a:prstClr val="black"/>
                </a:solidFill>
                <a:latin typeface="Arial" charset="0"/>
                <a:cs typeface="Arial" charset="0"/>
              </a:rPr>
              <a:t>Payback time (simple) : </a:t>
            </a:r>
            <a:r>
              <a:rPr lang="en-GB" sz="1500" b="1">
                <a:solidFill>
                  <a:prstClr val="black"/>
                </a:solidFill>
                <a:latin typeface="Arial" charset="0"/>
                <a:cs typeface="Arial" charset="0"/>
              </a:rPr>
              <a:t>4,4</a:t>
            </a:r>
            <a:r>
              <a:rPr lang="fr-CH" sz="1500" b="1">
                <a:solidFill>
                  <a:prstClr val="black"/>
                </a:solidFill>
                <a:latin typeface="Arial" charset="0"/>
                <a:cs typeface="Arial" charset="0"/>
              </a:rPr>
              <a:t> ans</a:t>
            </a:r>
            <a:r>
              <a:rPr lang="fr-CH" sz="1500">
                <a:solidFill>
                  <a:prstClr val="black"/>
                </a:solidFill>
                <a:latin typeface="Arial" charset="0"/>
                <a:cs typeface="Arial" charset="0"/>
              </a:rPr>
              <a:t>     </a:t>
            </a:r>
          </a:p>
        </p:txBody>
      </p:sp>
      <p:sp>
        <p:nvSpPr>
          <p:cNvPr id="10" name="Footer Placeholder 4">
            <a:extLst>
              <a:ext uri="{FF2B5EF4-FFF2-40B4-BE49-F238E27FC236}">
                <a16:creationId xmlns:a16="http://schemas.microsoft.com/office/drawing/2014/main" id="{C2F8911F-7A53-45B2-ABD9-1965094AB277}"/>
              </a:ext>
            </a:extLst>
          </p:cNvPr>
          <p:cNvSpPr>
            <a:spLocks noGrp="1"/>
          </p:cNvSpPr>
          <p:nvPr>
            <p:ph type="ftr" sz="quarter" idx="11"/>
          </p:nvPr>
        </p:nvSpPr>
        <p:spPr>
          <a:xfrm flipV="1">
            <a:off x="1658124" y="5086800"/>
            <a:ext cx="5886000" cy="56700"/>
          </a:xfrm>
        </p:spPr>
        <p:txBody>
          <a:bodyPr/>
          <a:lstStyle/>
          <a:p>
            <a:pPr algn="l" defTabSz="685800">
              <a:defRPr/>
            </a:pPr>
            <a:r>
              <a:rPr lang="en-US" altLang="en-US">
                <a:solidFill>
                  <a:prstClr val="white"/>
                </a:solidFill>
                <a:latin typeface="Aptos" panose="02110004020202020204"/>
              </a:rPr>
              <a:t>Cynthiana Coating Bay Humidity Control Optimization</a:t>
            </a:r>
            <a:endParaRPr lang="en-GB">
              <a:solidFill>
                <a:prstClr val="white"/>
              </a:solidFill>
              <a:latin typeface="Georgia"/>
            </a:endParaRPr>
          </a:p>
        </p:txBody>
      </p:sp>
      <p:pic>
        <p:nvPicPr>
          <p:cNvPr id="2" name="Image 1">
            <a:extLst>
              <a:ext uri="{FF2B5EF4-FFF2-40B4-BE49-F238E27FC236}">
                <a16:creationId xmlns:a16="http://schemas.microsoft.com/office/drawing/2014/main" id="{448C7ACB-F16C-02EE-0D28-014DDA74A6F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20311265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803746" y="704483"/>
            <a:ext cx="427094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itchFamily="34" charset="0"/>
                <a:cs typeface="Arial" pitchFamily="34" charset="0"/>
              </a:defRPr>
            </a:lvl1pPr>
            <a:lvl2pPr marL="742950" indent="-285750">
              <a:spcBef>
                <a:spcPct val="20000"/>
              </a:spcBef>
              <a:buChar char="–"/>
              <a:defRPr sz="2800">
                <a:solidFill>
                  <a:schemeClr val="tx1"/>
                </a:solidFill>
                <a:latin typeface="Arial" pitchFamily="34" charset="0"/>
                <a:cs typeface="Arial" pitchFamily="34" charset="0"/>
              </a:defRPr>
            </a:lvl2pPr>
            <a:lvl3pPr marL="1143000" indent="-228600">
              <a:spcBef>
                <a:spcPct val="20000"/>
              </a:spcBef>
              <a:buChar char="•"/>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defTabSz="685800">
              <a:spcBef>
                <a:spcPct val="0"/>
              </a:spcBef>
              <a:spcAft>
                <a:spcPts val="900"/>
              </a:spcAft>
              <a:buNone/>
              <a:defRPr/>
            </a:pPr>
            <a:r>
              <a:rPr lang="en-GB" altLang="en-US" sz="2100" b="1">
                <a:solidFill>
                  <a:prstClr val="black"/>
                </a:solidFill>
                <a:latin typeface="Calibri" panose="020F0502020204030204" pitchFamily="34" charset="0"/>
                <a:cs typeface="Calibri" panose="020F0502020204030204" pitchFamily="34" charset="0"/>
              </a:rPr>
              <a:t>Pourquoi ce projet en </a:t>
            </a:r>
            <a:r>
              <a:rPr lang="en-GB" altLang="en-US" sz="2100" b="1">
                <a:solidFill>
                  <a:srgbClr val="FC7726"/>
                </a:solidFill>
                <a:latin typeface="Calibri" panose="020F0502020204030204" pitchFamily="34" charset="0"/>
                <a:cs typeface="Calibri" panose="020F0502020204030204" pitchFamily="34" charset="0"/>
              </a:rPr>
              <a:t>vaut la peine </a:t>
            </a:r>
            <a:r>
              <a:rPr lang="en-GB" altLang="en-US" sz="2100" b="1">
                <a:solidFill>
                  <a:prstClr val="black"/>
                </a:solidFill>
                <a:latin typeface="Calibri" panose="020F0502020204030204" pitchFamily="34" charset="0"/>
                <a:cs typeface="Calibri" panose="020F0502020204030204" pitchFamily="34" charset="0"/>
              </a:rPr>
              <a:t>:  </a:t>
            </a:r>
            <a:endParaRPr lang="en-GB" altLang="en-US" sz="2100">
              <a:solidFill>
                <a:prstClr val="black"/>
              </a:solidFill>
              <a:latin typeface="Calibri" panose="020F0502020204030204" pitchFamily="34" charset="0"/>
              <a:cs typeface="Calibri" panose="020F0502020204030204" pitchFamily="34" charset="0"/>
            </a:endParaRPr>
          </a:p>
        </p:txBody>
      </p:sp>
      <p:sp>
        <p:nvSpPr>
          <p:cNvPr id="6" name="ZoneTexte 5"/>
          <p:cNvSpPr txBox="1"/>
          <p:nvPr/>
        </p:nvSpPr>
        <p:spPr>
          <a:xfrm>
            <a:off x="971972" y="1918374"/>
            <a:ext cx="6702453" cy="323165"/>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sz="1500">
                <a:solidFill>
                  <a:prstClr val="black"/>
                </a:solidFill>
                <a:latin typeface="Aptos" panose="02110004020202020204"/>
                <a:cs typeface="Arial" charset="0"/>
              </a:rPr>
              <a:t>Processus de dégivrage et de lavage plus sûrs, plus fiables et plus efficaces.</a:t>
            </a:r>
            <a:endParaRPr lang="fr-CH" sz="1350">
              <a:solidFill>
                <a:prstClr val="black"/>
              </a:solidFill>
              <a:latin typeface="Aptos" panose="02110004020202020204"/>
              <a:cs typeface="Arial" charset="0"/>
            </a:endParaRPr>
          </a:p>
        </p:txBody>
      </p:sp>
      <p:sp>
        <p:nvSpPr>
          <p:cNvPr id="8" name="ZoneTexte 7"/>
          <p:cNvSpPr txBox="1"/>
          <p:nvPr/>
        </p:nvSpPr>
        <p:spPr>
          <a:xfrm>
            <a:off x="5996829" y="169816"/>
            <a:ext cx="3094591" cy="323165"/>
          </a:xfrm>
          <a:prstGeom prst="rect">
            <a:avLst/>
          </a:prstGeom>
          <a:noFill/>
        </p:spPr>
        <p:txBody>
          <a:bodyPr wrap="square" rtlCol="0">
            <a:spAutoFit/>
          </a:bodyPr>
          <a:lstStyle/>
          <a:p>
            <a:pPr defTabSz="685800">
              <a:defRPr/>
            </a:pPr>
            <a:r>
              <a:rPr lang="en-GB" sz="1500">
                <a:solidFill>
                  <a:prstClr val="black"/>
                </a:solidFill>
                <a:latin typeface="Arial" panose="020B0604020202020204" pitchFamily="34" charset="0"/>
                <a:cs typeface="Arial" panose="020B0604020202020204" pitchFamily="34" charset="0"/>
              </a:rPr>
              <a:t>Conclusions et recommandations</a:t>
            </a:r>
          </a:p>
        </p:txBody>
      </p:sp>
      <p:sp>
        <p:nvSpPr>
          <p:cNvPr id="7" name="ZoneTexte 6"/>
          <p:cNvSpPr txBox="1"/>
          <p:nvPr/>
        </p:nvSpPr>
        <p:spPr>
          <a:xfrm>
            <a:off x="971971" y="3228503"/>
            <a:ext cx="7266422" cy="553998"/>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en-US" sz="1500">
                <a:solidFill>
                  <a:prstClr val="black"/>
                </a:solidFill>
                <a:latin typeface="Aptos" panose="02110004020202020204"/>
              </a:rPr>
              <a:t>Amélioration de la proposition de valeur de Cooperl à l’égard des clients, des membres de la coopérative, des employés, des partenaires financiers, des riverains.</a:t>
            </a:r>
          </a:p>
        </p:txBody>
      </p:sp>
      <p:sp>
        <p:nvSpPr>
          <p:cNvPr id="10" name="ZoneTexte 9"/>
          <p:cNvSpPr txBox="1"/>
          <p:nvPr/>
        </p:nvSpPr>
        <p:spPr>
          <a:xfrm>
            <a:off x="971970" y="2284566"/>
            <a:ext cx="7086176" cy="553998"/>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en-US" sz="1500">
                <a:solidFill>
                  <a:prstClr val="black"/>
                </a:solidFill>
                <a:latin typeface="Aptos" panose="02110004020202020204"/>
              </a:rPr>
              <a:t>Productivité en hausse. Réduction de coûts opérationnels; coûts d’investissement reportés.</a:t>
            </a:r>
          </a:p>
        </p:txBody>
      </p:sp>
      <p:sp>
        <p:nvSpPr>
          <p:cNvPr id="2" name="ZoneTexte 1"/>
          <p:cNvSpPr txBox="1"/>
          <p:nvPr/>
        </p:nvSpPr>
        <p:spPr>
          <a:xfrm>
            <a:off x="5517007" y="4414126"/>
            <a:ext cx="2326985" cy="300082"/>
          </a:xfrm>
          <a:prstGeom prst="rect">
            <a:avLst/>
          </a:prstGeom>
          <a:noFill/>
        </p:spPr>
        <p:txBody>
          <a:bodyPr wrap="square" rtlCol="0">
            <a:spAutoFit/>
          </a:bodyPr>
          <a:lstStyle/>
          <a:p>
            <a:pPr defTabSz="685800">
              <a:spcAft>
                <a:spcPts val="900"/>
              </a:spcAft>
              <a:defRPr/>
            </a:pPr>
            <a:r>
              <a:rPr lang="en-GB" sz="1350">
                <a:solidFill>
                  <a:prstClr val="black">
                    <a:lumMod val="65000"/>
                    <a:lumOff val="35000"/>
                  </a:prstClr>
                </a:solidFill>
                <a:latin typeface="Georgia"/>
              </a:rPr>
              <a:t>Merci pour votre attention</a:t>
            </a:r>
          </a:p>
        </p:txBody>
      </p:sp>
      <p:sp>
        <p:nvSpPr>
          <p:cNvPr id="3" name="ZoneTexte 2">
            <a:extLst>
              <a:ext uri="{FF2B5EF4-FFF2-40B4-BE49-F238E27FC236}">
                <a16:creationId xmlns:a16="http://schemas.microsoft.com/office/drawing/2014/main" id="{7B3F0992-E98A-0725-7ECC-86130F84163B}"/>
              </a:ext>
            </a:extLst>
          </p:cNvPr>
          <p:cNvSpPr txBox="1"/>
          <p:nvPr/>
        </p:nvSpPr>
        <p:spPr>
          <a:xfrm>
            <a:off x="971970" y="1345590"/>
            <a:ext cx="7012699" cy="553998"/>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en-US" sz="1500">
                <a:solidFill>
                  <a:prstClr val="black"/>
                </a:solidFill>
                <a:latin typeface="Aptos" panose="02110004020202020204"/>
              </a:rPr>
              <a:t>Capacité des chambres froides (équipement goulot) augmentée, apte à répondre à l’augmentation de la production.</a:t>
            </a:r>
          </a:p>
        </p:txBody>
      </p:sp>
      <p:pic>
        <p:nvPicPr>
          <p:cNvPr id="4" name="Image 3">
            <a:extLst>
              <a:ext uri="{FF2B5EF4-FFF2-40B4-BE49-F238E27FC236}">
                <a16:creationId xmlns:a16="http://schemas.microsoft.com/office/drawing/2014/main" id="{27E93825-C7DB-8082-A255-3836106477E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
        <p:nvSpPr>
          <p:cNvPr id="12" name="ZoneTexte 11">
            <a:extLst>
              <a:ext uri="{FF2B5EF4-FFF2-40B4-BE49-F238E27FC236}">
                <a16:creationId xmlns:a16="http://schemas.microsoft.com/office/drawing/2014/main" id="{7F2526B7-0126-F46B-C4CC-29AF71D6AAF9}"/>
              </a:ext>
            </a:extLst>
          </p:cNvPr>
          <p:cNvSpPr txBox="1"/>
          <p:nvPr/>
        </p:nvSpPr>
        <p:spPr>
          <a:xfrm>
            <a:off x="971971" y="2839197"/>
            <a:ext cx="4277660" cy="323165"/>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en-US" sz="1500">
                <a:solidFill>
                  <a:prstClr val="black"/>
                </a:solidFill>
                <a:latin typeface="Aptos" panose="02110004020202020204"/>
              </a:rPr>
              <a:t>Succès de la stratégie durabilité et RSE.</a:t>
            </a:r>
          </a:p>
        </p:txBody>
      </p:sp>
      <p:sp>
        <p:nvSpPr>
          <p:cNvPr id="13" name="ZoneTexte 12">
            <a:extLst>
              <a:ext uri="{FF2B5EF4-FFF2-40B4-BE49-F238E27FC236}">
                <a16:creationId xmlns:a16="http://schemas.microsoft.com/office/drawing/2014/main" id="{0E5D618D-BC72-82D1-124F-11B25E8A6035}"/>
              </a:ext>
            </a:extLst>
          </p:cNvPr>
          <p:cNvSpPr txBox="1"/>
          <p:nvPr/>
        </p:nvSpPr>
        <p:spPr>
          <a:xfrm>
            <a:off x="971971" y="3855241"/>
            <a:ext cx="4277660" cy="323165"/>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en-US" sz="1500">
                <a:solidFill>
                  <a:prstClr val="black"/>
                </a:solidFill>
                <a:latin typeface="Aptos" panose="02110004020202020204"/>
              </a:rPr>
              <a:t>TRI 18,4%</a:t>
            </a:r>
          </a:p>
        </p:txBody>
      </p:sp>
    </p:spTree>
    <p:extLst>
      <p:ext uri="{BB962C8B-B14F-4D97-AF65-F5344CB8AC3E}">
        <p14:creationId xmlns:p14="http://schemas.microsoft.com/office/powerpoint/2010/main" val="8831893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2" grpId="0"/>
      <p:bldP spid="3" grpId="0"/>
      <p:bldP spid="12" grpId="0"/>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89722-F3E6-6E21-AB48-AFF838D980A6}"/>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FA014A75-C7D3-F07B-FC5E-0986235C5C3A}"/>
              </a:ext>
            </a:extLst>
          </p:cNvPr>
          <p:cNvPicPr>
            <a:picLocks noChangeAspect="1" noChangeArrowheads="1"/>
          </p:cNvPicPr>
          <p:nvPr>
            <p:custDataLst>
              <p:tags r:id="rId1"/>
            </p:custDataLst>
          </p:nvPr>
        </p:nvPicPr>
        <p:blipFill rotWithShape="1">
          <a:blip r:embed="rId7" cstate="screen">
            <a:extLst>
              <a:ext uri="{28A0092B-C50C-407E-A947-70E740481C1C}">
                <a14:useLocalDpi xmlns:a14="http://schemas.microsoft.com/office/drawing/2010/main" val="0"/>
              </a:ext>
            </a:extLst>
          </a:blip>
          <a:srcRect r="27644"/>
          <a:stretch/>
        </p:blipFill>
        <p:spPr bwMode="auto">
          <a:xfrm>
            <a:off x="919724" y="2543069"/>
            <a:ext cx="2415496" cy="351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AF75959C-3062-1FFD-23FA-F9FDB9854768}"/>
              </a:ext>
            </a:extLst>
          </p:cNvPr>
          <p:cNvSpPr/>
          <p:nvPr>
            <p:custDataLst>
              <p:tags r:id="rId2"/>
            </p:custDataLst>
          </p:nvPr>
        </p:nvSpPr>
        <p:spPr>
          <a:xfrm>
            <a:off x="1220118" y="2543069"/>
            <a:ext cx="298633" cy="351105"/>
          </a:xfrm>
          <a:prstGeom prst="rect">
            <a:avLst/>
          </a:prstGeom>
          <a:noFill/>
          <a:ln w="38100"/>
        </p:spPr>
        <p:style>
          <a:lnRef idx="2">
            <a:schemeClr val="accent3"/>
          </a:lnRef>
          <a:fillRef idx="1">
            <a:schemeClr val="lt1"/>
          </a:fillRef>
          <a:effectRef idx="0">
            <a:schemeClr val="accent3"/>
          </a:effectRef>
          <a:fontRef idx="minor">
            <a:schemeClr val="dk1"/>
          </a:fontRef>
        </p:style>
        <p:txBody>
          <a:bodyPr rtlCol="0" anchor="ctr"/>
          <a:lstStyle/>
          <a:p>
            <a:pPr algn="ctr" defTabSz="914378">
              <a:defRPr/>
            </a:pPr>
            <a:endParaRPr lang="fr-FR">
              <a:solidFill>
                <a:prstClr val="black"/>
              </a:solidFill>
              <a:latin typeface="Calibri"/>
            </a:endParaRPr>
          </a:p>
        </p:txBody>
      </p:sp>
      <p:pic>
        <p:nvPicPr>
          <p:cNvPr id="2050" name="Picture 2">
            <a:extLst>
              <a:ext uri="{FF2B5EF4-FFF2-40B4-BE49-F238E27FC236}">
                <a16:creationId xmlns:a16="http://schemas.microsoft.com/office/drawing/2014/main" id="{10BAC686-6527-0432-3F2D-11F0ED74EDE8}"/>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rcRect/>
          <a:stretch>
            <a:fillRect/>
          </a:stretch>
        </p:blipFill>
        <p:spPr bwMode="auto">
          <a:xfrm>
            <a:off x="5074128" y="2045873"/>
            <a:ext cx="2415496" cy="1338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Flèche droite 8">
            <a:extLst>
              <a:ext uri="{FF2B5EF4-FFF2-40B4-BE49-F238E27FC236}">
                <a16:creationId xmlns:a16="http://schemas.microsoft.com/office/drawing/2014/main" id="{8AE9F4FE-7155-3AE3-B473-4054BE176288}"/>
              </a:ext>
            </a:extLst>
          </p:cNvPr>
          <p:cNvSpPr/>
          <p:nvPr>
            <p:custDataLst>
              <p:tags r:id="rId4"/>
            </p:custDataLst>
          </p:nvPr>
        </p:nvSpPr>
        <p:spPr>
          <a:xfrm>
            <a:off x="3885558" y="2563588"/>
            <a:ext cx="606480" cy="298610"/>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378">
              <a:defRPr/>
            </a:pPr>
            <a:endParaRPr lang="fr-FR">
              <a:solidFill>
                <a:prstClr val="white"/>
              </a:solidFill>
              <a:latin typeface="Calibri"/>
            </a:endParaRPr>
          </a:p>
        </p:txBody>
      </p:sp>
      <p:sp>
        <p:nvSpPr>
          <p:cNvPr id="11" name="Titre 1">
            <a:extLst>
              <a:ext uri="{FF2B5EF4-FFF2-40B4-BE49-F238E27FC236}">
                <a16:creationId xmlns:a16="http://schemas.microsoft.com/office/drawing/2014/main" id="{33CE5450-336E-3758-E862-768B7E3E587D}"/>
              </a:ext>
            </a:extLst>
          </p:cNvPr>
          <p:cNvSpPr>
            <a:spLocks noGrp="1"/>
          </p:cNvSpPr>
          <p:nvPr>
            <p:ph type="title"/>
            <p:custDataLst>
              <p:tags r:id="rId5"/>
            </p:custDataLst>
          </p:nvPr>
        </p:nvSpPr>
        <p:spPr>
          <a:xfrm>
            <a:off x="467544" y="842527"/>
            <a:ext cx="7521262" cy="702071"/>
          </a:xfrm>
        </p:spPr>
        <p:txBody>
          <a:bodyPr/>
          <a:lstStyle/>
          <a:p>
            <a:r>
              <a:rPr lang="fr-FR"/>
              <a:t>Des questions ?</a:t>
            </a:r>
          </a:p>
        </p:txBody>
      </p:sp>
    </p:spTree>
    <p:extLst>
      <p:ext uri="{BB962C8B-B14F-4D97-AF65-F5344CB8AC3E}">
        <p14:creationId xmlns:p14="http://schemas.microsoft.com/office/powerpoint/2010/main" val="36810001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DA72F-7E6C-9BD9-AA6E-742C5D500D4F}"/>
            </a:ext>
          </a:extLst>
        </p:cNvPr>
        <p:cNvGrpSpPr/>
        <p:nvPr/>
      </p:nvGrpSpPr>
      <p:grpSpPr>
        <a:xfrm>
          <a:off x="0" y="0"/>
          <a:ext cx="0" cy="0"/>
          <a:chOff x="0" y="0"/>
          <a:chExt cx="0" cy="0"/>
        </a:xfrm>
      </p:grpSpPr>
      <p:sp>
        <p:nvSpPr>
          <p:cNvPr id="8" name="Titre 7">
            <a:extLst>
              <a:ext uri="{FF2B5EF4-FFF2-40B4-BE49-F238E27FC236}">
                <a16:creationId xmlns:a16="http://schemas.microsoft.com/office/drawing/2014/main" id="{D37D4214-B930-0672-155C-88862BA856B0}"/>
              </a:ext>
            </a:extLst>
          </p:cNvPr>
          <p:cNvSpPr>
            <a:spLocks noGrp="1"/>
          </p:cNvSpPr>
          <p:nvPr>
            <p:ph type="ctrTitle"/>
            <p:custDataLst>
              <p:tags r:id="rId1"/>
            </p:custDataLst>
          </p:nvPr>
        </p:nvSpPr>
        <p:spPr/>
        <p:txBody>
          <a:bodyPr/>
          <a:lstStyle/>
          <a:p>
            <a:r>
              <a:rPr lang="fr-FR"/>
              <a:t>5. Illustration par une deuxième référence MBENEFITS</a:t>
            </a:r>
            <a:br>
              <a:rPr lang="fr-FR"/>
            </a:br>
            <a:endParaRPr lang="en-GB"/>
          </a:p>
        </p:txBody>
      </p:sp>
      <p:sp>
        <p:nvSpPr>
          <p:cNvPr id="2" name="Espace réservé du numéro de diapositive 1">
            <a:extLst>
              <a:ext uri="{FF2B5EF4-FFF2-40B4-BE49-F238E27FC236}">
                <a16:creationId xmlns:a16="http://schemas.microsoft.com/office/drawing/2014/main" id="{A0B45F9D-5FDF-2C6A-8487-C82C674B05D2}"/>
              </a:ext>
            </a:extLst>
          </p:cNvPr>
          <p:cNvSpPr>
            <a:spLocks noGrp="1"/>
          </p:cNvSpPr>
          <p:nvPr>
            <p:ph type="sldNum" sz="quarter" idx="4294967295"/>
            <p:custDataLst>
              <p:tags r:id="rId2"/>
            </p:custDataLst>
          </p:nvPr>
        </p:nvSpPr>
        <p:spPr>
          <a:xfrm>
            <a:off x="8629650" y="4967288"/>
            <a:ext cx="514350" cy="144462"/>
          </a:xfrm>
        </p:spPr>
        <p:txBody>
          <a:bodyPr/>
          <a:lstStyle/>
          <a:p>
            <a:fld id="{E6AF073B-C158-473D-A65E-430B49F7D951}" type="slidenum">
              <a:rPr lang="en-GB" noProof="0" smtClean="0"/>
              <a:pPr/>
              <a:t>47</a:t>
            </a:fld>
            <a:endParaRPr lang="en-GB" noProof="0"/>
          </a:p>
        </p:txBody>
      </p:sp>
    </p:spTree>
    <p:extLst>
      <p:ext uri="{BB962C8B-B14F-4D97-AF65-F5344CB8AC3E}">
        <p14:creationId xmlns:p14="http://schemas.microsoft.com/office/powerpoint/2010/main" val="24935100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1FDFDD6-3327-432A-9E3C-360CED3D98EE}"/>
              </a:ext>
            </a:extLst>
          </p:cNvPr>
          <p:cNvSpPr>
            <a:spLocks noGrp="1"/>
          </p:cNvSpPr>
          <p:nvPr>
            <p:ph type="dt" sz="half" idx="10"/>
          </p:nvPr>
        </p:nvSpPr>
        <p:spPr/>
        <p:txBody>
          <a:bodyPr/>
          <a:lstStyle/>
          <a:p>
            <a:pPr defTabSz="685800">
              <a:defRPr/>
            </a:pPr>
            <a:r>
              <a:rPr lang="en-US">
                <a:solidFill>
                  <a:srgbClr val="FFFFFF"/>
                </a:solidFill>
                <a:latin typeface="Georgia"/>
              </a:rPr>
              <a:t>2021-August</a:t>
            </a:r>
            <a:endParaRPr lang="en-GB">
              <a:solidFill>
                <a:srgbClr val="FFFFFF"/>
              </a:solidFill>
              <a:latin typeface="Georgia"/>
            </a:endParaRPr>
          </a:p>
        </p:txBody>
      </p:sp>
      <p:sp>
        <p:nvSpPr>
          <p:cNvPr id="6" name="Slide Number Placeholder 5">
            <a:extLst>
              <a:ext uri="{FF2B5EF4-FFF2-40B4-BE49-F238E27FC236}">
                <a16:creationId xmlns:a16="http://schemas.microsoft.com/office/drawing/2014/main" id="{C1262E44-80B7-403C-8774-2FA01151C8E8}"/>
              </a:ext>
            </a:extLst>
          </p:cNvPr>
          <p:cNvSpPr>
            <a:spLocks noGrp="1"/>
          </p:cNvSpPr>
          <p:nvPr>
            <p:ph type="sldNum" sz="quarter" idx="12"/>
          </p:nvPr>
        </p:nvSpPr>
        <p:spPr>
          <a:xfrm>
            <a:off x="6457950" y="4748880"/>
            <a:ext cx="2057400" cy="273844"/>
          </a:xfrm>
        </p:spPr>
        <p:txBody>
          <a:bodyPr/>
          <a:lstStyle/>
          <a:p>
            <a:pPr defTabSz="685800">
              <a:defRPr/>
            </a:pPr>
            <a:fld id="{C513CED1-0B1F-4E00-82C9-39DDC8388399}" type="slidenum">
              <a:rPr lang="en-GB">
                <a:solidFill>
                  <a:srgbClr val="FFFFFF"/>
                </a:solidFill>
                <a:latin typeface="Georgia"/>
              </a:rPr>
              <a:pPr defTabSz="685800">
                <a:defRPr/>
              </a:pPr>
              <a:t>48</a:t>
            </a:fld>
            <a:endParaRPr lang="en-GB">
              <a:solidFill>
                <a:srgbClr val="FFFFFF"/>
              </a:solidFill>
              <a:latin typeface="Georgia"/>
            </a:endParaRPr>
          </a:p>
        </p:txBody>
      </p:sp>
      <p:pic>
        <p:nvPicPr>
          <p:cNvPr id="7" name="Image 6">
            <a:extLst>
              <a:ext uri="{FF2B5EF4-FFF2-40B4-BE49-F238E27FC236}">
                <a16:creationId xmlns:a16="http://schemas.microsoft.com/office/drawing/2014/main" id="{5B013E2F-672D-B511-148F-830B4164B930}"/>
              </a:ext>
            </a:extLst>
          </p:cNvPr>
          <p:cNvPicPr>
            <a:picLocks noChangeAspect="1"/>
          </p:cNvPicPr>
          <p:nvPr/>
        </p:nvPicPr>
        <p:blipFill>
          <a:blip r:embed="rId2"/>
          <a:stretch>
            <a:fillRect/>
          </a:stretch>
        </p:blipFill>
        <p:spPr>
          <a:xfrm>
            <a:off x="508554" y="2934946"/>
            <a:ext cx="5628620" cy="1682642"/>
          </a:xfrm>
          <a:prstGeom prst="rect">
            <a:avLst/>
          </a:prstGeom>
        </p:spPr>
      </p:pic>
      <p:pic>
        <p:nvPicPr>
          <p:cNvPr id="2" name="Image 1">
            <a:extLst>
              <a:ext uri="{FF2B5EF4-FFF2-40B4-BE49-F238E27FC236}">
                <a16:creationId xmlns:a16="http://schemas.microsoft.com/office/drawing/2014/main" id="{AEDC391F-1A35-ACF1-AB45-6AB1074159D7}"/>
              </a:ext>
            </a:extLst>
          </p:cNvPr>
          <p:cNvPicPr>
            <a:picLocks noChangeAspect="1"/>
          </p:cNvPicPr>
          <p:nvPr/>
        </p:nvPicPr>
        <p:blipFill>
          <a:blip r:embed="rId3"/>
          <a:stretch>
            <a:fillRect/>
          </a:stretch>
        </p:blipFill>
        <p:spPr>
          <a:xfrm>
            <a:off x="5297663" y="525912"/>
            <a:ext cx="3511601" cy="2633700"/>
          </a:xfrm>
          <a:prstGeom prst="rect">
            <a:avLst/>
          </a:prstGeom>
        </p:spPr>
      </p:pic>
      <p:sp>
        <p:nvSpPr>
          <p:cNvPr id="13" name="ZoneTexte 12">
            <a:extLst>
              <a:ext uri="{FF2B5EF4-FFF2-40B4-BE49-F238E27FC236}">
                <a16:creationId xmlns:a16="http://schemas.microsoft.com/office/drawing/2014/main" id="{EAF22E7A-24AA-952A-F3F5-84C771DD3CD6}"/>
              </a:ext>
            </a:extLst>
          </p:cNvPr>
          <p:cNvSpPr txBox="1"/>
          <p:nvPr/>
        </p:nvSpPr>
        <p:spPr>
          <a:xfrm>
            <a:off x="450220" y="605070"/>
            <a:ext cx="4735286" cy="1338828"/>
          </a:xfrm>
          <a:prstGeom prst="rect">
            <a:avLst/>
          </a:prstGeom>
          <a:noFill/>
        </p:spPr>
        <p:txBody>
          <a:bodyPr wrap="square">
            <a:spAutoFit/>
          </a:bodyPr>
          <a:lstStyle/>
          <a:p>
            <a:pPr algn="ctr" defTabSz="685800">
              <a:defRPr/>
            </a:pPr>
            <a:r>
              <a:rPr lang="en-US" altLang="en-US" sz="2700">
                <a:solidFill>
                  <a:srgbClr val="FF0000"/>
                </a:solidFill>
                <a:latin typeface="Aptos Display" panose="02110004020202020204"/>
              </a:rPr>
              <a:t>3M</a:t>
            </a:r>
            <a:r>
              <a:rPr lang="en-US" altLang="en-US" sz="2700">
                <a:solidFill>
                  <a:prstClr val="black"/>
                </a:solidFill>
                <a:latin typeface="Aptos Display" panose="02110004020202020204"/>
              </a:rPr>
              <a:t> </a:t>
            </a:r>
            <a:r>
              <a:rPr lang="en-US" altLang="en-US" sz="2700">
                <a:solidFill>
                  <a:srgbClr val="156082"/>
                </a:solidFill>
                <a:latin typeface="Aptos Display" panose="02110004020202020204"/>
              </a:rPr>
              <a:t>- </a:t>
            </a:r>
            <a:r>
              <a:rPr lang="fr-FR" altLang="en-US" sz="2700">
                <a:solidFill>
                  <a:srgbClr val="156082"/>
                </a:solidFill>
                <a:latin typeface="Aptos Display" panose="02110004020202020204"/>
              </a:rPr>
              <a:t>Optimisation du processus de production de la halle de revêtement 3M Cynthiana</a:t>
            </a:r>
            <a:endParaRPr lang="en-US" sz="2700">
              <a:solidFill>
                <a:srgbClr val="156082"/>
              </a:solidFill>
              <a:latin typeface="Aptos" panose="02110004020202020204"/>
            </a:endParaRPr>
          </a:p>
        </p:txBody>
      </p:sp>
      <p:pic>
        <p:nvPicPr>
          <p:cNvPr id="14" name="Image 13">
            <a:extLst>
              <a:ext uri="{FF2B5EF4-FFF2-40B4-BE49-F238E27FC236}">
                <a16:creationId xmlns:a16="http://schemas.microsoft.com/office/drawing/2014/main" id="{EF117D96-5396-F97D-2E24-4FC4F6C1419B}"/>
              </a:ext>
            </a:extLst>
          </p:cNvPr>
          <p:cNvPicPr>
            <a:picLocks noChangeAspect="1"/>
          </p:cNvPicPr>
          <p:nvPr/>
        </p:nvPicPr>
        <p:blipFill>
          <a:blip r:embed="rId4"/>
          <a:stretch>
            <a:fillRect/>
          </a:stretch>
        </p:blipFill>
        <p:spPr>
          <a:xfrm>
            <a:off x="1939374" y="4674045"/>
            <a:ext cx="3952836" cy="423518"/>
          </a:xfrm>
          <a:prstGeom prst="rect">
            <a:avLst/>
          </a:prstGeom>
        </p:spPr>
      </p:pic>
      <p:pic>
        <p:nvPicPr>
          <p:cNvPr id="15" name="Image 14">
            <a:extLst>
              <a:ext uri="{FF2B5EF4-FFF2-40B4-BE49-F238E27FC236}">
                <a16:creationId xmlns:a16="http://schemas.microsoft.com/office/drawing/2014/main" id="{6AFEA815-2480-88EB-BF8D-BF4B3BEFB079}"/>
              </a:ext>
            </a:extLst>
          </p:cNvPr>
          <p:cNvPicPr>
            <a:picLocks noChangeAspect="1"/>
          </p:cNvPicPr>
          <p:nvPr/>
        </p:nvPicPr>
        <p:blipFill>
          <a:blip r:embed="rId5"/>
          <a:stretch>
            <a:fillRect/>
          </a:stretch>
        </p:blipFill>
        <p:spPr>
          <a:xfrm>
            <a:off x="5849796" y="4712967"/>
            <a:ext cx="985809" cy="345673"/>
          </a:xfrm>
          <a:prstGeom prst="rect">
            <a:avLst/>
          </a:prstGeom>
        </p:spPr>
      </p:pic>
      <p:sp>
        <p:nvSpPr>
          <p:cNvPr id="16" name="ZoneTexte 15">
            <a:extLst>
              <a:ext uri="{FF2B5EF4-FFF2-40B4-BE49-F238E27FC236}">
                <a16:creationId xmlns:a16="http://schemas.microsoft.com/office/drawing/2014/main" id="{2BD5FB79-5D09-4102-6A8F-BBA3B438B198}"/>
              </a:ext>
            </a:extLst>
          </p:cNvPr>
          <p:cNvSpPr txBox="1">
            <a:spLocks noChangeArrowheads="1"/>
          </p:cNvSpPr>
          <p:nvPr/>
        </p:nvSpPr>
        <p:spPr bwMode="auto">
          <a:xfrm>
            <a:off x="566888" y="2070489"/>
            <a:ext cx="4618617" cy="69245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rtlCol="0" anchor="ctr">
            <a:noAutofit/>
          </a:bodyPr>
          <a:lstStyle>
            <a:lvl1pPr marL="228600" indent="-228600" algn="l" defTabSz="914400" rtl="0" eaLnBrk="1" latinLnBrk="0" hangingPunct="1">
              <a:lnSpc>
                <a:spcPct val="90000"/>
              </a:lnSpc>
              <a:spcBef>
                <a:spcPct val="20000"/>
              </a:spcBef>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lnSpc>
                <a:spcPct val="90000"/>
              </a:lnSpc>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lnSpc>
                <a:spcPct val="90000"/>
              </a:lnSpc>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lnSpc>
                <a:spcPct val="90000"/>
              </a:lnSpc>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lnSpc>
                <a:spcPct val="90000"/>
              </a:lnSpc>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9pPr>
          </a:lstStyle>
          <a:p>
            <a:pPr marL="171450" indent="-171450" algn="ctr" defTabSz="685800">
              <a:spcBef>
                <a:spcPct val="0"/>
              </a:spcBef>
              <a:spcAft>
                <a:spcPts val="450"/>
              </a:spcAft>
              <a:buNone/>
              <a:defRPr/>
            </a:pPr>
            <a:r>
              <a:rPr lang="en-US" altLang="en-US" sz="900">
                <a:solidFill>
                  <a:sysClr val="windowText" lastClr="000000"/>
                </a:solidFill>
                <a:latin typeface="Calibri" panose="020F0502020204030204"/>
              </a:rPr>
              <a:t>	</a:t>
            </a:r>
            <a:r>
              <a:rPr lang="fr-FR" altLang="en-US" sz="900" b="1">
                <a:solidFill>
                  <a:sysClr val="windowText" lastClr="000000"/>
                </a:solidFill>
                <a:latin typeface="Calibri" panose="020F0502020204030204"/>
              </a:rPr>
              <a:t>Analyse M-Benefits réalisée par l'UNIL (Dr Catherine Cooremans), en collaboration avec la direction de l'entreprise (Dpt Plant Engineering et Energy Management), qui a approuvé cette présentation.</a:t>
            </a:r>
          </a:p>
          <a:p>
            <a:pPr marL="171450" indent="-171450" algn="ctr" defTabSz="685800">
              <a:spcBef>
                <a:spcPct val="0"/>
              </a:spcBef>
              <a:spcAft>
                <a:spcPts val="450"/>
              </a:spcAft>
              <a:buNone/>
              <a:defRPr/>
            </a:pPr>
            <a:r>
              <a:rPr lang="fr-FR" altLang="en-US" sz="900" b="1">
                <a:solidFill>
                  <a:sysClr val="windowText" lastClr="000000"/>
                </a:solidFill>
                <a:latin typeface="Calibri" panose="020F0502020204030204"/>
              </a:rPr>
              <a:t>Nous remercions l'entreprise 3M pour sa collaboration au projet de recherche  M-Benefits. </a:t>
            </a:r>
          </a:p>
        </p:txBody>
      </p:sp>
      <p:sp>
        <p:nvSpPr>
          <p:cNvPr id="19" name="Title 1">
            <a:extLst>
              <a:ext uri="{FF2B5EF4-FFF2-40B4-BE49-F238E27FC236}">
                <a16:creationId xmlns:a16="http://schemas.microsoft.com/office/drawing/2014/main" id="{8E187557-F6FB-9D09-38B8-23075BF93D01}"/>
              </a:ext>
            </a:extLst>
          </p:cNvPr>
          <p:cNvSpPr txBox="1">
            <a:spLocks/>
          </p:cNvSpPr>
          <p:nvPr/>
        </p:nvSpPr>
        <p:spPr bwMode="auto">
          <a:xfrm>
            <a:off x="6342700" y="3254990"/>
            <a:ext cx="2349779" cy="121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0500" rIns="0" bIns="0"/>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defTabSz="685800" eaLnBrk="1" fontAlgn="base" hangingPunct="1">
              <a:spcBef>
                <a:spcPct val="0"/>
              </a:spcBef>
              <a:spcAft>
                <a:spcPts val="450"/>
              </a:spcAft>
              <a:buNone/>
              <a:defRPr/>
            </a:pPr>
            <a:r>
              <a:rPr lang="fr-FR" altLang="en-US" sz="2400">
                <a:solidFill>
                  <a:srgbClr val="336699"/>
                </a:solidFill>
                <a:latin typeface="Calibri" pitchFamily="34" charset="0"/>
              </a:rPr>
              <a:t>Evaluation pilote M-Benefits </a:t>
            </a:r>
          </a:p>
          <a:p>
            <a:pPr algn="ctr" defTabSz="685800" eaLnBrk="1" fontAlgn="base" hangingPunct="1">
              <a:spcBef>
                <a:spcPct val="0"/>
              </a:spcBef>
              <a:spcAft>
                <a:spcPts val="450"/>
              </a:spcAft>
              <a:buNone/>
              <a:defRPr/>
            </a:pPr>
            <a:r>
              <a:rPr lang="fr-FR" altLang="en-US" sz="2400">
                <a:solidFill>
                  <a:srgbClr val="336699"/>
                </a:solidFill>
                <a:latin typeface="Calibri" pitchFamily="34" charset="0"/>
              </a:rPr>
              <a:t>IND-13</a:t>
            </a:r>
          </a:p>
        </p:txBody>
      </p:sp>
      <p:pic>
        <p:nvPicPr>
          <p:cNvPr id="3" name="Image 2">
            <a:extLst>
              <a:ext uri="{FF2B5EF4-FFF2-40B4-BE49-F238E27FC236}">
                <a16:creationId xmlns:a16="http://schemas.microsoft.com/office/drawing/2014/main" id="{A77968EE-EE08-9387-8386-9E9F7CC1E02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3804925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21934" y="1136390"/>
            <a:ext cx="8300132" cy="2657138"/>
          </a:xfrm>
          <a:prstGeom prst="rect">
            <a:avLst/>
          </a:prstGeom>
          <a:noFill/>
          <a:ln>
            <a:solidFill>
              <a:schemeClr val="bg2">
                <a:lumMod val="75000"/>
              </a:schemeClr>
            </a:solidFill>
          </a:ln>
        </p:spPr>
        <p:txBody>
          <a:bodyPr wrap="square">
            <a:spAutoFit/>
          </a:bodyPr>
          <a:lstStyle>
            <a:lvl1pPr eaLnBrk="0" hangingPunct="0">
              <a:spcBef>
                <a:spcPct val="20000"/>
              </a:spcBef>
              <a:buChar char="•"/>
              <a:defRPr sz="3200">
                <a:solidFill>
                  <a:schemeClr val="tx1"/>
                </a:solidFill>
                <a:latin typeface="Arial" pitchFamily="34" charset="0"/>
                <a:ea typeface="MS PGothic" pitchFamily="34" charset="-128"/>
                <a:cs typeface="Arial" pitchFamily="34" charset="0"/>
              </a:defRPr>
            </a:lvl1pPr>
            <a:lvl2pPr marL="742950" indent="-285750" eaLnBrk="0" hangingPunct="0">
              <a:spcBef>
                <a:spcPct val="20000"/>
              </a:spcBef>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9pPr>
          </a:lstStyle>
          <a:p>
            <a:pPr defTabSz="685800" eaLnBrk="1" fontAlgn="base" hangingPunct="1">
              <a:spcBef>
                <a:spcPct val="0"/>
              </a:spcBef>
              <a:spcAft>
                <a:spcPts val="900"/>
              </a:spcAft>
              <a:buNone/>
              <a:defRPr/>
            </a:pPr>
            <a:r>
              <a:rPr lang="en-US" altLang="en-US" sz="1500" b="1">
                <a:solidFill>
                  <a:srgbClr val="FC7726"/>
                </a:solidFill>
                <a:latin typeface="Arial"/>
              </a:rPr>
              <a:t>Situation actuelle et problèmes : </a:t>
            </a:r>
          </a:p>
          <a:p>
            <a:pPr marL="257175" indent="-257175" defTabSz="685800" eaLnBrk="1" fontAlgn="base" hangingPunct="1">
              <a:spcBef>
                <a:spcPct val="0"/>
              </a:spcBef>
              <a:spcAft>
                <a:spcPts val="450"/>
              </a:spcAft>
              <a:buFont typeface="Arial" panose="020B0604020202020204" pitchFamily="34" charset="0"/>
              <a:buChar char="•"/>
              <a:defRPr/>
            </a:pPr>
            <a:r>
              <a:rPr lang="fr-FR" altLang="en-US" sz="1500" b="1">
                <a:solidFill>
                  <a:srgbClr val="000000"/>
                </a:solidFill>
              </a:rPr>
              <a:t>Situation actuelle : </a:t>
            </a:r>
            <a:r>
              <a:rPr lang="fr-FR" altLang="en-US" sz="1500">
                <a:solidFill>
                  <a:srgbClr val="000000"/>
                </a:solidFill>
              </a:rPr>
              <a:t>La baie de revêtement (coating) du papier est chaude et humide. L'humidité élevée provoque des gouttes d'eau à de nombreux endroits. L'énergie est gaspillée en raison de la mauvaise qualité des clapets.</a:t>
            </a:r>
          </a:p>
          <a:p>
            <a:pPr marL="257175" indent="-257175" defTabSz="685800" eaLnBrk="1" fontAlgn="base" hangingPunct="1">
              <a:spcBef>
                <a:spcPct val="0"/>
              </a:spcBef>
              <a:spcAft>
                <a:spcPts val="450"/>
              </a:spcAft>
              <a:buFont typeface="Arial" panose="020B0604020202020204" pitchFamily="34" charset="0"/>
              <a:buChar char="•"/>
              <a:defRPr/>
            </a:pPr>
            <a:r>
              <a:rPr lang="en-US" altLang="en-US" sz="1500" b="1">
                <a:solidFill>
                  <a:srgbClr val="000000"/>
                </a:solidFill>
              </a:rPr>
              <a:t>Problèmes liés </a:t>
            </a:r>
            <a:r>
              <a:rPr lang="en-US" altLang="en-US" sz="1500">
                <a:solidFill>
                  <a:srgbClr val="000000"/>
                </a:solidFill>
              </a:rPr>
              <a:t>:</a:t>
            </a:r>
          </a:p>
          <a:p>
            <a:pPr marL="814388" lvl="1" indent="-257175" defTabSz="685800" eaLnBrk="1" fontAlgn="base" hangingPunct="1">
              <a:spcBef>
                <a:spcPct val="0"/>
              </a:spcBef>
              <a:spcAft>
                <a:spcPts val="450"/>
              </a:spcAft>
              <a:buFont typeface="Arial" panose="020B0604020202020204" pitchFamily="34" charset="0"/>
              <a:buChar char="•"/>
              <a:defRPr/>
            </a:pPr>
            <a:r>
              <a:rPr lang="fr-FR" altLang="en-US" sz="1350">
                <a:solidFill>
                  <a:srgbClr val="000000"/>
                </a:solidFill>
              </a:rPr>
              <a:t>La qualité du papier souffre de l'humidité.Les gouttes d'eau qui tombent sur le papier le cassent. Le papier est gaspillé pendant la pause et le redémarrage de la machine. </a:t>
            </a:r>
          </a:p>
          <a:p>
            <a:pPr marL="814388" lvl="1" indent="-257175" defTabSz="685800" eaLnBrk="1" fontAlgn="base" hangingPunct="1">
              <a:spcBef>
                <a:spcPct val="0"/>
              </a:spcBef>
              <a:spcAft>
                <a:spcPts val="450"/>
              </a:spcAft>
              <a:buFont typeface="Arial" panose="020B0604020202020204" pitchFamily="34" charset="0"/>
              <a:buChar char="•"/>
              <a:defRPr/>
            </a:pPr>
            <a:r>
              <a:rPr lang="fr-FR" altLang="en-US" sz="1350">
                <a:solidFill>
                  <a:srgbClr val="000000"/>
                </a:solidFill>
              </a:rPr>
              <a:t>La machine est en panne pendant la pause et le redémarrage, ce qui nuit à la productivité.</a:t>
            </a:r>
          </a:p>
          <a:p>
            <a:pPr marL="814388" lvl="1" indent="-257175" defTabSz="685800" eaLnBrk="1" fontAlgn="base" hangingPunct="1">
              <a:spcBef>
                <a:spcPct val="0"/>
              </a:spcBef>
              <a:spcAft>
                <a:spcPts val="450"/>
              </a:spcAft>
              <a:buFont typeface="Arial" panose="020B0604020202020204" pitchFamily="34" charset="0"/>
              <a:buChar char="•"/>
              <a:defRPr/>
            </a:pPr>
            <a:r>
              <a:rPr lang="fr-FR" altLang="en-US" sz="1350">
                <a:solidFill>
                  <a:srgbClr val="000000"/>
                </a:solidFill>
              </a:rPr>
              <a:t>Confort des employés : jusqu’à </a:t>
            </a:r>
            <a:r>
              <a:rPr lang="fr-CH" sz="1350">
                <a:solidFill>
                  <a:prstClr val="black"/>
                </a:solidFill>
              </a:rPr>
              <a:t>85 °Fahrenheit = 29.44 °Celsius </a:t>
            </a:r>
            <a:r>
              <a:rPr lang="fr-FR" altLang="en-US" sz="1350">
                <a:solidFill>
                  <a:srgbClr val="000000"/>
                </a:solidFill>
              </a:rPr>
              <a:t>dans la salle des machines en hiver.</a:t>
            </a:r>
            <a:endParaRPr lang="en-US" altLang="en-US" sz="1350">
              <a:solidFill>
                <a:srgbClr val="000000"/>
              </a:solidFill>
              <a:ea typeface="MS PGothic" pitchFamily="34" charset="-128"/>
            </a:endParaRPr>
          </a:p>
        </p:txBody>
      </p:sp>
      <p:sp>
        <p:nvSpPr>
          <p:cNvPr id="2" name="ZoneTexte 1"/>
          <p:cNvSpPr txBox="1"/>
          <p:nvPr/>
        </p:nvSpPr>
        <p:spPr>
          <a:xfrm>
            <a:off x="6126480" y="126607"/>
            <a:ext cx="2870563" cy="646331"/>
          </a:xfrm>
          <a:prstGeom prst="rect">
            <a:avLst/>
          </a:prstGeom>
          <a:noFill/>
        </p:spPr>
        <p:txBody>
          <a:bodyPr wrap="square" rtlCol="0">
            <a:spAutoFit/>
          </a:bodyPr>
          <a:lstStyle/>
          <a:p>
            <a:pPr defTabSz="685800">
              <a:defRPr/>
            </a:pPr>
            <a:r>
              <a:rPr lang="en-GB">
                <a:solidFill>
                  <a:prstClr val="black"/>
                </a:solidFill>
                <a:latin typeface="Arial" panose="020B0604020202020204" pitchFamily="34" charset="0"/>
                <a:cs typeface="Arial" panose="020B0604020202020204" pitchFamily="34" charset="0"/>
              </a:rPr>
              <a:t>Périmètre et buts du projet</a:t>
            </a:r>
          </a:p>
        </p:txBody>
      </p:sp>
      <p:pic>
        <p:nvPicPr>
          <p:cNvPr id="3" name="Image 2">
            <a:extLst>
              <a:ext uri="{FF2B5EF4-FFF2-40B4-BE49-F238E27FC236}">
                <a16:creationId xmlns:a16="http://schemas.microsoft.com/office/drawing/2014/main" id="{4620331F-2978-7E9A-E62B-552413A79F14}"/>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268415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71291" y="108440"/>
            <a:ext cx="3471863" cy="561001"/>
          </a:xfrm>
        </p:spPr>
        <p:txBody>
          <a:bodyPr/>
          <a:lstStyle/>
          <a:p>
            <a:r>
              <a:rPr lang="fr-FR"/>
              <a:t>Sommaire</a:t>
            </a:r>
          </a:p>
        </p:txBody>
      </p:sp>
      <p:sp>
        <p:nvSpPr>
          <p:cNvPr id="47" name="AutoShape 2" descr="Sébastien Caillat | IFRF"/>
          <p:cNvSpPr>
            <a:spLocks noChangeAspect="1" noChangeArrowheads="1"/>
          </p:cNvSpPr>
          <p:nvPr>
            <p:custDataLst>
              <p:tags r:id="rId2"/>
            </p:custDataLst>
          </p:nvPr>
        </p:nvSpPr>
        <p:spPr bwMode="auto">
          <a:xfrm>
            <a:off x="155575" y="-14446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08" tIns="45704" rIns="91408" bIns="45704" numCol="1" anchor="t" anchorCtr="0" compatLnSpc="1">
            <a:prstTxWarp prst="textNoShape">
              <a:avLst/>
            </a:prstTxWarp>
          </a:bodyPr>
          <a:lstStyle/>
          <a:p>
            <a:pPr defTabSz="914378"/>
            <a:endParaRPr lang="fr-FR">
              <a:solidFill>
                <a:prstClr val="black"/>
              </a:solidFill>
              <a:latin typeface="Calibri"/>
            </a:endParaRPr>
          </a:p>
        </p:txBody>
      </p:sp>
      <p:sp>
        <p:nvSpPr>
          <p:cNvPr id="4" name="AutoShape 6" descr="Recherche/Energie: &quot;la sobriété ne suppose pas nécessairement une baisse de  la qualité de vie&quot; interview de Marc Clausse CETHIL INSA Lyon - Ingénierie  at Lyon"/>
          <p:cNvSpPr>
            <a:spLocks noChangeAspect="1" noChangeArrowheads="1"/>
          </p:cNvSpPr>
          <p:nvPr>
            <p:custDataLst>
              <p:tags r:id="rId3"/>
            </p:custDataLst>
          </p:nvPr>
        </p:nvSpPr>
        <p:spPr bwMode="auto">
          <a:xfrm>
            <a:off x="460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8"/>
            <a:endParaRPr lang="fr-FR">
              <a:solidFill>
                <a:prstClr val="black"/>
              </a:solidFill>
              <a:latin typeface="Calibri"/>
            </a:endParaRPr>
          </a:p>
        </p:txBody>
      </p:sp>
      <p:sp>
        <p:nvSpPr>
          <p:cNvPr id="5" name="AutoShape 8" descr="Recherche/Energie: &quot;la sobriété ne suppose pas nécessairement une baisse de  la qualité de vie&quot; interview de Marc Clausse CETHIL INSA Lyon - Ingénierie  at Lyon"/>
          <p:cNvSpPr>
            <a:spLocks noChangeAspect="1" noChangeArrowheads="1"/>
          </p:cNvSpPr>
          <p:nvPr>
            <p:custDataLst>
              <p:tags r:id="rId4"/>
            </p:custDataLst>
          </p:nvPr>
        </p:nvSpPr>
        <p:spPr bwMode="auto">
          <a:xfrm>
            <a:off x="612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378"/>
            <a:endParaRPr lang="fr-FR">
              <a:solidFill>
                <a:prstClr val="black"/>
              </a:solidFill>
              <a:latin typeface="Calibri"/>
            </a:endParaRPr>
          </a:p>
        </p:txBody>
      </p:sp>
      <p:pic>
        <p:nvPicPr>
          <p:cNvPr id="10" name="Picture 10" descr="Adil Hammouch">
            <a:extLst>
              <a:ext uri="{FF2B5EF4-FFF2-40B4-BE49-F238E27FC236}">
                <a16:creationId xmlns:a16="http://schemas.microsoft.com/office/drawing/2014/main" id="{41FFDE91-939B-FFED-4D9C-E6264E6A96EC}"/>
              </a:ext>
            </a:extLst>
          </p:cNvPr>
          <p:cNvPicPr>
            <a:picLocks noChangeAspect="1" noChangeArrowheads="1"/>
          </p:cNvPicPr>
          <p:nvPr>
            <p:custDataLst>
              <p:tags r:id="rId5"/>
            </p:custDataLst>
          </p:nvPr>
        </p:nvPicPr>
        <p:blipFill>
          <a:blip r:embed="rId14" cstate="screen">
            <a:extLst>
              <a:ext uri="{28A0092B-C50C-407E-A947-70E740481C1C}">
                <a14:useLocalDpi xmlns:a14="http://schemas.microsoft.com/office/drawing/2010/main" val="0"/>
              </a:ext>
            </a:extLst>
          </a:blip>
          <a:srcRect/>
          <a:stretch>
            <a:fillRect/>
          </a:stretch>
        </p:blipFill>
        <p:spPr bwMode="auto">
          <a:xfrm>
            <a:off x="5956011" y="2420398"/>
            <a:ext cx="866798" cy="86679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4" name="Espace réservé du texte 12">
            <a:extLst>
              <a:ext uri="{FF2B5EF4-FFF2-40B4-BE49-F238E27FC236}">
                <a16:creationId xmlns:a16="http://schemas.microsoft.com/office/drawing/2014/main" id="{1FFE299C-9D7F-D3CA-F8B8-728C8C57CE72}"/>
              </a:ext>
            </a:extLst>
          </p:cNvPr>
          <p:cNvSpPr txBox="1">
            <a:spLocks/>
          </p:cNvSpPr>
          <p:nvPr>
            <p:custDataLst>
              <p:tags r:id="rId6"/>
            </p:custDataLst>
          </p:nvPr>
        </p:nvSpPr>
        <p:spPr>
          <a:xfrm>
            <a:off x="5435351" y="3406648"/>
            <a:ext cx="1884686" cy="403148"/>
          </a:xfrm>
          <a:prstGeom prst="rect">
            <a:avLst/>
          </a:prstGeom>
        </p:spPr>
        <p:txBody>
          <a:bodyPr vert="horz" lIns="91408" tIns="45704" rIns="91408" bIns="45704" rtlCol="0" anchor="ctr">
            <a:noAutofit/>
          </a:bodyPr>
          <a:lstStyle>
            <a:lvl1pPr marL="0" indent="0" algn="ctr" defTabSz="914400" rtl="0" eaLnBrk="1" latinLnBrk="0" hangingPunct="1">
              <a:spcBef>
                <a:spcPct val="20000"/>
              </a:spcBef>
              <a:buClr>
                <a:schemeClr val="accent2"/>
              </a:buClr>
              <a:buFont typeface="Arial" panose="020B0604020202020204" pitchFamily="34" charset="0"/>
              <a:buNone/>
              <a:defRPr sz="1200" b="1" kern="1200">
                <a:solidFill>
                  <a:schemeClr val="accent2"/>
                </a:solidFill>
                <a:latin typeface="+mn-lt"/>
                <a:ea typeface="+mn-ea"/>
                <a:cs typeface="+mn-cs"/>
              </a:defRPr>
            </a:lvl1pPr>
            <a:lvl2pPr marL="742950" indent="-285750" algn="l" defTabSz="914400" rtl="0" eaLnBrk="1" latinLnBrk="0" hangingPunct="1">
              <a:spcBef>
                <a:spcPct val="20000"/>
              </a:spcBef>
              <a:buClr>
                <a:schemeClr val="accent1"/>
              </a:buClr>
              <a:buSzPct val="60000"/>
              <a:buFont typeface="Courier New" panose="02070309020205020404" pitchFamily="49" charset="0"/>
              <a:buChar char="o"/>
              <a:defRPr sz="1200" kern="1200">
                <a:solidFill>
                  <a:schemeClr val="tx2"/>
                </a:solidFill>
                <a:latin typeface="+mn-lt"/>
                <a:ea typeface="+mn-ea"/>
                <a:cs typeface="+mn-cs"/>
              </a:defRPr>
            </a:lvl2pPr>
            <a:lvl3pPr marL="1143000" indent="-228600" algn="l" defTabSz="914400" rtl="0" eaLnBrk="1" latinLnBrk="0" hangingPunct="1">
              <a:spcBef>
                <a:spcPct val="20000"/>
              </a:spcBef>
              <a:buClr>
                <a:schemeClr val="accent1"/>
              </a:buClr>
              <a:buSzPct val="80000"/>
              <a:buFont typeface="Wingdings" panose="05000000000000000000" pitchFamily="2" charset="2"/>
              <a:buChar char="§"/>
              <a:defRPr sz="1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914378">
              <a:spcBef>
                <a:spcPts val="0"/>
              </a:spcBef>
              <a:buClr>
                <a:srgbClr val="93ACBE"/>
              </a:buClr>
            </a:pPr>
            <a:r>
              <a:rPr lang="fr-FR" noProof="1">
                <a:solidFill>
                  <a:srgbClr val="93ACBE"/>
                </a:solidFill>
                <a:latin typeface="Calibri"/>
              </a:rPr>
              <a:t>Adil Hammouch</a:t>
            </a:r>
          </a:p>
          <a:p>
            <a:pPr defTabSz="914378">
              <a:spcBef>
                <a:spcPts val="0"/>
              </a:spcBef>
              <a:buClr>
                <a:srgbClr val="93ACBE"/>
              </a:buClr>
            </a:pPr>
            <a:endParaRPr lang="fr-FR" noProof="1">
              <a:solidFill>
                <a:srgbClr val="93ACBE"/>
              </a:solidFill>
              <a:latin typeface="Calibri"/>
            </a:endParaRPr>
          </a:p>
        </p:txBody>
      </p:sp>
      <p:sp>
        <p:nvSpPr>
          <p:cNvPr id="19" name="Espace réservé du texte 12">
            <a:extLst>
              <a:ext uri="{FF2B5EF4-FFF2-40B4-BE49-F238E27FC236}">
                <a16:creationId xmlns:a16="http://schemas.microsoft.com/office/drawing/2014/main" id="{152CD04A-E3DC-BB4B-4040-F33E0EBEA087}"/>
              </a:ext>
            </a:extLst>
          </p:cNvPr>
          <p:cNvSpPr txBox="1">
            <a:spLocks/>
          </p:cNvSpPr>
          <p:nvPr>
            <p:custDataLst>
              <p:tags r:id="rId7"/>
            </p:custDataLst>
          </p:nvPr>
        </p:nvSpPr>
        <p:spPr>
          <a:xfrm>
            <a:off x="6560995" y="3406648"/>
            <a:ext cx="1884686" cy="403148"/>
          </a:xfrm>
          <a:prstGeom prst="rect">
            <a:avLst/>
          </a:prstGeom>
        </p:spPr>
        <p:txBody>
          <a:bodyPr vert="horz" lIns="91408" tIns="45704" rIns="91408" bIns="45704" rtlCol="0" anchor="ctr">
            <a:noAutofit/>
          </a:bodyPr>
          <a:lstStyle>
            <a:lvl1pPr marL="0" indent="0" algn="ctr" defTabSz="914400" rtl="0" eaLnBrk="1" latinLnBrk="0" hangingPunct="1">
              <a:spcBef>
                <a:spcPct val="20000"/>
              </a:spcBef>
              <a:buClr>
                <a:schemeClr val="accent2"/>
              </a:buClr>
              <a:buFont typeface="Arial" panose="020B0604020202020204" pitchFamily="34" charset="0"/>
              <a:buNone/>
              <a:defRPr sz="1200" b="1" kern="1200">
                <a:solidFill>
                  <a:schemeClr val="accent2"/>
                </a:solidFill>
                <a:latin typeface="+mn-lt"/>
                <a:ea typeface="+mn-ea"/>
                <a:cs typeface="+mn-cs"/>
              </a:defRPr>
            </a:lvl1pPr>
            <a:lvl2pPr marL="742950" indent="-285750" algn="l" defTabSz="914400" rtl="0" eaLnBrk="1" latinLnBrk="0" hangingPunct="1">
              <a:spcBef>
                <a:spcPct val="20000"/>
              </a:spcBef>
              <a:buClr>
                <a:schemeClr val="accent1"/>
              </a:buClr>
              <a:buSzPct val="60000"/>
              <a:buFont typeface="Courier New" panose="02070309020205020404" pitchFamily="49" charset="0"/>
              <a:buChar char="o"/>
              <a:defRPr sz="1200" kern="1200">
                <a:solidFill>
                  <a:schemeClr val="tx2"/>
                </a:solidFill>
                <a:latin typeface="+mn-lt"/>
                <a:ea typeface="+mn-ea"/>
                <a:cs typeface="+mn-cs"/>
              </a:defRPr>
            </a:lvl2pPr>
            <a:lvl3pPr marL="1143000" indent="-228600" algn="l" defTabSz="914400" rtl="0" eaLnBrk="1" latinLnBrk="0" hangingPunct="1">
              <a:spcBef>
                <a:spcPct val="20000"/>
              </a:spcBef>
              <a:buClr>
                <a:schemeClr val="accent1"/>
              </a:buClr>
              <a:buSzPct val="80000"/>
              <a:buFont typeface="Wingdings" panose="05000000000000000000" pitchFamily="2" charset="2"/>
              <a:buChar char="§"/>
              <a:defRPr sz="1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914378">
              <a:spcBef>
                <a:spcPts val="0"/>
              </a:spcBef>
              <a:buClr>
                <a:srgbClr val="93ACBE"/>
              </a:buClr>
            </a:pPr>
            <a:r>
              <a:rPr lang="fr-FR" noProof="1">
                <a:solidFill>
                  <a:srgbClr val="93ACBE"/>
                </a:solidFill>
                <a:latin typeface="Calibri"/>
              </a:rPr>
              <a:t>Marion Boué</a:t>
            </a:r>
          </a:p>
          <a:p>
            <a:pPr defTabSz="914378">
              <a:spcBef>
                <a:spcPts val="0"/>
              </a:spcBef>
              <a:buClr>
                <a:srgbClr val="93ACBE"/>
              </a:buClr>
            </a:pPr>
            <a:endParaRPr lang="fr-FR" noProof="1">
              <a:solidFill>
                <a:srgbClr val="93ACBE"/>
              </a:solidFill>
              <a:latin typeface="Calibri"/>
            </a:endParaRPr>
          </a:p>
        </p:txBody>
      </p:sp>
      <p:sp>
        <p:nvSpPr>
          <p:cNvPr id="25" name="Espace réservé du texte 12">
            <a:extLst>
              <a:ext uri="{FF2B5EF4-FFF2-40B4-BE49-F238E27FC236}">
                <a16:creationId xmlns:a16="http://schemas.microsoft.com/office/drawing/2014/main" id="{CA247D2E-E7FA-710A-9DE8-2C02BBD299C6}"/>
              </a:ext>
            </a:extLst>
          </p:cNvPr>
          <p:cNvSpPr txBox="1">
            <a:spLocks/>
          </p:cNvSpPr>
          <p:nvPr>
            <p:custDataLst>
              <p:tags r:id="rId8"/>
            </p:custDataLst>
          </p:nvPr>
        </p:nvSpPr>
        <p:spPr>
          <a:xfrm>
            <a:off x="5992257" y="1565874"/>
            <a:ext cx="1884686" cy="403148"/>
          </a:xfrm>
          <a:prstGeom prst="rect">
            <a:avLst/>
          </a:prstGeom>
        </p:spPr>
        <p:txBody>
          <a:bodyPr vert="horz" lIns="91408" tIns="45704" rIns="91408" bIns="45704" rtlCol="0" anchor="ctr">
            <a:noAutofit/>
          </a:bodyPr>
          <a:lstStyle>
            <a:lvl1pPr marL="0" indent="0" algn="ctr" defTabSz="914400" rtl="0" eaLnBrk="1" latinLnBrk="0" hangingPunct="1">
              <a:spcBef>
                <a:spcPct val="20000"/>
              </a:spcBef>
              <a:buClr>
                <a:schemeClr val="accent2"/>
              </a:buClr>
              <a:buFont typeface="Arial" panose="020B0604020202020204" pitchFamily="34" charset="0"/>
              <a:buNone/>
              <a:defRPr sz="1200" b="1" kern="1200">
                <a:solidFill>
                  <a:schemeClr val="accent2"/>
                </a:solidFill>
                <a:latin typeface="+mn-lt"/>
                <a:ea typeface="+mn-ea"/>
                <a:cs typeface="+mn-cs"/>
              </a:defRPr>
            </a:lvl1pPr>
            <a:lvl2pPr marL="742950" indent="-285750" algn="l" defTabSz="914400" rtl="0" eaLnBrk="1" latinLnBrk="0" hangingPunct="1">
              <a:spcBef>
                <a:spcPct val="20000"/>
              </a:spcBef>
              <a:buClr>
                <a:schemeClr val="accent1"/>
              </a:buClr>
              <a:buSzPct val="60000"/>
              <a:buFont typeface="Courier New" panose="02070309020205020404" pitchFamily="49" charset="0"/>
              <a:buChar char="o"/>
              <a:defRPr sz="1200" kern="1200">
                <a:solidFill>
                  <a:schemeClr val="tx2"/>
                </a:solidFill>
                <a:latin typeface="+mn-lt"/>
                <a:ea typeface="+mn-ea"/>
                <a:cs typeface="+mn-cs"/>
              </a:defRPr>
            </a:lvl2pPr>
            <a:lvl3pPr marL="1143000" indent="-228600" algn="l" defTabSz="914400" rtl="0" eaLnBrk="1" latinLnBrk="0" hangingPunct="1">
              <a:spcBef>
                <a:spcPct val="20000"/>
              </a:spcBef>
              <a:buClr>
                <a:schemeClr val="accent1"/>
              </a:buClr>
              <a:buSzPct val="80000"/>
              <a:buFont typeface="Wingdings" panose="05000000000000000000" pitchFamily="2" charset="2"/>
              <a:buChar char="§"/>
              <a:defRPr sz="12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914378">
              <a:spcBef>
                <a:spcPts val="0"/>
              </a:spcBef>
              <a:buClr>
                <a:srgbClr val="93ACBE"/>
              </a:buClr>
            </a:pPr>
            <a:r>
              <a:rPr lang="fr-FR" noProof="1">
                <a:solidFill>
                  <a:srgbClr val="93ACBE"/>
                </a:solidFill>
                <a:latin typeface="Calibri"/>
              </a:rPr>
              <a:t>Catherine Cooremans</a:t>
            </a:r>
          </a:p>
          <a:p>
            <a:pPr defTabSz="914378">
              <a:spcBef>
                <a:spcPts val="0"/>
              </a:spcBef>
              <a:buClr>
                <a:srgbClr val="93ACBE"/>
              </a:buClr>
            </a:pPr>
            <a:endParaRPr lang="fr-FR" noProof="1">
              <a:solidFill>
                <a:srgbClr val="93ACBE"/>
              </a:solidFill>
              <a:latin typeface="Calibri"/>
            </a:endParaRPr>
          </a:p>
        </p:txBody>
      </p:sp>
      <p:pic>
        <p:nvPicPr>
          <p:cNvPr id="7" name="Picture 6">
            <a:extLst>
              <a:ext uri="{FF2B5EF4-FFF2-40B4-BE49-F238E27FC236}">
                <a16:creationId xmlns:a16="http://schemas.microsoft.com/office/drawing/2014/main" id="{94DB39E1-87C1-420C-E1E7-1ACBF8DDF9C9}"/>
              </a:ext>
            </a:extLst>
          </p:cNvPr>
          <p:cNvPicPr>
            <a:picLocks noChangeAspect="1"/>
          </p:cNvPicPr>
          <p:nvPr>
            <p:custDataLst>
              <p:tags r:id="rId9"/>
            </p:custDataLst>
          </p:nvPr>
        </p:nvPicPr>
        <p:blipFill>
          <a:blip r:embed="rId15"/>
          <a:stretch>
            <a:fillRect/>
          </a:stretch>
        </p:blipFill>
        <p:spPr>
          <a:xfrm>
            <a:off x="7099340" y="2467592"/>
            <a:ext cx="816634" cy="812072"/>
          </a:xfrm>
          <a:prstGeom prst="rect">
            <a:avLst/>
          </a:prstGeom>
        </p:spPr>
      </p:pic>
      <p:pic>
        <p:nvPicPr>
          <p:cNvPr id="6" name="Picture 5">
            <a:extLst>
              <a:ext uri="{FF2B5EF4-FFF2-40B4-BE49-F238E27FC236}">
                <a16:creationId xmlns:a16="http://schemas.microsoft.com/office/drawing/2014/main" id="{3B065343-E004-5768-5444-1689A3E5C571}"/>
              </a:ext>
            </a:extLst>
          </p:cNvPr>
          <p:cNvPicPr>
            <a:picLocks noChangeAspect="1"/>
          </p:cNvPicPr>
          <p:nvPr>
            <p:custDataLst>
              <p:tags r:id="rId10"/>
            </p:custDataLst>
          </p:nvPr>
        </p:nvPicPr>
        <p:blipFill>
          <a:blip r:embed="rId16"/>
          <a:stretch>
            <a:fillRect/>
          </a:stretch>
        </p:blipFill>
        <p:spPr>
          <a:xfrm>
            <a:off x="6560995" y="807625"/>
            <a:ext cx="702129" cy="702129"/>
          </a:xfrm>
          <a:prstGeom prst="rect">
            <a:avLst/>
          </a:prstGeom>
        </p:spPr>
      </p:pic>
      <p:sp>
        <p:nvSpPr>
          <p:cNvPr id="11" name="Espace réservé du contenu 2">
            <a:extLst>
              <a:ext uri="{FF2B5EF4-FFF2-40B4-BE49-F238E27FC236}">
                <a16:creationId xmlns:a16="http://schemas.microsoft.com/office/drawing/2014/main" id="{958DE3CE-925C-1336-3C7B-557008EC1ECF}"/>
              </a:ext>
            </a:extLst>
          </p:cNvPr>
          <p:cNvSpPr>
            <a:spLocks noGrp="1"/>
          </p:cNvSpPr>
          <p:nvPr/>
        </p:nvSpPr>
        <p:spPr>
          <a:xfrm>
            <a:off x="475451" y="788843"/>
            <a:ext cx="4903794" cy="4200407"/>
          </a:xfrm>
          <a:prstGeom prst="rect">
            <a:avLst/>
          </a:prstGeom>
        </p:spPr>
        <p:txBody>
          <a:bodyPr vert="horz" lIns="91440" tIns="45720" rIns="91440" bIns="45720" rtlCol="0" anchor="t">
            <a:noAutofit/>
          </a:bodyPr>
          <a:lstStyle>
            <a:lvl1pPr marL="342892" indent="-342892" algn="l" defTabSz="914400" rtl="0" eaLnBrk="1" latinLnBrk="0" hangingPunct="1">
              <a:spcBef>
                <a:spcPct val="20000"/>
              </a:spcBef>
              <a:buClr>
                <a:schemeClr val="accent2"/>
              </a:buClr>
              <a:buFont typeface="Arial" panose="020B0604020202020204" pitchFamily="34" charset="0"/>
              <a:buChar char="•"/>
              <a:defRPr sz="1800" b="1" kern="1200" baseline="0">
                <a:solidFill>
                  <a:schemeClr val="accent2"/>
                </a:solidFill>
                <a:latin typeface="+mn-lt"/>
                <a:ea typeface="+mn-ea"/>
                <a:cs typeface="+mn-cs"/>
              </a:defRPr>
            </a:lvl1pPr>
            <a:lvl2pPr marL="742931" indent="-285743" algn="l" defTabSz="914400" rtl="0" eaLnBrk="1" latinLnBrk="0" hangingPunct="1">
              <a:spcBef>
                <a:spcPct val="20000"/>
              </a:spcBef>
              <a:buClr>
                <a:schemeClr val="accent2"/>
              </a:buClr>
              <a:buSzPct val="60000"/>
              <a:buFont typeface="Courier New" panose="02070309020205020404" pitchFamily="49" charset="0"/>
              <a:buChar char="o"/>
              <a:defRPr sz="1400" kern="1200">
                <a:solidFill>
                  <a:schemeClr val="accent2"/>
                </a:solidFill>
                <a:latin typeface="+mn-lt"/>
                <a:ea typeface="+mn-ea"/>
                <a:cs typeface="+mn-cs"/>
              </a:defRPr>
            </a:lvl2pPr>
            <a:lvl3pPr marL="1143000" indent="-228600" algn="l" defTabSz="914400" rtl="0" eaLnBrk="1" latinLnBrk="0" hangingPunct="1">
              <a:spcBef>
                <a:spcPct val="20000"/>
              </a:spcBef>
              <a:buClr>
                <a:schemeClr val="accent1"/>
              </a:buClr>
              <a:buSzPct val="80000"/>
              <a:buFont typeface="Wingdings" panose="05000000000000000000" pitchFamily="2" charset="2"/>
              <a:buChar char="§"/>
              <a:defRPr sz="1600" kern="1200">
                <a:solidFill>
                  <a:schemeClr val="accent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265" indent="-342265" algn="just"/>
            <a:r>
              <a:rPr lang="fr-FR" sz="1250" b="0" dirty="0">
                <a:solidFill>
                  <a:schemeClr val="tx1"/>
                </a:solidFill>
              </a:rPr>
              <a:t>Contexte, objectifs et périmètre de l’étude – </a:t>
            </a:r>
            <a:r>
              <a:rPr lang="fr-FR" sz="1250" b="0" i="1" dirty="0" err="1"/>
              <a:t>Blunomy</a:t>
            </a:r>
            <a:endParaRPr lang="fr-FR" sz="1250" b="0" i="1" dirty="0">
              <a:ea typeface="Calibri"/>
              <a:cs typeface="Calibri"/>
            </a:endParaRPr>
          </a:p>
          <a:p>
            <a:pPr marL="342265" indent="-342265" algn="just"/>
            <a:r>
              <a:rPr lang="fr-FR" sz="1250" b="0" dirty="0">
                <a:solidFill>
                  <a:schemeClr val="tx1"/>
                </a:solidFill>
              </a:rPr>
              <a:t>Etat des lieux des projets d’investissements en efficacité énergétique – </a:t>
            </a:r>
            <a:r>
              <a:rPr lang="fr-FR" sz="1250" b="0" i="1" dirty="0" err="1"/>
              <a:t>Blunomy</a:t>
            </a:r>
            <a:r>
              <a:rPr lang="fr-FR" sz="1250" b="0" i="1" dirty="0"/>
              <a:t> </a:t>
            </a:r>
            <a:endParaRPr lang="fr-FR" sz="1250" b="0" i="1" dirty="0">
              <a:ea typeface="Calibri"/>
              <a:cs typeface="Calibri"/>
            </a:endParaRPr>
          </a:p>
          <a:p>
            <a:pPr marL="342265" indent="-342265" algn="just"/>
            <a:r>
              <a:rPr lang="fr-FR" sz="1250" b="0" dirty="0">
                <a:solidFill>
                  <a:schemeClr val="tx1"/>
                </a:solidFill>
              </a:rPr>
              <a:t>Etat de l’art des bénéfices non énergétiques (BNE) (définition, classification, rôle, travaux)</a:t>
            </a:r>
            <a:r>
              <a:rPr lang="fr-FR" sz="1250" b="0" i="1" dirty="0">
                <a:solidFill>
                  <a:schemeClr val="tx1"/>
                </a:solidFill>
              </a:rPr>
              <a:t> </a:t>
            </a:r>
            <a:r>
              <a:rPr lang="fr-FR" sz="1250" b="0" dirty="0">
                <a:solidFill>
                  <a:schemeClr val="tx1"/>
                </a:solidFill>
              </a:rPr>
              <a:t>– </a:t>
            </a:r>
            <a:r>
              <a:rPr lang="fr-FR" sz="1250" b="0" i="1" dirty="0" err="1"/>
              <a:t>Blunomy</a:t>
            </a:r>
            <a:r>
              <a:rPr lang="fr-FR" sz="1250" b="0" i="1" dirty="0"/>
              <a:t> </a:t>
            </a:r>
            <a:endParaRPr lang="fr-FR" sz="1250" b="0" i="1" dirty="0">
              <a:ea typeface="Calibri"/>
              <a:cs typeface="Calibri"/>
            </a:endParaRPr>
          </a:p>
          <a:p>
            <a:pPr marL="342265" indent="-342265" algn="just"/>
            <a:r>
              <a:rPr lang="fr-FR" sz="1250" b="0" dirty="0">
                <a:solidFill>
                  <a:schemeClr val="tx1"/>
                </a:solidFill>
              </a:rPr>
              <a:t>Projets européens et méthodologies d’évaluation disponibles    </a:t>
            </a:r>
            <a:endParaRPr lang="fr-FR" sz="1250" b="0" dirty="0">
              <a:solidFill>
                <a:schemeClr val="tx1"/>
              </a:solidFill>
              <a:ea typeface="Calibri"/>
              <a:cs typeface="Calibri"/>
            </a:endParaRPr>
          </a:p>
          <a:p>
            <a:pPr marL="0" indent="0" algn="just">
              <a:buNone/>
            </a:pPr>
            <a:r>
              <a:rPr lang="fr-FR" sz="1250" b="0" dirty="0">
                <a:solidFill>
                  <a:schemeClr val="tx1"/>
                </a:solidFill>
              </a:rPr>
              <a:t>         – </a:t>
            </a:r>
            <a:r>
              <a:rPr lang="fr-FR" sz="1250" b="0" i="1" dirty="0" err="1"/>
              <a:t>Blunomy</a:t>
            </a:r>
            <a:r>
              <a:rPr lang="fr-FR" sz="1250" b="0" i="1" dirty="0"/>
              <a:t> </a:t>
            </a:r>
            <a:endParaRPr lang="fr-FR" sz="1250" b="0" dirty="0"/>
          </a:p>
          <a:p>
            <a:pPr marL="342265" indent="-342265" algn="just"/>
            <a:r>
              <a:rPr lang="fr-FR" sz="1250" b="0" dirty="0">
                <a:solidFill>
                  <a:schemeClr val="tx1"/>
                </a:solidFill>
              </a:rPr>
              <a:t>Barrières aux déploiements des BNE – </a:t>
            </a:r>
            <a:r>
              <a:rPr lang="fr-FR" sz="1250" b="0" i="1" dirty="0" err="1"/>
              <a:t>Blunomy</a:t>
            </a:r>
            <a:r>
              <a:rPr lang="fr-FR" sz="1250" b="0" i="1" dirty="0"/>
              <a:t> </a:t>
            </a:r>
            <a:endParaRPr lang="fr-FR" sz="1250" b="0" i="1" dirty="0">
              <a:ea typeface="Calibri"/>
              <a:cs typeface="Calibri"/>
            </a:endParaRPr>
          </a:p>
          <a:p>
            <a:pPr marL="342265" indent="-342265" algn="just"/>
            <a:r>
              <a:rPr lang="fr-FR" sz="1250" b="0" dirty="0">
                <a:solidFill>
                  <a:schemeClr val="tx1"/>
                </a:solidFill>
              </a:rPr>
              <a:t>Présentation de la méthodologie MBENEFITS – </a:t>
            </a:r>
            <a:r>
              <a:rPr lang="fr-FR" sz="1250" b="0" i="1" dirty="0">
                <a:solidFill>
                  <a:schemeClr val="accent4"/>
                </a:solidFill>
              </a:rPr>
              <a:t>IPSO Facto</a:t>
            </a:r>
            <a:endParaRPr lang="fr-FR" sz="1250" b="0" i="1" dirty="0">
              <a:solidFill>
                <a:schemeClr val="accent4"/>
              </a:solidFill>
              <a:ea typeface="Calibri"/>
              <a:cs typeface="Calibri"/>
            </a:endParaRPr>
          </a:p>
          <a:p>
            <a:pPr marL="342265" indent="-342265" algn="just"/>
            <a:r>
              <a:rPr lang="fr-FR" sz="1250" b="0" dirty="0">
                <a:solidFill>
                  <a:schemeClr val="tx1"/>
                </a:solidFill>
              </a:rPr>
              <a:t>Cas d’étude ALLICE : Amélioration des processus dégivrage et lavage – </a:t>
            </a:r>
            <a:r>
              <a:rPr lang="fr-FR" sz="1250" b="0" i="1" dirty="0">
                <a:solidFill>
                  <a:schemeClr val="accent4"/>
                </a:solidFill>
              </a:rPr>
              <a:t>IPSO Facto </a:t>
            </a:r>
            <a:r>
              <a:rPr lang="fr-FR" sz="1250" b="0" dirty="0">
                <a:solidFill>
                  <a:schemeClr val="tx1"/>
                </a:solidFill>
              </a:rPr>
              <a:t>et </a:t>
            </a:r>
            <a:r>
              <a:rPr lang="fr-FR" sz="1250" b="0" i="1" dirty="0">
                <a:solidFill>
                  <a:schemeClr val="accent6"/>
                </a:solidFill>
              </a:rPr>
              <a:t>COOPERL</a:t>
            </a:r>
            <a:endParaRPr lang="fr-FR" sz="1250" b="0" i="1" dirty="0">
              <a:solidFill>
                <a:schemeClr val="accent6"/>
              </a:solidFill>
              <a:ea typeface="Calibri"/>
              <a:cs typeface="Calibri"/>
            </a:endParaRPr>
          </a:p>
          <a:p>
            <a:pPr marL="342265" indent="-342265" algn="just"/>
            <a:r>
              <a:rPr lang="fr-FR" sz="1250" b="0" dirty="0">
                <a:solidFill>
                  <a:schemeClr val="tx1"/>
                </a:solidFill>
              </a:rPr>
              <a:t>Illustration par une deuxième référence MBENEFITS – </a:t>
            </a:r>
            <a:r>
              <a:rPr lang="fr-FR" sz="1250" b="0" i="1" dirty="0">
                <a:solidFill>
                  <a:schemeClr val="accent4"/>
                </a:solidFill>
              </a:rPr>
              <a:t>IPSO Facto</a:t>
            </a:r>
            <a:endParaRPr lang="fr-FR" sz="1250" b="0" i="1" dirty="0">
              <a:solidFill>
                <a:schemeClr val="accent4"/>
              </a:solidFill>
              <a:ea typeface="Calibri"/>
              <a:cs typeface="Calibri"/>
            </a:endParaRPr>
          </a:p>
          <a:p>
            <a:pPr marL="342265" indent="-342265" algn="just"/>
            <a:r>
              <a:rPr lang="fr-FR" sz="1250" b="0" dirty="0">
                <a:solidFill>
                  <a:schemeClr val="tx1"/>
                </a:solidFill>
              </a:rPr>
              <a:t>Barrières et leviers à l’inclusion des BNE – </a:t>
            </a:r>
            <a:r>
              <a:rPr lang="fr-FR" sz="1250" b="0" i="1" dirty="0" err="1"/>
              <a:t>Blunomy</a:t>
            </a:r>
            <a:r>
              <a:rPr lang="fr-FR" sz="1250" b="0" i="1" dirty="0"/>
              <a:t> </a:t>
            </a:r>
            <a:endParaRPr lang="fr-FR" sz="1250" b="0" dirty="0">
              <a:ea typeface="Calibri"/>
              <a:cs typeface="Calibri"/>
            </a:endParaRPr>
          </a:p>
          <a:p>
            <a:pPr marL="342265" indent="-342265" algn="just"/>
            <a:r>
              <a:rPr lang="fr-FR" sz="1250" b="0" dirty="0">
                <a:solidFill>
                  <a:schemeClr val="tx1"/>
                </a:solidFill>
              </a:rPr>
              <a:t>Recommandations et conclusions – </a:t>
            </a:r>
            <a:r>
              <a:rPr lang="fr-FR" sz="1250" b="0" i="1" dirty="0" err="1"/>
              <a:t>Blunomy</a:t>
            </a:r>
            <a:r>
              <a:rPr lang="fr-FR" sz="1250" b="0" i="1" dirty="0"/>
              <a:t> </a:t>
            </a:r>
            <a:r>
              <a:rPr lang="fr-FR" sz="1250" b="0" i="1" dirty="0">
                <a:solidFill>
                  <a:schemeClr val="tx1"/>
                </a:solidFill>
              </a:rPr>
              <a:t>et </a:t>
            </a:r>
            <a:r>
              <a:rPr lang="fr-FR" sz="1250" b="0" i="1" dirty="0">
                <a:solidFill>
                  <a:schemeClr val="accent4"/>
                </a:solidFill>
              </a:rPr>
              <a:t>IPSO Facto</a:t>
            </a:r>
            <a:endParaRPr lang="fr-FR" sz="1250" b="0" i="1" dirty="0">
              <a:solidFill>
                <a:schemeClr val="accent4"/>
              </a:solidFill>
              <a:ea typeface="Calibri"/>
              <a:cs typeface="Calibri"/>
            </a:endParaRPr>
          </a:p>
          <a:p>
            <a:pPr marL="342265" indent="-342265"/>
            <a:endParaRPr lang="fr-FR" sz="1250" b="0" i="1">
              <a:solidFill>
                <a:schemeClr val="tx1"/>
              </a:solidFill>
              <a:ea typeface="Calibri"/>
              <a:cs typeface="Calibri"/>
            </a:endParaRPr>
          </a:p>
          <a:p>
            <a:pPr marL="342265" indent="-342265"/>
            <a:endParaRPr lang="fr-FR">
              <a:solidFill>
                <a:schemeClr val="tx1"/>
              </a:solidFill>
              <a:ea typeface="Calibri"/>
              <a:cs typeface="Calibri"/>
            </a:endParaRPr>
          </a:p>
        </p:txBody>
      </p:sp>
      <p:pic>
        <p:nvPicPr>
          <p:cNvPr id="1026" name="Picture 2" descr="Manager, Data Science Consulting - Melbourne / Sydney - Job ...">
            <a:extLst>
              <a:ext uri="{FF2B5EF4-FFF2-40B4-BE49-F238E27FC236}">
                <a16:creationId xmlns:a16="http://schemas.microsoft.com/office/drawing/2014/main" id="{3CF6ACFF-78E0-9A62-6DBA-B5B72D45D354}"/>
              </a:ext>
            </a:extLst>
          </p:cNvPr>
          <p:cNvPicPr>
            <a:picLocks noChangeAspect="1" noChangeArrowheads="1"/>
          </p:cNvPicPr>
          <p:nvPr/>
        </p:nvPicPr>
        <p:blipFill>
          <a:blip r:embed="rId17" cstate="screen">
            <a:extLst>
              <a:ext uri="{28A0092B-C50C-407E-A947-70E740481C1C}">
                <a14:useLocalDpi xmlns:a14="http://schemas.microsoft.com/office/drawing/2010/main" val="0"/>
              </a:ext>
            </a:extLst>
          </a:blip>
          <a:srcRect/>
          <a:stretch>
            <a:fillRect/>
          </a:stretch>
        </p:blipFill>
        <p:spPr bwMode="auto">
          <a:xfrm>
            <a:off x="6342237" y="3707010"/>
            <a:ext cx="1348302" cy="32476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A5DA0733-1B2E-42D1-AE05-01A6F1DEFABB}"/>
              </a:ext>
            </a:extLst>
          </p:cNvPr>
          <p:cNvPicPr>
            <a:picLocks noChangeAspect="1"/>
          </p:cNvPicPr>
          <p:nvPr/>
        </p:nvPicPr>
        <p:blipFill>
          <a:blip r:embed="rId18"/>
          <a:stretch>
            <a:fillRect/>
          </a:stretch>
        </p:blipFill>
        <p:spPr>
          <a:xfrm>
            <a:off x="6326402" y="1814219"/>
            <a:ext cx="1233660" cy="309606"/>
          </a:xfrm>
          <a:prstGeom prst="rect">
            <a:avLst/>
          </a:prstGeom>
        </p:spPr>
      </p:pic>
    </p:spTree>
    <p:extLst>
      <p:ext uri="{BB962C8B-B14F-4D97-AF65-F5344CB8AC3E}">
        <p14:creationId xmlns:p14="http://schemas.microsoft.com/office/powerpoint/2010/main" val="3053896960"/>
      </p:ext>
    </p:extLst>
  </p:cSld>
  <p:clrMapOvr>
    <a:masterClrMapping/>
  </p:clrMapOvr>
  <p:extLst>
    <p:ext uri="{6950BFC3-D8DA-4A85-94F7-54DA5524770B}">
      <p188:commentRel xmlns:p188="http://schemas.microsoft.com/office/powerpoint/2018/8/main" r:id="rId13"/>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7903C-7B3E-3CB4-A434-1E8C426CFD5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FCF1D6C-18F0-AC54-63DF-7738DA441AC3}"/>
              </a:ext>
            </a:extLst>
          </p:cNvPr>
          <p:cNvSpPr txBox="1"/>
          <p:nvPr/>
        </p:nvSpPr>
        <p:spPr>
          <a:xfrm>
            <a:off x="6126480" y="126607"/>
            <a:ext cx="2870563" cy="646331"/>
          </a:xfrm>
          <a:prstGeom prst="rect">
            <a:avLst/>
          </a:prstGeom>
          <a:noFill/>
        </p:spPr>
        <p:txBody>
          <a:bodyPr wrap="square" rtlCol="0">
            <a:spAutoFit/>
          </a:bodyPr>
          <a:lstStyle/>
          <a:p>
            <a:pPr defTabSz="685800">
              <a:defRPr/>
            </a:pPr>
            <a:r>
              <a:rPr lang="en-GB">
                <a:solidFill>
                  <a:prstClr val="black"/>
                </a:solidFill>
                <a:latin typeface="Arial" panose="020B0604020202020204" pitchFamily="34" charset="0"/>
                <a:cs typeface="Arial" panose="020B0604020202020204" pitchFamily="34" charset="0"/>
              </a:rPr>
              <a:t>Périmètre et buts du projet</a:t>
            </a:r>
          </a:p>
        </p:txBody>
      </p:sp>
      <p:sp>
        <p:nvSpPr>
          <p:cNvPr id="7" name="Date Placeholder 3">
            <a:extLst>
              <a:ext uri="{FF2B5EF4-FFF2-40B4-BE49-F238E27FC236}">
                <a16:creationId xmlns:a16="http://schemas.microsoft.com/office/drawing/2014/main" id="{950E4017-EE36-CEBC-C2EF-E6D216F9A1B1}"/>
              </a:ext>
            </a:extLst>
          </p:cNvPr>
          <p:cNvSpPr>
            <a:spLocks noGrp="1"/>
          </p:cNvSpPr>
          <p:nvPr>
            <p:ph type="dt" sz="half" idx="10"/>
          </p:nvPr>
        </p:nvSpPr>
        <p:spPr>
          <a:xfrm>
            <a:off x="723600" y="4923050"/>
            <a:ext cx="810000" cy="138500"/>
          </a:xfrm>
        </p:spPr>
        <p:txBody>
          <a:bodyPr/>
          <a:lstStyle/>
          <a:p>
            <a:pPr defTabSz="685800">
              <a:defRPr/>
            </a:pPr>
            <a:r>
              <a:rPr lang="en-US">
                <a:solidFill>
                  <a:srgbClr val="FFFFFF"/>
                </a:solidFill>
                <a:latin typeface="Georgia"/>
              </a:rPr>
              <a:t>2021-August</a:t>
            </a:r>
            <a:endParaRPr lang="en-GB">
              <a:solidFill>
                <a:srgbClr val="FFFFFF"/>
              </a:solidFill>
              <a:latin typeface="Georgia"/>
            </a:endParaRPr>
          </a:p>
        </p:txBody>
      </p:sp>
      <p:sp>
        <p:nvSpPr>
          <p:cNvPr id="8" name="Footer Placeholder 4">
            <a:extLst>
              <a:ext uri="{FF2B5EF4-FFF2-40B4-BE49-F238E27FC236}">
                <a16:creationId xmlns:a16="http://schemas.microsoft.com/office/drawing/2014/main" id="{113A365D-B6FC-05F9-5D3F-003FD2A61B9F}"/>
              </a:ext>
            </a:extLst>
          </p:cNvPr>
          <p:cNvSpPr>
            <a:spLocks noGrp="1"/>
          </p:cNvSpPr>
          <p:nvPr>
            <p:ph type="ftr" sz="quarter" idx="11"/>
          </p:nvPr>
        </p:nvSpPr>
        <p:spPr>
          <a:xfrm>
            <a:off x="1658124" y="4897800"/>
            <a:ext cx="5886000" cy="189000"/>
          </a:xfrm>
        </p:spPr>
        <p:txBody>
          <a:bodyPr/>
          <a:lstStyle/>
          <a:p>
            <a:pPr algn="l" defTabSz="685800">
              <a:defRPr/>
            </a:pPr>
            <a:r>
              <a:rPr lang="en-US" altLang="en-US">
                <a:solidFill>
                  <a:prstClr val="white"/>
                </a:solidFill>
                <a:latin typeface="Aptos" panose="02110004020202020204"/>
              </a:rPr>
              <a:t>Cynthiana Coating Bay Humidity Control Optimization</a:t>
            </a:r>
            <a:endParaRPr lang="en-GB">
              <a:solidFill>
                <a:prstClr val="white"/>
              </a:solidFill>
              <a:latin typeface="Georgia"/>
            </a:endParaRPr>
          </a:p>
        </p:txBody>
      </p:sp>
      <p:sp>
        <p:nvSpPr>
          <p:cNvPr id="3" name="ZoneTexte 2"/>
          <p:cNvSpPr txBox="1"/>
          <p:nvPr/>
        </p:nvSpPr>
        <p:spPr>
          <a:xfrm>
            <a:off x="454591" y="1194155"/>
            <a:ext cx="8234818" cy="2449388"/>
          </a:xfrm>
          <a:prstGeom prst="rect">
            <a:avLst/>
          </a:prstGeom>
          <a:noFill/>
          <a:ln>
            <a:solidFill>
              <a:schemeClr val="bg2">
                <a:lumMod val="75000"/>
              </a:schemeClr>
            </a:solidFill>
          </a:ln>
        </p:spPr>
        <p:txBody>
          <a:bodyPr wrap="square">
            <a:spAutoFit/>
          </a:bodyPr>
          <a:lstStyle>
            <a:lvl1pPr eaLnBrk="0" hangingPunct="0">
              <a:spcBef>
                <a:spcPct val="20000"/>
              </a:spcBef>
              <a:buChar char="•"/>
              <a:defRPr sz="3200">
                <a:solidFill>
                  <a:schemeClr val="tx1"/>
                </a:solidFill>
                <a:latin typeface="Arial" pitchFamily="34" charset="0"/>
                <a:ea typeface="MS PGothic" pitchFamily="34" charset="-128"/>
                <a:cs typeface="Arial" pitchFamily="34" charset="0"/>
              </a:defRPr>
            </a:lvl1pPr>
            <a:lvl2pPr marL="742950" indent="-285750" eaLnBrk="0" hangingPunct="0">
              <a:spcBef>
                <a:spcPct val="20000"/>
              </a:spcBef>
              <a:buChar char="–"/>
              <a:defRPr sz="2800">
                <a:solidFill>
                  <a:schemeClr val="tx1"/>
                </a:solidFill>
                <a:latin typeface="Arial" pitchFamily="34" charset="0"/>
                <a:ea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ea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ea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ea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Arial" pitchFamily="34" charset="0"/>
                <a:cs typeface="Arial" pitchFamily="34" charset="0"/>
              </a:defRPr>
            </a:lvl9pPr>
          </a:lstStyle>
          <a:p>
            <a:pPr defTabSz="685800" eaLnBrk="1" fontAlgn="base" hangingPunct="1">
              <a:spcBef>
                <a:spcPct val="0"/>
              </a:spcBef>
              <a:spcAft>
                <a:spcPts val="900"/>
              </a:spcAft>
              <a:buNone/>
              <a:defRPr/>
            </a:pPr>
            <a:r>
              <a:rPr lang="en-US" altLang="en-US" sz="1500" b="1">
                <a:solidFill>
                  <a:srgbClr val="FC7726"/>
                </a:solidFill>
                <a:latin typeface="Arial"/>
              </a:rPr>
              <a:t>Action d’efficacité énergétique proposée et avantages:</a:t>
            </a:r>
          </a:p>
          <a:p>
            <a:pPr marL="257175" indent="-257175" defTabSz="685800" eaLnBrk="1" fontAlgn="base" hangingPunct="1">
              <a:spcBef>
                <a:spcPct val="0"/>
              </a:spcBef>
              <a:spcAft>
                <a:spcPts val="450"/>
              </a:spcAft>
              <a:buFont typeface="Arial" panose="020B0604020202020204" pitchFamily="34" charset="0"/>
              <a:buChar char="•"/>
              <a:defRPr/>
            </a:pPr>
            <a:r>
              <a:rPr lang="fr-FR" altLang="en-US" sz="1500" b="1">
                <a:solidFill>
                  <a:srgbClr val="000000"/>
                </a:solidFill>
              </a:rPr>
              <a:t>Projet proposé : </a:t>
            </a:r>
            <a:r>
              <a:rPr lang="fr-FR" altLang="en-US" sz="1500">
                <a:solidFill>
                  <a:srgbClr val="000000"/>
                </a:solidFill>
              </a:rPr>
              <a:t>installer de nouveaux clapets pour remplacer les modèles obsolètes et non fonctionnels ; convertir les contrôles CVC en contrôles PLC qui peuvent gérés directement par les opérateurs de la halle.</a:t>
            </a:r>
          </a:p>
          <a:p>
            <a:pPr marL="257175" indent="-257175" defTabSz="685800" eaLnBrk="1" fontAlgn="base" hangingPunct="1">
              <a:spcBef>
                <a:spcPct val="0"/>
              </a:spcBef>
              <a:spcAft>
                <a:spcPts val="450"/>
              </a:spcAft>
              <a:buFont typeface="Arial" panose="020B0604020202020204" pitchFamily="34" charset="0"/>
              <a:buChar char="•"/>
              <a:defRPr/>
            </a:pPr>
            <a:r>
              <a:rPr lang="en-US" altLang="en-US" sz="1500" b="1">
                <a:solidFill>
                  <a:srgbClr val="000000"/>
                </a:solidFill>
              </a:rPr>
              <a:t>Avantages du projet :</a:t>
            </a:r>
          </a:p>
          <a:p>
            <a:pPr marL="814388" lvl="1" indent="-257175" defTabSz="685800" eaLnBrk="1" fontAlgn="base" hangingPunct="1">
              <a:spcBef>
                <a:spcPct val="0"/>
              </a:spcBef>
              <a:spcAft>
                <a:spcPts val="450"/>
              </a:spcAft>
              <a:buFont typeface="Arial" panose="020B0604020202020204" pitchFamily="34" charset="0"/>
              <a:buChar char="•"/>
              <a:defRPr/>
            </a:pPr>
            <a:r>
              <a:rPr lang="fr-FR" altLang="en-US" sz="1350">
                <a:solidFill>
                  <a:srgbClr val="000000"/>
                </a:solidFill>
              </a:rPr>
              <a:t>Amélioration de la qualité grâce à un contrôle complet de l'humidité.</a:t>
            </a:r>
          </a:p>
          <a:p>
            <a:pPr marL="814388" lvl="1" indent="-257175" defTabSz="685800" eaLnBrk="1" fontAlgn="base" hangingPunct="1">
              <a:spcBef>
                <a:spcPct val="0"/>
              </a:spcBef>
              <a:spcAft>
                <a:spcPts val="450"/>
              </a:spcAft>
              <a:buFont typeface="Arial" panose="020B0604020202020204" pitchFamily="34" charset="0"/>
              <a:buChar char="•"/>
              <a:defRPr/>
            </a:pPr>
            <a:r>
              <a:rPr lang="fr-FR" altLang="en-US" sz="1350">
                <a:solidFill>
                  <a:srgbClr val="000000"/>
                </a:solidFill>
              </a:rPr>
              <a:t>Élimination des gouttes qui provoquent la rupture de la bande - moins de temps d'arrêt, de démarrage et de pertes de rendement de la production.</a:t>
            </a:r>
          </a:p>
          <a:p>
            <a:pPr marL="814388" lvl="1" indent="-257175" defTabSz="685800" eaLnBrk="1" fontAlgn="base" hangingPunct="1">
              <a:spcBef>
                <a:spcPct val="0"/>
              </a:spcBef>
              <a:spcAft>
                <a:spcPts val="450"/>
              </a:spcAft>
              <a:buFont typeface="Arial" panose="020B0604020202020204" pitchFamily="34" charset="0"/>
              <a:buChar char="•"/>
              <a:defRPr/>
            </a:pPr>
            <a:r>
              <a:rPr lang="fr-FR" altLang="en-US" sz="1350">
                <a:solidFill>
                  <a:srgbClr val="000000"/>
                </a:solidFill>
              </a:rPr>
              <a:t>Amélioration du confort des employés</a:t>
            </a:r>
            <a:endParaRPr lang="en-US" altLang="en-US" sz="1350">
              <a:solidFill>
                <a:srgbClr val="000000"/>
              </a:solidFill>
            </a:endParaRPr>
          </a:p>
        </p:txBody>
      </p:sp>
      <p:pic>
        <p:nvPicPr>
          <p:cNvPr id="4" name="Image 3">
            <a:extLst>
              <a:ext uri="{FF2B5EF4-FFF2-40B4-BE49-F238E27FC236}">
                <a16:creationId xmlns:a16="http://schemas.microsoft.com/office/drawing/2014/main" id="{FB355CAC-21B2-5970-ED0D-8FA3C8CE7281}"/>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377461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Ellipse 40">
            <a:extLst>
              <a:ext uri="{FF2B5EF4-FFF2-40B4-BE49-F238E27FC236}">
                <a16:creationId xmlns:a16="http://schemas.microsoft.com/office/drawing/2014/main" id="{1F0384CB-F01C-413C-968A-1D2FCD8CFA6F}"/>
              </a:ext>
            </a:extLst>
          </p:cNvPr>
          <p:cNvSpPr/>
          <p:nvPr/>
        </p:nvSpPr>
        <p:spPr>
          <a:xfrm>
            <a:off x="2416654" y="731397"/>
            <a:ext cx="2350637" cy="421972"/>
          </a:xfrm>
          <a:prstGeom prst="ellipse">
            <a:avLst/>
          </a:prstGeom>
          <a:noFill/>
          <a:ln>
            <a:noFill/>
          </a:ln>
        </p:spPr>
        <p:txBody>
          <a:bodyPr wrap="square" rtlCol="0">
            <a:spAutoFit/>
          </a:bodyPr>
          <a:lstStyle/>
          <a:p>
            <a:pPr algn="ctr" defTabSz="685800">
              <a:defRPr/>
            </a:pPr>
            <a:endParaRPr lang="fr-FR" sz="1350">
              <a:solidFill>
                <a:prstClr val="black"/>
              </a:solidFill>
              <a:latin typeface="Calibri" panose="020F0502020204030204"/>
            </a:endParaRPr>
          </a:p>
        </p:txBody>
      </p:sp>
      <p:pic>
        <p:nvPicPr>
          <p:cNvPr id="88" name="Image 87">
            <a:extLst>
              <a:ext uri="{FF2B5EF4-FFF2-40B4-BE49-F238E27FC236}">
                <a16:creationId xmlns:a16="http://schemas.microsoft.com/office/drawing/2014/main" id="{FF282DD6-1562-92DC-07B0-E588594253D4}"/>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pic>
        <p:nvPicPr>
          <p:cNvPr id="4" name="Image 3">
            <a:extLst>
              <a:ext uri="{FF2B5EF4-FFF2-40B4-BE49-F238E27FC236}">
                <a16:creationId xmlns:a16="http://schemas.microsoft.com/office/drawing/2014/main" id="{876D0DE9-F9B0-6701-6209-B592AA5ED2F9}"/>
              </a:ext>
            </a:extLst>
          </p:cNvPr>
          <p:cNvPicPr>
            <a:picLocks noChangeAspect="1"/>
          </p:cNvPicPr>
          <p:nvPr/>
        </p:nvPicPr>
        <p:blipFill>
          <a:blip r:embed="rId4"/>
          <a:stretch>
            <a:fillRect/>
          </a:stretch>
        </p:blipFill>
        <p:spPr>
          <a:xfrm>
            <a:off x="109498" y="4744167"/>
            <a:ext cx="3197020" cy="314581"/>
          </a:xfrm>
          <a:prstGeom prst="rect">
            <a:avLst/>
          </a:prstGeom>
        </p:spPr>
      </p:pic>
      <p:pic>
        <p:nvPicPr>
          <p:cNvPr id="5" name="Image 4">
            <a:extLst>
              <a:ext uri="{FF2B5EF4-FFF2-40B4-BE49-F238E27FC236}">
                <a16:creationId xmlns:a16="http://schemas.microsoft.com/office/drawing/2014/main" id="{36D328BB-5D08-543D-B2E7-114DC91CB5AF}"/>
              </a:ext>
            </a:extLst>
          </p:cNvPr>
          <p:cNvPicPr>
            <a:picLocks noChangeAspect="1"/>
          </p:cNvPicPr>
          <p:nvPr/>
        </p:nvPicPr>
        <p:blipFill>
          <a:blip r:embed="rId5"/>
          <a:stretch>
            <a:fillRect/>
          </a:stretch>
        </p:blipFill>
        <p:spPr>
          <a:xfrm>
            <a:off x="7233826" y="4766114"/>
            <a:ext cx="985809" cy="345673"/>
          </a:xfrm>
          <a:prstGeom prst="rect">
            <a:avLst/>
          </a:prstGeom>
        </p:spPr>
      </p:pic>
      <p:sp>
        <p:nvSpPr>
          <p:cNvPr id="15" name="Title 1">
            <a:extLst>
              <a:ext uri="{FF2B5EF4-FFF2-40B4-BE49-F238E27FC236}">
                <a16:creationId xmlns:a16="http://schemas.microsoft.com/office/drawing/2014/main" id="{707AC6AC-D794-5535-6C35-10E50B2079A7}"/>
              </a:ext>
            </a:extLst>
          </p:cNvPr>
          <p:cNvSpPr txBox="1">
            <a:spLocks/>
          </p:cNvSpPr>
          <p:nvPr/>
        </p:nvSpPr>
        <p:spPr bwMode="auto">
          <a:xfrm>
            <a:off x="158459" y="88801"/>
            <a:ext cx="2350637" cy="848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0500" rIns="0" bIns="0"/>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defTabSz="685800" eaLnBrk="1" fontAlgn="base" hangingPunct="1">
              <a:spcBef>
                <a:spcPct val="0"/>
              </a:spcBef>
              <a:spcAft>
                <a:spcPts val="900"/>
              </a:spcAft>
              <a:buNone/>
              <a:defRPr/>
            </a:pPr>
            <a:r>
              <a:rPr lang="en-US" altLang="en-US" sz="2700">
                <a:solidFill>
                  <a:srgbClr val="336699"/>
                </a:solidFill>
                <a:latin typeface="Aptos Black" panose="020B0004020202020204" pitchFamily="34" charset="0"/>
              </a:rPr>
              <a:t>MBENEFITS méthodologie</a:t>
            </a:r>
          </a:p>
          <a:p>
            <a:pPr defTabSz="685800" eaLnBrk="1" fontAlgn="base" hangingPunct="1">
              <a:lnSpc>
                <a:spcPts val="2550"/>
              </a:lnSpc>
              <a:spcBef>
                <a:spcPct val="0"/>
              </a:spcBef>
              <a:spcAft>
                <a:spcPct val="0"/>
              </a:spcAft>
              <a:buNone/>
              <a:defRPr/>
            </a:pPr>
            <a:endParaRPr lang="en-GB" altLang="en-US" sz="3300">
              <a:solidFill>
                <a:srgbClr val="336699"/>
              </a:solidFill>
              <a:latin typeface="Calibri" pitchFamily="34" charset="0"/>
            </a:endParaRPr>
          </a:p>
        </p:txBody>
      </p:sp>
      <p:sp>
        <p:nvSpPr>
          <p:cNvPr id="7" name="ZoneTexte 6">
            <a:extLst>
              <a:ext uri="{FF2B5EF4-FFF2-40B4-BE49-F238E27FC236}">
                <a16:creationId xmlns:a16="http://schemas.microsoft.com/office/drawing/2014/main" id="{D1590558-B4AD-8672-0495-F5ED07DACFF6}"/>
              </a:ext>
            </a:extLst>
          </p:cNvPr>
          <p:cNvSpPr txBox="1"/>
          <p:nvPr/>
        </p:nvSpPr>
        <p:spPr>
          <a:xfrm>
            <a:off x="4981968" y="84314"/>
            <a:ext cx="4099251" cy="1015663"/>
          </a:xfrm>
          <a:prstGeom prst="rect">
            <a:avLst/>
          </a:prstGeom>
          <a:solidFill>
            <a:schemeClr val="bg1">
              <a:lumMod val="95000"/>
            </a:schemeClr>
          </a:solidFill>
        </p:spPr>
        <p:txBody>
          <a:bodyPr wrap="square">
            <a:spAutoFit/>
          </a:bodyPr>
          <a:lstStyle/>
          <a:p>
            <a:pPr defTabSz="685800">
              <a:defRPr/>
            </a:pPr>
            <a:r>
              <a:rPr lang="fr-FR" sz="1500" i="1">
                <a:solidFill>
                  <a:prstClr val="black"/>
                </a:solidFill>
                <a:latin typeface="Calibri" panose="020F0502020204030204"/>
              </a:rPr>
              <a:t>Une méthodologie pour </a:t>
            </a:r>
            <a:r>
              <a:rPr lang="fr-FR" sz="1500" b="1" i="1">
                <a:solidFill>
                  <a:prstClr val="black"/>
                </a:solidFill>
                <a:latin typeface="Calibri" panose="020F0502020204030204"/>
              </a:rPr>
              <a:t>identifier</a:t>
            </a:r>
            <a:r>
              <a:rPr lang="fr-FR" sz="1500" i="1">
                <a:solidFill>
                  <a:prstClr val="black"/>
                </a:solidFill>
                <a:latin typeface="Calibri" panose="020F0502020204030204"/>
              </a:rPr>
              <a:t>, </a:t>
            </a:r>
            <a:r>
              <a:rPr lang="fr-FR" sz="1500" b="1" i="1">
                <a:solidFill>
                  <a:prstClr val="black"/>
                </a:solidFill>
                <a:latin typeface="Calibri" panose="020F0502020204030204"/>
              </a:rPr>
              <a:t>évaluer</a:t>
            </a:r>
            <a:r>
              <a:rPr lang="fr-FR" sz="1500" i="1">
                <a:solidFill>
                  <a:prstClr val="black"/>
                </a:solidFill>
                <a:latin typeface="Calibri" panose="020F0502020204030204"/>
              </a:rPr>
              <a:t>,</a:t>
            </a:r>
            <a:r>
              <a:rPr lang="fr-FR" sz="1500" b="1" i="1">
                <a:solidFill>
                  <a:prstClr val="black"/>
                </a:solidFill>
                <a:latin typeface="Calibri" panose="020F0502020204030204"/>
              </a:rPr>
              <a:t>documenter</a:t>
            </a:r>
            <a:r>
              <a:rPr lang="fr-FR" sz="1500" i="1">
                <a:solidFill>
                  <a:prstClr val="black"/>
                </a:solidFill>
                <a:latin typeface="Calibri" panose="020F0502020204030204"/>
              </a:rPr>
              <a:t> et </a:t>
            </a:r>
            <a:r>
              <a:rPr lang="fr-FR" sz="1500" b="1" i="1">
                <a:solidFill>
                  <a:prstClr val="black"/>
                </a:solidFill>
                <a:latin typeface="Calibri" panose="020F0502020204030204"/>
              </a:rPr>
              <a:t>monétiser</a:t>
            </a:r>
            <a:r>
              <a:rPr lang="fr-FR" sz="1500" i="1">
                <a:solidFill>
                  <a:prstClr val="black"/>
                </a:solidFill>
                <a:latin typeface="Calibri" panose="020F0502020204030204"/>
              </a:rPr>
              <a:t> ex ante tous les impacts d'une opportunité d'investissement et pour </a:t>
            </a:r>
            <a:r>
              <a:rPr lang="fr-FR" sz="1500" b="1" i="1">
                <a:solidFill>
                  <a:prstClr val="black"/>
                </a:solidFill>
                <a:latin typeface="Calibri" panose="020F0502020204030204"/>
              </a:rPr>
              <a:t>comparer</a:t>
            </a:r>
            <a:r>
              <a:rPr lang="fr-FR" sz="1500" i="1">
                <a:solidFill>
                  <a:prstClr val="black"/>
                </a:solidFill>
                <a:latin typeface="Calibri" panose="020F0502020204030204"/>
              </a:rPr>
              <a:t> différentes options et temporalités.</a:t>
            </a:r>
            <a:endParaRPr lang="en-US" sz="1500" i="1">
              <a:solidFill>
                <a:prstClr val="black"/>
              </a:solidFill>
              <a:latin typeface="Calibri" panose="020F0502020204030204"/>
            </a:endParaRPr>
          </a:p>
        </p:txBody>
      </p:sp>
      <p:grpSp>
        <p:nvGrpSpPr>
          <p:cNvPr id="8" name="Groupe 7">
            <a:extLst>
              <a:ext uri="{FF2B5EF4-FFF2-40B4-BE49-F238E27FC236}">
                <a16:creationId xmlns:a16="http://schemas.microsoft.com/office/drawing/2014/main" id="{F3841ADC-9F93-8FE5-F686-7D1B57E4B509}"/>
              </a:ext>
            </a:extLst>
          </p:cNvPr>
          <p:cNvGrpSpPr/>
          <p:nvPr/>
        </p:nvGrpSpPr>
        <p:grpSpPr>
          <a:xfrm>
            <a:off x="819081" y="489832"/>
            <a:ext cx="8133754" cy="4287699"/>
            <a:chOff x="2281417" y="736138"/>
            <a:chExt cx="10845005" cy="5716932"/>
          </a:xfrm>
        </p:grpSpPr>
        <p:grpSp>
          <p:nvGrpSpPr>
            <p:cNvPr id="2" name="Groupe 1">
              <a:extLst>
                <a:ext uri="{FF2B5EF4-FFF2-40B4-BE49-F238E27FC236}">
                  <a16:creationId xmlns:a16="http://schemas.microsoft.com/office/drawing/2014/main" id="{0BCDB077-5DC7-CC73-681A-F198EDAD1EE7}"/>
                </a:ext>
              </a:extLst>
            </p:cNvPr>
            <p:cNvGrpSpPr/>
            <p:nvPr/>
          </p:nvGrpSpPr>
          <p:grpSpPr>
            <a:xfrm>
              <a:off x="2281417" y="736138"/>
              <a:ext cx="10845005" cy="5716932"/>
              <a:chOff x="1406449" y="754751"/>
              <a:chExt cx="10845005" cy="5716932"/>
            </a:xfrm>
          </p:grpSpPr>
          <p:grpSp>
            <p:nvGrpSpPr>
              <p:cNvPr id="38" name="Groupe 37">
                <a:extLst>
                  <a:ext uri="{FF2B5EF4-FFF2-40B4-BE49-F238E27FC236}">
                    <a16:creationId xmlns:a16="http://schemas.microsoft.com/office/drawing/2014/main" id="{623ECF90-E993-8A8C-9ADE-0D8E5AD53ECB}"/>
                  </a:ext>
                </a:extLst>
              </p:cNvPr>
              <p:cNvGrpSpPr/>
              <p:nvPr/>
            </p:nvGrpSpPr>
            <p:grpSpPr>
              <a:xfrm>
                <a:off x="4086909" y="1686462"/>
                <a:ext cx="2301803" cy="4340832"/>
                <a:chOff x="3696464" y="1816152"/>
                <a:chExt cx="2301803" cy="4340832"/>
              </a:xfrm>
            </p:grpSpPr>
            <p:sp>
              <p:nvSpPr>
                <p:cNvPr id="82" name="Rectangle 24">
                  <a:extLst>
                    <a:ext uri="{FF2B5EF4-FFF2-40B4-BE49-F238E27FC236}">
                      <a16:creationId xmlns:a16="http://schemas.microsoft.com/office/drawing/2014/main" id="{FA11A02D-310A-A48A-27EB-50E211FFA09E}"/>
                    </a:ext>
                  </a:extLst>
                </p:cNvPr>
                <p:cNvSpPr/>
                <p:nvPr/>
              </p:nvSpPr>
              <p:spPr>
                <a:xfrm>
                  <a:off x="3696464" y="1816152"/>
                  <a:ext cx="2301803" cy="4340832"/>
                </a:xfrm>
                <a:prstGeom prst="flowChartAlternateProcess">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a:solidFill>
                      <a:prstClr val="white"/>
                    </a:solidFill>
                    <a:latin typeface="Calibri" panose="020F0502020204030204"/>
                  </a:endParaRPr>
                </a:p>
              </p:txBody>
            </p:sp>
            <p:sp>
              <p:nvSpPr>
                <p:cNvPr id="83" name="ZoneTexte 82">
                  <a:extLst>
                    <a:ext uri="{FF2B5EF4-FFF2-40B4-BE49-F238E27FC236}">
                      <a16:creationId xmlns:a16="http://schemas.microsoft.com/office/drawing/2014/main" id="{B63CE555-6490-6454-D3B3-7DC47A416612}"/>
                    </a:ext>
                  </a:extLst>
                </p:cNvPr>
                <p:cNvSpPr txBox="1"/>
                <p:nvPr/>
              </p:nvSpPr>
              <p:spPr>
                <a:xfrm>
                  <a:off x="4314832" y="1871687"/>
                  <a:ext cx="1427826" cy="681037"/>
                </a:xfrm>
                <a:prstGeom prst="flowChartAlternateProcess">
                  <a:avLst/>
                </a:prstGeom>
                <a:solidFill>
                  <a:schemeClr val="bg1">
                    <a:lumMod val="95000"/>
                  </a:schemeClr>
                </a:solidFill>
                <a:ln>
                  <a:noFill/>
                </a:ln>
              </p:spPr>
              <p:txBody>
                <a:bodyPr wrap="square" rtlCol="0">
                  <a:spAutoFit/>
                </a:bodyPr>
                <a:lstStyle/>
                <a:p>
                  <a:pPr algn="ctr" defTabSz="685800">
                    <a:defRPr/>
                  </a:pPr>
                  <a:r>
                    <a:rPr lang="en-US" sz="1200">
                      <a:solidFill>
                        <a:prstClr val="black"/>
                      </a:solidFill>
                      <a:latin typeface="Calibri" panose="020F0502020204030204"/>
                    </a:rPr>
                    <a:t>Contexte        &amp; périmètre</a:t>
                  </a:r>
                </a:p>
              </p:txBody>
            </p:sp>
            <p:sp>
              <p:nvSpPr>
                <p:cNvPr id="84" name="ZoneTexte 83">
                  <a:extLst>
                    <a:ext uri="{FF2B5EF4-FFF2-40B4-BE49-F238E27FC236}">
                      <a16:creationId xmlns:a16="http://schemas.microsoft.com/office/drawing/2014/main" id="{E2A17521-33F6-7968-0E05-E957CC39B3E8}"/>
                    </a:ext>
                  </a:extLst>
                </p:cNvPr>
                <p:cNvSpPr txBox="1"/>
                <p:nvPr/>
              </p:nvSpPr>
              <p:spPr>
                <a:xfrm>
                  <a:off x="4297844" y="3005648"/>
                  <a:ext cx="1535898" cy="681037"/>
                </a:xfrm>
                <a:prstGeom prst="flowChartAlternateProcess">
                  <a:avLst/>
                </a:prstGeom>
                <a:solidFill>
                  <a:schemeClr val="bg1">
                    <a:lumMod val="95000"/>
                  </a:schemeClr>
                </a:solidFill>
                <a:ln>
                  <a:noFill/>
                </a:ln>
              </p:spPr>
              <p:txBody>
                <a:bodyPr wrap="square" rtlCol="0">
                  <a:spAutoFit/>
                </a:bodyP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black"/>
                      </a:solidFill>
                      <a:effectLst/>
                      <a:uLnTx/>
                      <a:uFillTx/>
                      <a:latin typeface="Calibri" panose="020F0502020204030204"/>
                    </a:defRPr>
                  </a:lvl1pPr>
                </a:lstStyle>
                <a:p>
                  <a:pPr defTabSz="685800">
                    <a:defRPr/>
                  </a:pPr>
                  <a:r>
                    <a:rPr lang="en-GB" sz="1200"/>
                    <a:t>Analyse opérationnelle</a:t>
                  </a:r>
                </a:p>
              </p:txBody>
            </p:sp>
            <p:sp>
              <p:nvSpPr>
                <p:cNvPr id="85" name="ZoneTexte 84">
                  <a:extLst>
                    <a:ext uri="{FF2B5EF4-FFF2-40B4-BE49-F238E27FC236}">
                      <a16:creationId xmlns:a16="http://schemas.microsoft.com/office/drawing/2014/main" id="{F1001EF9-5079-DFD0-C4E4-AED042A40527}"/>
                    </a:ext>
                  </a:extLst>
                </p:cNvPr>
                <p:cNvSpPr txBox="1"/>
                <p:nvPr/>
              </p:nvSpPr>
              <p:spPr>
                <a:xfrm>
                  <a:off x="4349640" y="4139609"/>
                  <a:ext cx="1410070" cy="681037"/>
                </a:xfrm>
                <a:prstGeom prst="flowChartAlternateProcess">
                  <a:avLst/>
                </a:prstGeom>
                <a:solidFill>
                  <a:schemeClr val="bg1">
                    <a:lumMod val="95000"/>
                  </a:schemeClr>
                </a:solidFill>
                <a:ln>
                  <a:noFill/>
                </a:ln>
              </p:spPr>
              <p:txBody>
                <a:bodyPr wrap="square" rtlCol="0">
                  <a:spAutoFit/>
                </a:bodyP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black"/>
                      </a:solidFill>
                      <a:effectLst/>
                      <a:uLnTx/>
                      <a:uFillTx/>
                      <a:latin typeface="Calibri" panose="020F0502020204030204"/>
                    </a:defRPr>
                  </a:lvl1pPr>
                </a:lstStyle>
                <a:p>
                  <a:pPr defTabSz="685800">
                    <a:defRPr/>
                  </a:pPr>
                  <a:r>
                    <a:rPr lang="fr-CH" sz="1200"/>
                    <a:t>Analyse stratégique</a:t>
                  </a:r>
                  <a:endParaRPr lang="fr-FR" sz="1200"/>
                </a:p>
              </p:txBody>
            </p:sp>
            <p:sp>
              <p:nvSpPr>
                <p:cNvPr id="86" name="ZoneTexte 85">
                  <a:extLst>
                    <a:ext uri="{FF2B5EF4-FFF2-40B4-BE49-F238E27FC236}">
                      <a16:creationId xmlns:a16="http://schemas.microsoft.com/office/drawing/2014/main" id="{5751CBAD-C481-D5DD-B997-9965BCD2B404}"/>
                    </a:ext>
                  </a:extLst>
                </p:cNvPr>
                <p:cNvSpPr txBox="1"/>
                <p:nvPr/>
              </p:nvSpPr>
              <p:spPr>
                <a:xfrm>
                  <a:off x="4332587" y="5255993"/>
                  <a:ext cx="1410070" cy="681037"/>
                </a:xfrm>
                <a:prstGeom prst="flowChartAlternateProcess">
                  <a:avLst/>
                </a:prstGeom>
                <a:solidFill>
                  <a:schemeClr val="bg1">
                    <a:lumMod val="95000"/>
                  </a:schemeClr>
                </a:solidFill>
                <a:ln>
                  <a:noFill/>
                </a:ln>
              </p:spPr>
              <p:txBody>
                <a:bodyPr wrap="square" rtlCol="0">
                  <a:spAutoFit/>
                </a:bodyPr>
                <a:lstStyle>
                  <a:defPPr>
                    <a:defRPr lang="fr-FR"/>
                  </a:defPPr>
                  <a:lvl1pPr algn="ctr"/>
                </a:lstStyle>
                <a:p>
                  <a:pPr defTabSz="685800">
                    <a:defRPr/>
                  </a:pPr>
                  <a:r>
                    <a:rPr lang="en-US" sz="1200">
                      <a:solidFill>
                        <a:prstClr val="black"/>
                      </a:solidFill>
                      <a:latin typeface="Calibri" panose="020F0502020204030204"/>
                    </a:rPr>
                    <a:t>Analyse financière</a:t>
                  </a:r>
                </a:p>
              </p:txBody>
            </p:sp>
          </p:grpSp>
          <p:grpSp>
            <p:nvGrpSpPr>
              <p:cNvPr id="39" name="Groupe 38">
                <a:extLst>
                  <a:ext uri="{FF2B5EF4-FFF2-40B4-BE49-F238E27FC236}">
                    <a16:creationId xmlns:a16="http://schemas.microsoft.com/office/drawing/2014/main" id="{35346048-F8D8-BB93-316E-13AD58E80D20}"/>
                  </a:ext>
                </a:extLst>
              </p:cNvPr>
              <p:cNvGrpSpPr/>
              <p:nvPr/>
            </p:nvGrpSpPr>
            <p:grpSpPr>
              <a:xfrm>
                <a:off x="1406449" y="754751"/>
                <a:ext cx="10632046" cy="3642674"/>
                <a:chOff x="1026025" y="883025"/>
                <a:chExt cx="10632046" cy="3642674"/>
              </a:xfrm>
            </p:grpSpPr>
            <p:sp>
              <p:nvSpPr>
                <p:cNvPr id="75" name="ZoneTexte 74">
                  <a:extLst>
                    <a:ext uri="{FF2B5EF4-FFF2-40B4-BE49-F238E27FC236}">
                      <a16:creationId xmlns:a16="http://schemas.microsoft.com/office/drawing/2014/main" id="{B454585F-7278-79EE-3865-B4AC9FF324ED}"/>
                    </a:ext>
                  </a:extLst>
                </p:cNvPr>
                <p:cNvSpPr txBox="1"/>
                <p:nvPr/>
              </p:nvSpPr>
              <p:spPr>
                <a:xfrm>
                  <a:off x="1026025" y="3544819"/>
                  <a:ext cx="1557627" cy="926966"/>
                </a:xfrm>
                <a:prstGeom prst="flowChartAlternateProcess">
                  <a:avLst/>
                </a:prstGeom>
                <a:solidFill>
                  <a:schemeClr val="bg1">
                    <a:lumMod val="95000"/>
                  </a:schemeClr>
                </a:solidFill>
                <a:ln>
                  <a:solidFill>
                    <a:schemeClr val="tx2"/>
                  </a:solidFill>
                </a:ln>
              </p:spPr>
              <p:txBody>
                <a:bodyPr wrap="square" rtlCol="0" anchor="ctr">
                  <a:noAutofit/>
                </a:bodyPr>
                <a:lstStyle>
                  <a:defPPr>
                    <a:defRPr lang="fr-FR"/>
                  </a:defPPr>
                  <a:lvl1pPr algn="ctr"/>
                </a:lstStyle>
                <a:p>
                  <a:pPr defTabSz="685800">
                    <a:defRPr/>
                  </a:pPr>
                  <a:r>
                    <a:rPr lang="en-US" sz="1200">
                      <a:ln w="0"/>
                      <a:solidFill>
                        <a:prstClr val="black"/>
                      </a:solidFill>
                      <a:latin typeface="Calibri" panose="020F0502020204030204"/>
                    </a:rPr>
                    <a:t>IDEE DE PROJET</a:t>
                  </a:r>
                </a:p>
              </p:txBody>
            </p:sp>
            <p:sp>
              <p:nvSpPr>
                <p:cNvPr id="76" name="ZoneTexte 75">
                  <a:extLst>
                    <a:ext uri="{FF2B5EF4-FFF2-40B4-BE49-F238E27FC236}">
                      <a16:creationId xmlns:a16="http://schemas.microsoft.com/office/drawing/2014/main" id="{99C61816-D062-1BA7-F496-0D9AE6CD4499}"/>
                    </a:ext>
                  </a:extLst>
                </p:cNvPr>
                <p:cNvSpPr txBox="1"/>
                <p:nvPr/>
              </p:nvSpPr>
              <p:spPr>
                <a:xfrm>
                  <a:off x="7122291" y="3538194"/>
                  <a:ext cx="1557627" cy="940217"/>
                </a:xfrm>
                <a:prstGeom prst="flowChartAlternateProcess">
                  <a:avLst/>
                </a:prstGeom>
                <a:solidFill>
                  <a:schemeClr val="bg1">
                    <a:lumMod val="95000"/>
                  </a:schemeClr>
                </a:solidFill>
                <a:ln>
                  <a:solidFill>
                    <a:schemeClr val="tx2"/>
                  </a:solidFill>
                </a:ln>
              </p:spPr>
              <p:txBody>
                <a:bodyPr wrap="square" rtlCol="0" anchor="ctr">
                  <a:noAutofit/>
                </a:bodyPr>
                <a:lstStyle/>
                <a:p>
                  <a:pPr algn="ctr" defTabSz="685800">
                    <a:defRPr/>
                  </a:pPr>
                  <a:r>
                    <a:rPr lang="en-US" sz="1200">
                      <a:ln w="0"/>
                      <a:solidFill>
                        <a:prstClr val="black"/>
                      </a:solidFill>
                      <a:effectLst>
                        <a:outerShdw blurRad="38100" dist="25400" dir="5400000" algn="ctr" rotWithShape="0">
                          <a:srgbClr val="6E747A">
                            <a:alpha val="43000"/>
                          </a:srgbClr>
                        </a:outerShdw>
                      </a:effectLst>
                      <a:latin typeface="Calibri" panose="020F0502020204030204"/>
                    </a:rPr>
                    <a:t>RESULTATS     DE L’ANALYSE</a:t>
                  </a:r>
                </a:p>
              </p:txBody>
            </p:sp>
            <p:sp>
              <p:nvSpPr>
                <p:cNvPr id="77" name="ZoneTexte 76">
                  <a:extLst>
                    <a:ext uri="{FF2B5EF4-FFF2-40B4-BE49-F238E27FC236}">
                      <a16:creationId xmlns:a16="http://schemas.microsoft.com/office/drawing/2014/main" id="{BFD0F711-D423-6F95-A6A9-B9F16A2D954C}"/>
                    </a:ext>
                  </a:extLst>
                </p:cNvPr>
                <p:cNvSpPr txBox="1"/>
                <p:nvPr/>
              </p:nvSpPr>
              <p:spPr>
                <a:xfrm>
                  <a:off x="9728360" y="3538195"/>
                  <a:ext cx="1929711" cy="987504"/>
                </a:xfrm>
                <a:prstGeom prst="flowChartAlternateProcess">
                  <a:avLst/>
                </a:prstGeom>
                <a:solidFill>
                  <a:schemeClr val="bg1">
                    <a:lumMod val="95000"/>
                  </a:schemeClr>
                </a:solidFill>
                <a:ln>
                  <a:solidFill>
                    <a:schemeClr val="tx2"/>
                  </a:solidFill>
                </a:ln>
              </p:spPr>
              <p:txBody>
                <a:bodyPr wrap="square" rtlCol="0">
                  <a:spAutoFit/>
                </a:bodyPr>
                <a:lstStyle/>
                <a:p>
                  <a:pPr algn="ctr" defTabSz="685800">
                    <a:defRPr/>
                  </a:pPr>
                  <a:r>
                    <a:rPr lang="en-US" sz="1200">
                      <a:ln w="0"/>
                      <a:solidFill>
                        <a:prstClr val="black"/>
                      </a:solidFill>
                      <a:effectLst>
                        <a:outerShdw blurRad="38100" dist="25400" dir="5400000" algn="ctr" rotWithShape="0">
                          <a:srgbClr val="6E747A">
                            <a:alpha val="43000"/>
                          </a:srgbClr>
                        </a:outerShdw>
                      </a:effectLst>
                      <a:latin typeface="Calibri" panose="020F0502020204030204"/>
                    </a:rPr>
                    <a:t>DECISION D’INVESTISSEMENT</a:t>
                  </a:r>
                  <a:r>
                    <a:rPr lang="en-US" sz="1350" b="1" i="1">
                      <a:ln w="0"/>
                      <a:solidFill>
                        <a:srgbClr val="FC7726"/>
                      </a:solidFill>
                      <a:latin typeface="Calibri" panose="020F0502020204030204"/>
                    </a:rPr>
                    <a:t>Go</a:t>
                  </a:r>
                  <a:r>
                    <a:rPr lang="en-US" sz="1350" i="1">
                      <a:ln w="0"/>
                      <a:solidFill>
                        <a:prstClr val="black"/>
                      </a:solidFill>
                      <a:latin typeface="Calibri" panose="020F0502020204030204"/>
                    </a:rPr>
                    <a:t> / No go</a:t>
                  </a:r>
                </a:p>
              </p:txBody>
            </p:sp>
            <p:sp>
              <p:nvSpPr>
                <p:cNvPr id="78" name="ZoneTexte 77">
                  <a:extLst>
                    <a:ext uri="{FF2B5EF4-FFF2-40B4-BE49-F238E27FC236}">
                      <a16:creationId xmlns:a16="http://schemas.microsoft.com/office/drawing/2014/main" id="{61B6C57E-E586-5EB0-B022-30AD5475B10F}"/>
                    </a:ext>
                  </a:extLst>
                </p:cNvPr>
                <p:cNvSpPr txBox="1"/>
                <p:nvPr/>
              </p:nvSpPr>
              <p:spPr>
                <a:xfrm>
                  <a:off x="3565615" y="883025"/>
                  <a:ext cx="2500406" cy="910484"/>
                </a:xfrm>
                <a:prstGeom prst="rect">
                  <a:avLst/>
                </a:prstGeom>
                <a:noFill/>
                <a:ln>
                  <a:noFill/>
                </a:ln>
              </p:spPr>
              <p:txBody>
                <a:bodyPr wrap="square" rtlCol="0" anchor="ctr">
                  <a:noAutofit/>
                </a:bodyPr>
                <a:lstStyle/>
                <a:p>
                  <a:pPr algn="ctr" defTabSz="685800">
                    <a:defRPr/>
                  </a:pPr>
                  <a:r>
                    <a:rPr lang="en-US" sz="1350" b="1">
                      <a:ln w="0"/>
                      <a:solidFill>
                        <a:srgbClr val="E66D22"/>
                      </a:solidFill>
                      <a:latin typeface="Calibri" panose="020F0502020204030204"/>
                    </a:rPr>
                    <a:t>Méthodologie d’analyse</a:t>
                  </a:r>
                  <a:endParaRPr lang="en-US" sz="1350">
                    <a:ln w="0"/>
                    <a:solidFill>
                      <a:srgbClr val="E66D22"/>
                    </a:solidFill>
                    <a:latin typeface="Calibri" panose="020F0502020204030204"/>
                  </a:endParaRPr>
                </a:p>
                <a:p>
                  <a:pPr algn="ctr" defTabSz="685800">
                    <a:defRPr/>
                  </a:pPr>
                  <a:r>
                    <a:rPr lang="en-US" sz="1200">
                      <a:ln w="0"/>
                      <a:solidFill>
                        <a:srgbClr val="E66D22"/>
                      </a:solidFill>
                      <a:latin typeface="Calibri" panose="020F0502020204030204"/>
                    </a:rPr>
                    <a:t>- 4 étapes -                      Checklist 54 BNE</a:t>
                  </a:r>
                </a:p>
              </p:txBody>
            </p:sp>
            <p:sp>
              <p:nvSpPr>
                <p:cNvPr id="79" name="Flèche : droite 78">
                  <a:extLst>
                    <a:ext uri="{FF2B5EF4-FFF2-40B4-BE49-F238E27FC236}">
                      <a16:creationId xmlns:a16="http://schemas.microsoft.com/office/drawing/2014/main" id="{2D4F9D76-5A41-F079-0F8E-A20AD2EFC8F7}"/>
                    </a:ext>
                  </a:extLst>
                </p:cNvPr>
                <p:cNvSpPr/>
                <p:nvPr/>
              </p:nvSpPr>
              <p:spPr>
                <a:xfrm>
                  <a:off x="2789885" y="3745945"/>
                  <a:ext cx="754044" cy="478414"/>
                </a:xfrm>
                <a:prstGeom prst="right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defTabSz="685800">
                    <a:defRPr/>
                  </a:pPr>
                  <a:endParaRPr lang="fr-FR" sz="1350">
                    <a:solidFill>
                      <a:prstClr val="black"/>
                    </a:solidFill>
                    <a:latin typeface="Calibri" panose="020F0502020204030204"/>
                  </a:endParaRPr>
                </a:p>
              </p:txBody>
            </p:sp>
            <p:sp>
              <p:nvSpPr>
                <p:cNvPr id="80" name="Flèche : droite 79">
                  <a:extLst>
                    <a:ext uri="{FF2B5EF4-FFF2-40B4-BE49-F238E27FC236}">
                      <a16:creationId xmlns:a16="http://schemas.microsoft.com/office/drawing/2014/main" id="{DE6AC1E3-8C3E-0696-D059-9AFE57F51BD6}"/>
                    </a:ext>
                  </a:extLst>
                </p:cNvPr>
                <p:cNvSpPr/>
                <p:nvPr/>
              </p:nvSpPr>
              <p:spPr>
                <a:xfrm>
                  <a:off x="6181794" y="3775715"/>
                  <a:ext cx="751320" cy="478414"/>
                </a:xfrm>
                <a:prstGeom prst="right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defTabSz="685800">
                    <a:defRPr/>
                  </a:pPr>
                  <a:endParaRPr lang="fr-FR" sz="1350">
                    <a:solidFill>
                      <a:srgbClr val="A5A5A5"/>
                    </a:solidFill>
                    <a:latin typeface="Calibri" panose="020F0502020204030204"/>
                  </a:endParaRPr>
                </a:p>
              </p:txBody>
            </p:sp>
            <p:sp>
              <p:nvSpPr>
                <p:cNvPr id="81" name="Flèche : droite 80">
                  <a:extLst>
                    <a:ext uri="{FF2B5EF4-FFF2-40B4-BE49-F238E27FC236}">
                      <a16:creationId xmlns:a16="http://schemas.microsoft.com/office/drawing/2014/main" id="{61F0F1C4-6E13-F00E-92F7-DBC86F4FA652}"/>
                    </a:ext>
                  </a:extLst>
                </p:cNvPr>
                <p:cNvSpPr/>
                <p:nvPr/>
              </p:nvSpPr>
              <p:spPr>
                <a:xfrm>
                  <a:off x="8828479" y="3775715"/>
                  <a:ext cx="751320" cy="478414"/>
                </a:xfrm>
                <a:prstGeom prst="right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defTabSz="685800">
                    <a:defRPr/>
                  </a:pPr>
                  <a:endParaRPr lang="fr-FR" sz="1350">
                    <a:solidFill>
                      <a:prstClr val="black"/>
                    </a:solidFill>
                    <a:latin typeface="Calibri" panose="020F0502020204030204"/>
                  </a:endParaRPr>
                </a:p>
              </p:txBody>
            </p:sp>
          </p:grpSp>
          <p:sp>
            <p:nvSpPr>
              <p:cNvPr id="40" name="ZoneTexte 39">
                <a:extLst>
                  <a:ext uri="{FF2B5EF4-FFF2-40B4-BE49-F238E27FC236}">
                    <a16:creationId xmlns:a16="http://schemas.microsoft.com/office/drawing/2014/main" id="{A01FE790-E812-F140-D28B-9D5EF725534C}"/>
                  </a:ext>
                </a:extLst>
              </p:cNvPr>
              <p:cNvSpPr txBox="1"/>
              <p:nvPr/>
            </p:nvSpPr>
            <p:spPr>
              <a:xfrm>
                <a:off x="4380267" y="6037621"/>
                <a:ext cx="1857700" cy="434062"/>
              </a:xfrm>
              <a:prstGeom prst="rect">
                <a:avLst/>
              </a:prstGeom>
              <a:noFill/>
              <a:ln>
                <a:noFill/>
              </a:ln>
            </p:spPr>
            <p:txBody>
              <a:bodyPr wrap="square" rtlCol="0" anchor="ctr">
                <a:noAutofit/>
              </a:bodyPr>
              <a:lstStyle/>
              <a:p>
                <a:pPr algn="ctr" defTabSz="685800">
                  <a:defRPr/>
                </a:pPr>
                <a:r>
                  <a:rPr lang="en-US" sz="1350">
                    <a:ln w="0"/>
                    <a:solidFill>
                      <a:srgbClr val="E66D22"/>
                    </a:solidFill>
                    <a:latin typeface="Calibri" panose="020F0502020204030204"/>
                  </a:rPr>
                  <a:t>Software</a:t>
                </a:r>
              </a:p>
            </p:txBody>
          </p:sp>
          <p:sp>
            <p:nvSpPr>
              <p:cNvPr id="42" name="ZoneTexte 41">
                <a:extLst>
                  <a:ext uri="{FF2B5EF4-FFF2-40B4-BE49-F238E27FC236}">
                    <a16:creationId xmlns:a16="http://schemas.microsoft.com/office/drawing/2014/main" id="{B630B1E2-C78E-3126-FBEB-C10692E272AE}"/>
                  </a:ext>
                </a:extLst>
              </p:cNvPr>
              <p:cNvSpPr txBox="1"/>
              <p:nvPr/>
            </p:nvSpPr>
            <p:spPr>
              <a:xfrm>
                <a:off x="7585850" y="4355750"/>
                <a:ext cx="1391356" cy="630326"/>
              </a:xfrm>
              <a:prstGeom prst="rect">
                <a:avLst/>
              </a:prstGeom>
              <a:noFill/>
              <a:ln>
                <a:noFill/>
              </a:ln>
            </p:spPr>
            <p:txBody>
              <a:bodyPr wrap="square" rtlCol="0" anchor="ctr">
                <a:noAutofit/>
              </a:bodyPr>
              <a:lstStyle/>
              <a:p>
                <a:pPr algn="ctr" defTabSz="685800">
                  <a:defRPr/>
                </a:pPr>
                <a:r>
                  <a:rPr lang="en-US" sz="1350">
                    <a:ln w="0"/>
                    <a:solidFill>
                      <a:srgbClr val="E66D22"/>
                    </a:solidFill>
                    <a:latin typeface="Calibri" panose="020F0502020204030204"/>
                  </a:rPr>
                  <a:t>Modèle de présentation</a:t>
                </a:r>
              </a:p>
            </p:txBody>
          </p:sp>
          <p:sp>
            <p:nvSpPr>
              <p:cNvPr id="43" name="ZoneTexte 42">
                <a:extLst>
                  <a:ext uri="{FF2B5EF4-FFF2-40B4-BE49-F238E27FC236}">
                    <a16:creationId xmlns:a16="http://schemas.microsoft.com/office/drawing/2014/main" id="{2AB64282-983F-DD25-F2B1-22D8CB6D9196}"/>
                  </a:ext>
                </a:extLst>
              </p:cNvPr>
              <p:cNvSpPr txBox="1"/>
              <p:nvPr/>
            </p:nvSpPr>
            <p:spPr>
              <a:xfrm>
                <a:off x="9949652" y="1696351"/>
                <a:ext cx="2301802" cy="1242613"/>
              </a:xfrm>
              <a:prstGeom prst="rect">
                <a:avLst/>
              </a:prstGeom>
              <a:noFill/>
              <a:ln>
                <a:noFill/>
              </a:ln>
            </p:spPr>
            <p:txBody>
              <a:bodyPr wrap="square" rtlCol="0" anchor="ctr">
                <a:noAutofit/>
              </a:bodyPr>
              <a:lstStyle/>
              <a:p>
                <a:pPr algn="ctr" defTabSz="685800">
                  <a:defRPr/>
                </a:pPr>
                <a:r>
                  <a:rPr lang="fr-FR" sz="1200" i="1">
                    <a:ln w="0"/>
                    <a:solidFill>
                      <a:prstClr val="white">
                        <a:lumMod val="65000"/>
                      </a:prstClr>
                    </a:solidFill>
                    <a:effectLst>
                      <a:outerShdw blurRad="38100" dist="25400" dir="5400000" algn="ctr" rotWithShape="0">
                        <a:srgbClr val="6E747A">
                          <a:alpha val="43000"/>
                        </a:srgbClr>
                      </a:outerShdw>
                    </a:effectLst>
                    <a:latin typeface="Calibri" panose="020F0502020204030204"/>
                  </a:rPr>
                  <a:t>Processus de sélection des projets et d'établissement du budget d'investissement</a:t>
                </a:r>
                <a:endParaRPr lang="en-US" sz="1200" i="1">
                  <a:ln w="0"/>
                  <a:solidFill>
                    <a:prstClr val="white">
                      <a:lumMod val="65000"/>
                    </a:prstClr>
                  </a:solidFill>
                  <a:effectLst>
                    <a:outerShdw blurRad="38100" dist="25400" dir="5400000" algn="ctr" rotWithShape="0">
                      <a:srgbClr val="6E747A">
                        <a:alpha val="43000"/>
                      </a:srgbClr>
                    </a:outerShdw>
                  </a:effectLst>
                  <a:latin typeface="Calibri" panose="020F0502020204030204"/>
                </a:endParaRPr>
              </a:p>
            </p:txBody>
          </p:sp>
          <p:cxnSp>
            <p:nvCxnSpPr>
              <p:cNvPr id="50" name="Connecteur droit avec flèche 49">
                <a:extLst>
                  <a:ext uri="{FF2B5EF4-FFF2-40B4-BE49-F238E27FC236}">
                    <a16:creationId xmlns:a16="http://schemas.microsoft.com/office/drawing/2014/main" id="{02EBD114-BCC5-6E36-DB33-19F24689CA23}"/>
                  </a:ext>
                </a:extLst>
              </p:cNvPr>
              <p:cNvCxnSpPr/>
              <p:nvPr/>
            </p:nvCxnSpPr>
            <p:spPr>
              <a:xfrm>
                <a:off x="10969909" y="2936851"/>
                <a:ext cx="0" cy="329953"/>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A3C02B2C-EC06-049E-EC82-6CE86FA45D28}"/>
                  </a:ext>
                </a:extLst>
              </p:cNvPr>
              <p:cNvCxnSpPr>
                <a:cxnSpLocks/>
              </p:cNvCxnSpPr>
              <p:nvPr/>
            </p:nvCxnSpPr>
            <p:spPr>
              <a:xfrm flipV="1">
                <a:off x="11157450" y="2929492"/>
                <a:ext cx="0" cy="29908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AE13774C-4D57-B5C4-1646-6EB221A535F7}"/>
                  </a:ext>
                </a:extLst>
              </p:cNvPr>
              <p:cNvCxnSpPr>
                <a:cxnSpLocks/>
              </p:cNvCxnSpPr>
              <p:nvPr/>
            </p:nvCxnSpPr>
            <p:spPr>
              <a:xfrm flipV="1">
                <a:off x="5532913" y="3617303"/>
                <a:ext cx="0" cy="299080"/>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0" name="Connecteur droit avec flèche 69">
                <a:extLst>
                  <a:ext uri="{FF2B5EF4-FFF2-40B4-BE49-F238E27FC236}">
                    <a16:creationId xmlns:a16="http://schemas.microsoft.com/office/drawing/2014/main" id="{23F13C59-7816-523E-D381-D13416E13AB7}"/>
                  </a:ext>
                </a:extLst>
              </p:cNvPr>
              <p:cNvCxnSpPr>
                <a:cxnSpLocks/>
              </p:cNvCxnSpPr>
              <p:nvPr/>
            </p:nvCxnSpPr>
            <p:spPr>
              <a:xfrm flipV="1">
                <a:off x="5519106" y="2475176"/>
                <a:ext cx="11225" cy="337312"/>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eur droit avec flèche 70">
                <a:extLst>
                  <a:ext uri="{FF2B5EF4-FFF2-40B4-BE49-F238E27FC236}">
                    <a16:creationId xmlns:a16="http://schemas.microsoft.com/office/drawing/2014/main" id="{6F6F6003-FB88-FDC5-6298-032A4EAD5F1D}"/>
                  </a:ext>
                </a:extLst>
              </p:cNvPr>
              <p:cNvCxnSpPr>
                <a:cxnSpLocks/>
              </p:cNvCxnSpPr>
              <p:nvPr/>
            </p:nvCxnSpPr>
            <p:spPr>
              <a:xfrm flipV="1">
                <a:off x="5490691" y="4783139"/>
                <a:ext cx="0" cy="299080"/>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avec flèche 71">
                <a:extLst>
                  <a:ext uri="{FF2B5EF4-FFF2-40B4-BE49-F238E27FC236}">
                    <a16:creationId xmlns:a16="http://schemas.microsoft.com/office/drawing/2014/main" id="{F3A8A0C1-C308-1D03-D72E-C943D46E0C75}"/>
                  </a:ext>
                </a:extLst>
              </p:cNvPr>
              <p:cNvCxnSpPr/>
              <p:nvPr/>
            </p:nvCxnSpPr>
            <p:spPr>
              <a:xfrm>
                <a:off x="5342790" y="2482535"/>
                <a:ext cx="0" cy="329953"/>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necteur droit avec flèche 72">
                <a:extLst>
                  <a:ext uri="{FF2B5EF4-FFF2-40B4-BE49-F238E27FC236}">
                    <a16:creationId xmlns:a16="http://schemas.microsoft.com/office/drawing/2014/main" id="{E22CE6EF-C3C3-6DC8-74F6-2065F754CB6C}"/>
                  </a:ext>
                </a:extLst>
              </p:cNvPr>
              <p:cNvCxnSpPr/>
              <p:nvPr/>
            </p:nvCxnSpPr>
            <p:spPr>
              <a:xfrm>
                <a:off x="5309117" y="3647441"/>
                <a:ext cx="0" cy="329953"/>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cxnSp>
            <p:nvCxnSpPr>
              <p:cNvPr id="74" name="Connecteur droit avec flèche 73">
                <a:extLst>
                  <a:ext uri="{FF2B5EF4-FFF2-40B4-BE49-F238E27FC236}">
                    <a16:creationId xmlns:a16="http://schemas.microsoft.com/office/drawing/2014/main" id="{57FE293B-F650-ECFC-31EF-99F2DBBEC784}"/>
                  </a:ext>
                </a:extLst>
              </p:cNvPr>
              <p:cNvCxnSpPr/>
              <p:nvPr/>
            </p:nvCxnSpPr>
            <p:spPr>
              <a:xfrm>
                <a:off x="5278047" y="4778813"/>
                <a:ext cx="0" cy="329953"/>
              </a:xfrm>
              <a:prstGeom prst="straightConnector1">
                <a:avLst/>
              </a:prstGeom>
              <a:ln>
                <a:solidFill>
                  <a:srgbClr val="FA8C48"/>
                </a:solidFill>
                <a:tailEnd type="triangle"/>
              </a:ln>
            </p:spPr>
            <p:style>
              <a:lnRef idx="1">
                <a:schemeClr val="accent1"/>
              </a:lnRef>
              <a:fillRef idx="0">
                <a:schemeClr val="accent1"/>
              </a:fillRef>
              <a:effectRef idx="0">
                <a:schemeClr val="accent1"/>
              </a:effectRef>
              <a:fontRef idx="minor">
                <a:schemeClr val="tx1"/>
              </a:fontRef>
            </p:style>
          </p:cxnSp>
        </p:grpSp>
        <p:sp>
          <p:nvSpPr>
            <p:cNvPr id="56" name="Ellipse 55">
              <a:extLst>
                <a:ext uri="{FF2B5EF4-FFF2-40B4-BE49-F238E27FC236}">
                  <a16:creationId xmlns:a16="http://schemas.microsoft.com/office/drawing/2014/main" id="{9ECABA8B-4898-4279-9CCE-111241386BAB}"/>
                </a:ext>
              </a:extLst>
            </p:cNvPr>
            <p:cNvSpPr>
              <a:spLocks noChangeAspect="1"/>
            </p:cNvSpPr>
            <p:nvPr/>
          </p:nvSpPr>
          <p:spPr>
            <a:xfrm>
              <a:off x="5244142" y="1965640"/>
              <a:ext cx="274319" cy="28033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CH" sz="1350">
                  <a:solidFill>
                    <a:prstClr val="white"/>
                  </a:solidFill>
                  <a:latin typeface="Calibri" panose="020F0502020204030204"/>
                </a:rPr>
                <a:t>1</a:t>
              </a:r>
              <a:endParaRPr lang="fr-FR" sz="1350">
                <a:solidFill>
                  <a:prstClr val="white"/>
                </a:solidFill>
                <a:latin typeface="Calibri" panose="020F0502020204030204"/>
              </a:endParaRPr>
            </a:p>
          </p:txBody>
        </p:sp>
        <p:sp>
          <p:nvSpPr>
            <p:cNvPr id="57" name="Ellipse 56">
              <a:extLst>
                <a:ext uri="{FF2B5EF4-FFF2-40B4-BE49-F238E27FC236}">
                  <a16:creationId xmlns:a16="http://schemas.microsoft.com/office/drawing/2014/main" id="{E6B6846F-968E-61AB-6B8A-A9E443E80FBE}"/>
                </a:ext>
              </a:extLst>
            </p:cNvPr>
            <p:cNvSpPr>
              <a:spLocks noChangeAspect="1"/>
            </p:cNvSpPr>
            <p:nvPr/>
          </p:nvSpPr>
          <p:spPr>
            <a:xfrm>
              <a:off x="5246395" y="3001823"/>
              <a:ext cx="274319" cy="28033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CH" sz="1350">
                  <a:solidFill>
                    <a:prstClr val="white"/>
                  </a:solidFill>
                  <a:latin typeface="Calibri" panose="020F0502020204030204"/>
                </a:rPr>
                <a:t>2</a:t>
              </a:r>
              <a:endParaRPr lang="fr-FR" sz="1350">
                <a:solidFill>
                  <a:prstClr val="white"/>
                </a:solidFill>
                <a:latin typeface="Calibri" panose="020F0502020204030204"/>
              </a:endParaRPr>
            </a:p>
          </p:txBody>
        </p:sp>
        <p:sp>
          <p:nvSpPr>
            <p:cNvPr id="58" name="Ellipse 57">
              <a:extLst>
                <a:ext uri="{FF2B5EF4-FFF2-40B4-BE49-F238E27FC236}">
                  <a16:creationId xmlns:a16="http://schemas.microsoft.com/office/drawing/2014/main" id="{1CCF5127-68DA-8EF4-41EB-42C0B52617D6}"/>
                </a:ext>
              </a:extLst>
            </p:cNvPr>
            <p:cNvSpPr>
              <a:spLocks noChangeAspect="1"/>
            </p:cNvSpPr>
            <p:nvPr/>
          </p:nvSpPr>
          <p:spPr>
            <a:xfrm>
              <a:off x="5263653" y="4131767"/>
              <a:ext cx="274319" cy="28033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CH" sz="1350">
                  <a:solidFill>
                    <a:prstClr val="white"/>
                  </a:solidFill>
                  <a:latin typeface="Calibri" panose="020F0502020204030204"/>
                </a:rPr>
                <a:t>3</a:t>
              </a:r>
              <a:endParaRPr lang="fr-FR" sz="1350">
                <a:solidFill>
                  <a:prstClr val="white"/>
                </a:solidFill>
                <a:latin typeface="Calibri" panose="020F0502020204030204"/>
              </a:endParaRPr>
            </a:p>
          </p:txBody>
        </p:sp>
        <p:sp>
          <p:nvSpPr>
            <p:cNvPr id="59" name="Ellipse 58">
              <a:extLst>
                <a:ext uri="{FF2B5EF4-FFF2-40B4-BE49-F238E27FC236}">
                  <a16:creationId xmlns:a16="http://schemas.microsoft.com/office/drawing/2014/main" id="{C12E3315-2907-D42E-8673-BBF125A57E44}"/>
                </a:ext>
              </a:extLst>
            </p:cNvPr>
            <p:cNvSpPr>
              <a:spLocks noChangeAspect="1"/>
            </p:cNvSpPr>
            <p:nvPr/>
          </p:nvSpPr>
          <p:spPr>
            <a:xfrm>
              <a:off x="5275431" y="5206764"/>
              <a:ext cx="274319" cy="280334"/>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CH" sz="1350">
                  <a:solidFill>
                    <a:prstClr val="white"/>
                  </a:solidFill>
                  <a:latin typeface="Calibri" panose="020F0502020204030204"/>
                </a:rPr>
                <a:t>4</a:t>
              </a:r>
              <a:endParaRPr lang="fr-FR" sz="1350">
                <a:solidFill>
                  <a:prstClr val="white"/>
                </a:solidFill>
                <a:latin typeface="Calibri" panose="020F0502020204030204"/>
              </a:endParaRPr>
            </a:p>
          </p:txBody>
        </p:sp>
      </p:grpSp>
    </p:spTree>
    <p:extLst>
      <p:ext uri="{BB962C8B-B14F-4D97-AF65-F5344CB8AC3E}">
        <p14:creationId xmlns:p14="http://schemas.microsoft.com/office/powerpoint/2010/main" val="383180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527081" y="580123"/>
            <a:ext cx="361994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itchFamily="34" charset="0"/>
                <a:cs typeface="Arial" pitchFamily="34" charset="0"/>
              </a:defRPr>
            </a:lvl1pPr>
            <a:lvl2pPr marL="742950" indent="-285750">
              <a:spcBef>
                <a:spcPct val="20000"/>
              </a:spcBef>
              <a:buChar char="–"/>
              <a:defRPr sz="2800">
                <a:solidFill>
                  <a:schemeClr val="tx1"/>
                </a:solidFill>
                <a:latin typeface="Arial" pitchFamily="34" charset="0"/>
                <a:cs typeface="Arial" pitchFamily="34" charset="0"/>
              </a:defRPr>
            </a:lvl2pPr>
            <a:lvl3pPr marL="1143000" indent="-228600">
              <a:spcBef>
                <a:spcPct val="20000"/>
              </a:spcBef>
              <a:buChar char="•"/>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defTabSz="685800">
              <a:spcBef>
                <a:spcPct val="0"/>
              </a:spcBef>
              <a:spcAft>
                <a:spcPts val="900"/>
              </a:spcAft>
              <a:buNone/>
              <a:defRPr/>
            </a:pPr>
            <a:r>
              <a:rPr lang="fr-FR" altLang="en-US" sz="2100" b="1">
                <a:solidFill>
                  <a:prstClr val="black"/>
                </a:solidFill>
              </a:rPr>
              <a:t>Analyse énergétique</a:t>
            </a:r>
            <a:endParaRPr lang="en-GB" altLang="en-US" sz="2100" b="1">
              <a:solidFill>
                <a:prstClr val="black"/>
              </a:solidFill>
            </a:endParaRPr>
          </a:p>
        </p:txBody>
      </p:sp>
      <p:sp>
        <p:nvSpPr>
          <p:cNvPr id="3" name="ZoneTexte 2"/>
          <p:cNvSpPr txBox="1"/>
          <p:nvPr/>
        </p:nvSpPr>
        <p:spPr>
          <a:xfrm>
            <a:off x="527081" y="1164979"/>
            <a:ext cx="8208963" cy="1715854"/>
          </a:xfrm>
          <a:prstGeom prst="rect">
            <a:avLst/>
          </a:prstGeom>
          <a:noFill/>
          <a:ln>
            <a:solidFill>
              <a:schemeClr val="bg1">
                <a:lumMod val="75000"/>
              </a:schemeClr>
            </a:solidFill>
          </a:ln>
        </p:spPr>
        <p:txBody>
          <a:bodyPr>
            <a:spAutoFit/>
          </a:bodyPr>
          <a:lstStyle/>
          <a:p>
            <a:pPr defTabSz="685800" fontAlgn="base">
              <a:spcBef>
                <a:spcPct val="0"/>
              </a:spcBef>
              <a:spcAft>
                <a:spcPts val="900"/>
              </a:spcAft>
              <a:defRPr/>
            </a:pPr>
            <a:r>
              <a:rPr lang="en-GB" b="1">
                <a:solidFill>
                  <a:srgbClr val="FC7726"/>
                </a:solidFill>
                <a:latin typeface="Arial"/>
              </a:rPr>
              <a:t>Consommation d’énergie actuelle :</a:t>
            </a:r>
          </a:p>
          <a:p>
            <a:pPr marL="257175" indent="-257175" defTabSz="685800">
              <a:spcAft>
                <a:spcPts val="450"/>
              </a:spcAft>
              <a:buFont typeface="Arial" panose="020B0604020202020204" pitchFamily="34" charset="0"/>
              <a:buChar char="•"/>
              <a:defRPr/>
            </a:pPr>
            <a:r>
              <a:rPr lang="en-GB" sz="1350">
                <a:solidFill>
                  <a:prstClr val="black"/>
                </a:solidFill>
                <a:latin typeface="Arial" charset="0"/>
                <a:cs typeface="Arial" charset="0"/>
              </a:rPr>
              <a:t>Vecteurs énergétiques impactés par le projet : électricité et gaz naturel</a:t>
            </a:r>
          </a:p>
          <a:p>
            <a:pPr marL="257175" indent="-257175" defTabSz="685800">
              <a:spcAft>
                <a:spcPts val="450"/>
              </a:spcAft>
              <a:buFont typeface="Arial" panose="020B0604020202020204" pitchFamily="34" charset="0"/>
              <a:buChar char="•"/>
              <a:defRPr/>
            </a:pPr>
            <a:r>
              <a:rPr lang="en-GB" sz="1350">
                <a:solidFill>
                  <a:prstClr val="black"/>
                </a:solidFill>
                <a:latin typeface="Arial" charset="0"/>
                <a:cs typeface="Arial" charset="0"/>
              </a:rPr>
              <a:t>Consommation :</a:t>
            </a:r>
          </a:p>
          <a:p>
            <a:pPr marL="600075" lvl="1" indent="-257175" defTabSz="685800">
              <a:spcAft>
                <a:spcPts val="450"/>
              </a:spcAft>
              <a:buFont typeface="Wingdings" panose="05000000000000000000" pitchFamily="2" charset="2"/>
              <a:buChar char="Ø"/>
              <a:defRPr/>
            </a:pPr>
            <a:r>
              <a:rPr lang="en-GB" sz="1350">
                <a:solidFill>
                  <a:prstClr val="black"/>
                </a:solidFill>
                <a:latin typeface="Arial" charset="0"/>
                <a:cs typeface="Arial" charset="0"/>
              </a:rPr>
              <a:t>AHU 5 et 32 Souffleurs : 1,308,399 kWh</a:t>
            </a:r>
          </a:p>
          <a:p>
            <a:pPr marL="600075" lvl="1" indent="-257175" defTabSz="685800">
              <a:spcAft>
                <a:spcPts val="450"/>
              </a:spcAft>
              <a:buFont typeface="Wingdings" panose="05000000000000000000" pitchFamily="2" charset="2"/>
              <a:buChar char="Ø"/>
              <a:defRPr/>
            </a:pPr>
            <a:r>
              <a:rPr lang="en-GB" sz="1350">
                <a:solidFill>
                  <a:prstClr val="black"/>
                </a:solidFill>
                <a:latin typeface="Arial" charset="0"/>
                <a:cs typeface="Arial" charset="0"/>
              </a:rPr>
              <a:t>Chauffage de la vapeur (steam heating) : 2.973.804 kWh (10,147 MMBtu/an); charge de refroidissement : 8.606.359 kWh/an (29,366 MMBtu/an) </a:t>
            </a:r>
          </a:p>
        </p:txBody>
      </p:sp>
      <p:sp>
        <p:nvSpPr>
          <p:cNvPr id="4" name="ZoneTexte 3"/>
          <p:cNvSpPr txBox="1"/>
          <p:nvPr/>
        </p:nvSpPr>
        <p:spPr>
          <a:xfrm>
            <a:off x="527082" y="2987056"/>
            <a:ext cx="8208962" cy="1661993"/>
          </a:xfrm>
          <a:prstGeom prst="rect">
            <a:avLst/>
          </a:prstGeom>
          <a:noFill/>
          <a:ln>
            <a:solidFill>
              <a:schemeClr val="bg1">
                <a:lumMod val="75000"/>
              </a:schemeClr>
            </a:solidFill>
          </a:ln>
        </p:spPr>
        <p:txBody>
          <a:bodyPr>
            <a:spAutoFit/>
          </a:bodyPr>
          <a:lstStyle/>
          <a:p>
            <a:pPr defTabSz="685800">
              <a:spcAft>
                <a:spcPts val="900"/>
              </a:spcAft>
              <a:defRPr/>
            </a:pPr>
            <a:r>
              <a:rPr lang="en-GB" b="1">
                <a:solidFill>
                  <a:srgbClr val="FC7726"/>
                </a:solidFill>
                <a:latin typeface="Arial"/>
              </a:rPr>
              <a:t>Consommation d’énergie future (après mise en oeuvre de l’action)</a:t>
            </a:r>
          </a:p>
          <a:p>
            <a:pPr marL="214313" indent="-214313" defTabSz="685800">
              <a:spcAft>
                <a:spcPts val="900"/>
              </a:spcAft>
              <a:buFont typeface="Arial" panose="020B0604020202020204" pitchFamily="34" charset="0"/>
              <a:buChar char="•"/>
              <a:defRPr/>
            </a:pPr>
            <a:r>
              <a:rPr lang="en-GB" sz="1350">
                <a:solidFill>
                  <a:prstClr val="black"/>
                </a:solidFill>
                <a:latin typeface="Arial" charset="0"/>
                <a:cs typeface="Arial" charset="0"/>
              </a:rPr>
              <a:t>Economies physiques estimées : 3,292,345 kWh/year </a:t>
            </a:r>
          </a:p>
          <a:p>
            <a:pPr marL="214313" indent="-214313" defTabSz="685800">
              <a:spcAft>
                <a:spcPts val="900"/>
              </a:spcAft>
              <a:buFont typeface="Arial" panose="020B0604020202020204" pitchFamily="34" charset="0"/>
              <a:buChar char="•"/>
              <a:defRPr/>
            </a:pPr>
            <a:r>
              <a:rPr lang="en-GB" sz="1350">
                <a:solidFill>
                  <a:prstClr val="black"/>
                </a:solidFill>
                <a:latin typeface="Arial" charset="0"/>
                <a:cs typeface="Arial" charset="0"/>
              </a:rPr>
              <a:t>Economies monétaires estimées : BE ~$120,000/year; BNE $50,000</a:t>
            </a:r>
          </a:p>
          <a:p>
            <a:pPr marL="214313" indent="-214313" defTabSz="685800">
              <a:spcAft>
                <a:spcPts val="900"/>
              </a:spcAft>
              <a:buFont typeface="Arial" panose="020B0604020202020204" pitchFamily="34" charset="0"/>
              <a:buChar char="•"/>
              <a:defRPr/>
            </a:pPr>
            <a:r>
              <a:rPr lang="en-US" sz="1350">
                <a:solidFill>
                  <a:prstClr val="black"/>
                </a:solidFill>
                <a:latin typeface="Arial" charset="0"/>
                <a:cs typeface="Arial" charset="0"/>
              </a:rPr>
              <a:t>Amélioration de la consommation d’énergie totale annuelle de l’usine : -4% Electricité, -2% gaz naturel</a:t>
            </a:r>
            <a:endParaRPr lang="en-GB" sz="1350">
              <a:solidFill>
                <a:prstClr val="black"/>
              </a:solidFill>
              <a:latin typeface="Arial" charset="0"/>
              <a:cs typeface="Arial" charset="0"/>
            </a:endParaRPr>
          </a:p>
          <a:p>
            <a:pPr marL="214313" indent="-214313" defTabSz="685800">
              <a:spcAft>
                <a:spcPts val="900"/>
              </a:spcAft>
              <a:buFont typeface="Arial" panose="020B0604020202020204" pitchFamily="34" charset="0"/>
              <a:buChar char="•"/>
              <a:defRPr/>
            </a:pPr>
            <a:r>
              <a:rPr lang="en-GB" sz="1350">
                <a:solidFill>
                  <a:prstClr val="black"/>
                </a:solidFill>
                <a:latin typeface="Arial" charset="0"/>
                <a:cs typeface="Arial" charset="0"/>
              </a:rPr>
              <a:t>Amélioration de la performance énergétique : </a:t>
            </a:r>
            <a:r>
              <a:rPr lang="en-GB" sz="1350">
                <a:solidFill>
                  <a:prstClr val="black"/>
                </a:solidFill>
                <a:highlight>
                  <a:srgbClr val="FFFF00"/>
                </a:highlight>
                <a:latin typeface="Arial" charset="0"/>
                <a:cs typeface="Arial" charset="0"/>
              </a:rPr>
              <a:t>Steam heating: % Cooling load: %</a:t>
            </a:r>
          </a:p>
        </p:txBody>
      </p:sp>
      <p:sp>
        <p:nvSpPr>
          <p:cNvPr id="5" name="ZoneTexte 4"/>
          <p:cNvSpPr txBox="1"/>
          <p:nvPr/>
        </p:nvSpPr>
        <p:spPr>
          <a:xfrm>
            <a:off x="5581364" y="137159"/>
            <a:ext cx="3415679" cy="369332"/>
          </a:xfrm>
          <a:prstGeom prst="rect">
            <a:avLst/>
          </a:prstGeom>
          <a:noFill/>
        </p:spPr>
        <p:txBody>
          <a:bodyPr wrap="square" rtlCol="0">
            <a:spAutoFit/>
          </a:bodyPr>
          <a:lstStyle/>
          <a:p>
            <a:pPr defTabSz="685800">
              <a:defRPr/>
            </a:pPr>
            <a:r>
              <a:rPr lang="en-GB">
                <a:solidFill>
                  <a:prstClr val="black"/>
                </a:solidFill>
                <a:latin typeface="Arial" panose="020B0604020202020204" pitchFamily="34" charset="0"/>
                <a:cs typeface="Arial" panose="020B0604020202020204" pitchFamily="34" charset="0"/>
              </a:rPr>
              <a:t>Etape 2 - Energie &amp; opérations</a:t>
            </a:r>
          </a:p>
        </p:txBody>
      </p:sp>
      <p:sp>
        <p:nvSpPr>
          <p:cNvPr id="6" name="Date Placeholder 3">
            <a:extLst>
              <a:ext uri="{FF2B5EF4-FFF2-40B4-BE49-F238E27FC236}">
                <a16:creationId xmlns:a16="http://schemas.microsoft.com/office/drawing/2014/main" id="{A81D5EDA-CA00-4687-B700-5758C29ABAC2}"/>
              </a:ext>
            </a:extLst>
          </p:cNvPr>
          <p:cNvSpPr>
            <a:spLocks noGrp="1"/>
          </p:cNvSpPr>
          <p:nvPr>
            <p:ph type="dt" sz="half" idx="10"/>
          </p:nvPr>
        </p:nvSpPr>
        <p:spPr>
          <a:xfrm>
            <a:off x="723600" y="4923050"/>
            <a:ext cx="810000" cy="138500"/>
          </a:xfrm>
        </p:spPr>
        <p:txBody>
          <a:bodyPr/>
          <a:lstStyle/>
          <a:p>
            <a:pPr defTabSz="685800">
              <a:defRPr/>
            </a:pPr>
            <a:r>
              <a:rPr lang="en-US">
                <a:solidFill>
                  <a:srgbClr val="FFFFFF"/>
                </a:solidFill>
                <a:latin typeface="Georgia"/>
              </a:rPr>
              <a:t>2021-August</a:t>
            </a:r>
            <a:endParaRPr lang="en-GB">
              <a:solidFill>
                <a:srgbClr val="FFFFFF"/>
              </a:solidFill>
              <a:latin typeface="Georgia"/>
            </a:endParaRPr>
          </a:p>
        </p:txBody>
      </p:sp>
      <p:sp>
        <p:nvSpPr>
          <p:cNvPr id="7" name="Footer Placeholder 4">
            <a:extLst>
              <a:ext uri="{FF2B5EF4-FFF2-40B4-BE49-F238E27FC236}">
                <a16:creationId xmlns:a16="http://schemas.microsoft.com/office/drawing/2014/main" id="{DB72E7CD-35EC-4A76-B348-51670E632425}"/>
              </a:ext>
            </a:extLst>
          </p:cNvPr>
          <p:cNvSpPr>
            <a:spLocks noGrp="1"/>
          </p:cNvSpPr>
          <p:nvPr>
            <p:ph type="ftr" sz="quarter" idx="11"/>
          </p:nvPr>
        </p:nvSpPr>
        <p:spPr>
          <a:xfrm>
            <a:off x="1658124" y="4897800"/>
            <a:ext cx="5886000" cy="189000"/>
          </a:xfrm>
        </p:spPr>
        <p:txBody>
          <a:bodyPr/>
          <a:lstStyle/>
          <a:p>
            <a:pPr algn="l" defTabSz="685800">
              <a:defRPr/>
            </a:pPr>
            <a:r>
              <a:rPr lang="en-US" altLang="en-US">
                <a:solidFill>
                  <a:prstClr val="white"/>
                </a:solidFill>
                <a:latin typeface="Aptos" panose="02110004020202020204"/>
              </a:rPr>
              <a:t>Cynthiana Coating Bay Humidity Control Optimization</a:t>
            </a:r>
            <a:endParaRPr lang="en-GB">
              <a:solidFill>
                <a:prstClr val="white"/>
              </a:solidFill>
              <a:latin typeface="Georgia"/>
            </a:endParaRPr>
          </a:p>
        </p:txBody>
      </p:sp>
    </p:spTree>
    <p:extLst>
      <p:ext uri="{BB962C8B-B14F-4D97-AF65-F5344CB8AC3E}">
        <p14:creationId xmlns:p14="http://schemas.microsoft.com/office/powerpoint/2010/main" val="1583173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99E60E7A-EB88-4AA7-A60D-75A4C95FE697}"/>
              </a:ext>
            </a:extLst>
          </p:cNvPr>
          <p:cNvSpPr txBox="1"/>
          <p:nvPr/>
        </p:nvSpPr>
        <p:spPr>
          <a:xfrm>
            <a:off x="627514" y="1556296"/>
            <a:ext cx="6276578" cy="646331"/>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b="1">
                <a:solidFill>
                  <a:srgbClr val="FC7726"/>
                </a:solidFill>
                <a:latin typeface="Calibri" panose="020F0502020204030204" pitchFamily="34" charset="0"/>
                <a:cs typeface="Calibri" panose="020F0502020204030204" pitchFamily="34" charset="0"/>
              </a:rPr>
              <a:t>Sécurité</a:t>
            </a:r>
            <a:r>
              <a:rPr lang="fr-FR">
                <a:solidFill>
                  <a:prstClr val="black"/>
                </a:solidFill>
                <a:latin typeface="Calibri" panose="020F0502020204030204" pitchFamily="34" charset="0"/>
                <a:cs typeface="Calibri" panose="020F0502020204030204" pitchFamily="34" charset="0"/>
              </a:rPr>
              <a:t> : amélioration du confort, du bien-être et de la santé des équipes grâce à une meilleure qualité thermique.</a:t>
            </a:r>
            <a:endParaRPr lang="en-GB">
              <a:solidFill>
                <a:prstClr val="black"/>
              </a:solidFill>
              <a:latin typeface="Calibri" panose="020F0502020204030204" pitchFamily="34" charset="0"/>
              <a:cs typeface="Calibri" panose="020F0502020204030204" pitchFamily="34" charset="0"/>
            </a:endParaRPr>
          </a:p>
        </p:txBody>
      </p:sp>
      <p:sp>
        <p:nvSpPr>
          <p:cNvPr id="21" name="ZoneTexte 20">
            <a:extLst>
              <a:ext uri="{FF2B5EF4-FFF2-40B4-BE49-F238E27FC236}">
                <a16:creationId xmlns:a16="http://schemas.microsoft.com/office/drawing/2014/main" id="{8B9A4EE8-F103-4FB0-A2E3-8064E32B3D32}"/>
              </a:ext>
            </a:extLst>
          </p:cNvPr>
          <p:cNvSpPr txBox="1"/>
          <p:nvPr/>
        </p:nvSpPr>
        <p:spPr>
          <a:xfrm>
            <a:off x="627513" y="2557744"/>
            <a:ext cx="6290847" cy="1200329"/>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b="1">
                <a:solidFill>
                  <a:srgbClr val="FC7726"/>
                </a:solidFill>
                <a:latin typeface="Calibri" panose="020F0502020204030204" pitchFamily="34" charset="0"/>
                <a:cs typeface="Calibri" panose="020F0502020204030204" pitchFamily="34" charset="0"/>
              </a:rPr>
              <a:t>Coûts</a:t>
            </a:r>
            <a:r>
              <a:rPr lang="fr-FR">
                <a:solidFill>
                  <a:prstClr val="black"/>
                </a:solidFill>
                <a:latin typeface="Calibri" panose="020F0502020204030204" pitchFamily="34" charset="0"/>
                <a:cs typeface="Calibri" panose="020F0502020204030204" pitchFamily="34" charset="0"/>
              </a:rPr>
              <a:t> en baisse : augmentation de la productivité (baisse du coût d’absorption), des coûts d'immobilisation (CAPEX), des matières premières, de la maintenance, de l'énergie et du CO2.</a:t>
            </a:r>
            <a:endParaRPr lang="en-US">
              <a:solidFill>
                <a:prstClr val="black"/>
              </a:solidFill>
              <a:latin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ED0BC2C9-E7F7-43AD-9B0E-84BF5B80BF65}"/>
              </a:ext>
            </a:extLst>
          </p:cNvPr>
          <p:cNvSpPr txBox="1"/>
          <p:nvPr/>
        </p:nvSpPr>
        <p:spPr>
          <a:xfrm>
            <a:off x="627514" y="2210629"/>
            <a:ext cx="5931512" cy="369332"/>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en-GB">
                <a:solidFill>
                  <a:prstClr val="black"/>
                </a:solidFill>
                <a:latin typeface="Calibri" panose="020F0502020204030204" pitchFamily="34" charset="0"/>
                <a:cs typeface="Calibri" panose="020F0502020204030204" pitchFamily="34" charset="0"/>
              </a:rPr>
              <a:t>Amélioration de la </a:t>
            </a:r>
            <a:r>
              <a:rPr lang="en-GB" b="1">
                <a:solidFill>
                  <a:srgbClr val="FC7726"/>
                </a:solidFill>
                <a:latin typeface="Calibri" panose="020F0502020204030204" pitchFamily="34" charset="0"/>
                <a:cs typeface="Calibri" panose="020F0502020204030204" pitchFamily="34" charset="0"/>
              </a:rPr>
              <a:t>qualité</a:t>
            </a:r>
            <a:r>
              <a:rPr lang="en-GB">
                <a:solidFill>
                  <a:prstClr val="black"/>
                </a:solidFill>
                <a:latin typeface="Calibri" panose="020F0502020204030204" pitchFamily="34" charset="0"/>
                <a:cs typeface="Calibri" panose="020F0502020204030204" pitchFamily="34" charset="0"/>
              </a:rPr>
              <a:t> et de la stabilité des produits.</a:t>
            </a:r>
          </a:p>
        </p:txBody>
      </p:sp>
      <p:sp>
        <p:nvSpPr>
          <p:cNvPr id="15" name="ZoneTexte 14">
            <a:extLst>
              <a:ext uri="{FF2B5EF4-FFF2-40B4-BE49-F238E27FC236}">
                <a16:creationId xmlns:a16="http://schemas.microsoft.com/office/drawing/2014/main" id="{C1BFC083-6484-466C-9846-D96EF55C552C}"/>
              </a:ext>
            </a:extLst>
          </p:cNvPr>
          <p:cNvSpPr txBox="1"/>
          <p:nvPr/>
        </p:nvSpPr>
        <p:spPr>
          <a:xfrm>
            <a:off x="613245" y="3498813"/>
            <a:ext cx="5931512" cy="646331"/>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b="1">
                <a:solidFill>
                  <a:srgbClr val="FC7726"/>
                </a:solidFill>
                <a:latin typeface="Calibri" panose="020F0502020204030204" pitchFamily="34" charset="0"/>
                <a:cs typeface="Calibri" panose="020F0502020204030204" pitchFamily="34" charset="0"/>
              </a:rPr>
              <a:t>Temps</a:t>
            </a:r>
            <a:r>
              <a:rPr lang="fr-FR">
                <a:solidFill>
                  <a:prstClr val="black"/>
                </a:solidFill>
                <a:latin typeface="Calibri" panose="020F0502020204030204" pitchFamily="34" charset="0"/>
                <a:cs typeface="Calibri" panose="020F0502020204030204" pitchFamily="34" charset="0"/>
              </a:rPr>
              <a:t> : réduction des temps d'arrêt et des perturbations de la production.</a:t>
            </a:r>
            <a:endParaRPr lang="en-US">
              <a:solidFill>
                <a:prstClr val="black"/>
              </a:solidFill>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B9EB227D-FE13-B995-2F47-1B330B6E7F97}"/>
              </a:ext>
            </a:extLst>
          </p:cNvPr>
          <p:cNvSpPr txBox="1"/>
          <p:nvPr/>
        </p:nvSpPr>
        <p:spPr>
          <a:xfrm>
            <a:off x="5656572" y="136176"/>
            <a:ext cx="3387437" cy="646331"/>
          </a:xfrm>
          <a:prstGeom prst="rect">
            <a:avLst/>
          </a:prstGeom>
          <a:noFill/>
        </p:spPr>
        <p:txBody>
          <a:bodyPr wrap="square" rtlCol="0">
            <a:spAutoFit/>
          </a:bodyPr>
          <a:lstStyle/>
          <a:p>
            <a:pPr defTabSz="685800">
              <a:defRPr/>
            </a:pPr>
            <a:r>
              <a:rPr lang="en-GB">
                <a:solidFill>
                  <a:prstClr val="black"/>
                </a:solidFill>
                <a:latin typeface="Arial" panose="020B0604020202020204" pitchFamily="34" charset="0"/>
                <a:cs typeface="Arial" panose="020B0604020202020204" pitchFamily="34" charset="0"/>
              </a:rPr>
              <a:t>Etape 2 – Energie et opérations</a:t>
            </a:r>
          </a:p>
        </p:txBody>
      </p:sp>
      <p:sp>
        <p:nvSpPr>
          <p:cNvPr id="5" name="Titre 6">
            <a:extLst>
              <a:ext uri="{FF2B5EF4-FFF2-40B4-BE49-F238E27FC236}">
                <a16:creationId xmlns:a16="http://schemas.microsoft.com/office/drawing/2014/main" id="{4EA8CFDE-CCE3-45D2-A09A-3DA35DE45521}"/>
              </a:ext>
            </a:extLst>
          </p:cNvPr>
          <p:cNvSpPr txBox="1">
            <a:spLocks/>
          </p:cNvSpPr>
          <p:nvPr/>
        </p:nvSpPr>
        <p:spPr>
          <a:xfrm>
            <a:off x="327506" y="555713"/>
            <a:ext cx="6237373" cy="62324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defRPr/>
            </a:pPr>
            <a:r>
              <a:rPr lang="fr-FR" sz="2100" b="1">
                <a:solidFill>
                  <a:prstClr val="black"/>
                </a:solidFill>
                <a:latin typeface="Arial" pitchFamily="34" charset="0"/>
                <a:cs typeface="Arial" pitchFamily="34" charset="0"/>
              </a:rPr>
              <a:t>2.2 Analyse opérationnelle - Impacts de l’APE sur l’excellence opérationnelle </a:t>
            </a:r>
          </a:p>
        </p:txBody>
      </p:sp>
      <p:grpSp>
        <p:nvGrpSpPr>
          <p:cNvPr id="16" name="Groupe 15">
            <a:extLst>
              <a:ext uri="{FF2B5EF4-FFF2-40B4-BE49-F238E27FC236}">
                <a16:creationId xmlns:a16="http://schemas.microsoft.com/office/drawing/2014/main" id="{040C34F6-CFC9-8A37-44AB-B708872B8B00}"/>
              </a:ext>
            </a:extLst>
          </p:cNvPr>
          <p:cNvGrpSpPr/>
          <p:nvPr/>
        </p:nvGrpSpPr>
        <p:grpSpPr>
          <a:xfrm>
            <a:off x="7665316" y="705876"/>
            <a:ext cx="1019258" cy="3904902"/>
            <a:chOff x="10176877" y="1077060"/>
            <a:chExt cx="1359011" cy="5206536"/>
          </a:xfrm>
        </p:grpSpPr>
        <p:grpSp>
          <p:nvGrpSpPr>
            <p:cNvPr id="17" name="Groupe 16">
              <a:extLst>
                <a:ext uri="{FF2B5EF4-FFF2-40B4-BE49-F238E27FC236}">
                  <a16:creationId xmlns:a16="http://schemas.microsoft.com/office/drawing/2014/main" id="{FF016F92-8CF0-7488-C0F2-D6FD27115165}"/>
                </a:ext>
              </a:extLst>
            </p:cNvPr>
            <p:cNvGrpSpPr/>
            <p:nvPr/>
          </p:nvGrpSpPr>
          <p:grpSpPr>
            <a:xfrm>
              <a:off x="10176877" y="1077060"/>
              <a:ext cx="1359011" cy="4371190"/>
              <a:chOff x="9979144" y="840391"/>
              <a:chExt cx="1359011" cy="4371190"/>
            </a:xfrm>
          </p:grpSpPr>
          <p:grpSp>
            <p:nvGrpSpPr>
              <p:cNvPr id="20" name="Groupe 19">
                <a:extLst>
                  <a:ext uri="{FF2B5EF4-FFF2-40B4-BE49-F238E27FC236}">
                    <a16:creationId xmlns:a16="http://schemas.microsoft.com/office/drawing/2014/main" id="{1C67698F-DDD6-2840-3FD4-3318480CBD5B}"/>
                  </a:ext>
                </a:extLst>
              </p:cNvPr>
              <p:cNvGrpSpPr/>
              <p:nvPr/>
            </p:nvGrpSpPr>
            <p:grpSpPr>
              <a:xfrm>
                <a:off x="10184232" y="2049426"/>
                <a:ext cx="948835" cy="3162155"/>
                <a:chOff x="9587076" y="1701638"/>
                <a:chExt cx="948835" cy="3162155"/>
              </a:xfrm>
            </p:grpSpPr>
            <p:sp>
              <p:nvSpPr>
                <p:cNvPr id="23" name="Rectangle 22">
                  <a:extLst>
                    <a:ext uri="{FF2B5EF4-FFF2-40B4-BE49-F238E27FC236}">
                      <a16:creationId xmlns:a16="http://schemas.microsoft.com/office/drawing/2014/main" id="{CB6B0C9A-4016-8977-2EC6-36135B4E6392}"/>
                    </a:ext>
                  </a:extLst>
                </p:cNvPr>
                <p:cNvSpPr/>
                <p:nvPr/>
              </p:nvSpPr>
              <p:spPr bwMode="auto">
                <a:xfrm>
                  <a:off x="9587076" y="4207676"/>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fr-CH" altLang="fr-FR" sz="1050" i="0" kern="0">
                      <a:solidFill>
                        <a:srgbClr val="000000"/>
                      </a:solidFill>
                      <a:latin typeface="Arial"/>
                      <a:cs typeface="Arial"/>
                    </a:rPr>
                    <a:t>Temps</a:t>
                  </a:r>
                  <a:endParaRPr lang="en-GB" altLang="fr-FR" sz="1050" i="0" kern="0">
                    <a:solidFill>
                      <a:srgbClr val="000000"/>
                    </a:solidFill>
                    <a:latin typeface="Arial"/>
                    <a:cs typeface="Arial"/>
                  </a:endParaRPr>
                </a:p>
              </p:txBody>
            </p:sp>
            <p:sp>
              <p:nvSpPr>
                <p:cNvPr id="24" name="Rectangle 23">
                  <a:extLst>
                    <a:ext uri="{FF2B5EF4-FFF2-40B4-BE49-F238E27FC236}">
                      <a16:creationId xmlns:a16="http://schemas.microsoft.com/office/drawing/2014/main" id="{EE90325A-14C6-00C3-EE16-3F5230CA3350}"/>
                    </a:ext>
                  </a:extLst>
                </p:cNvPr>
                <p:cNvSpPr/>
                <p:nvPr/>
              </p:nvSpPr>
              <p:spPr bwMode="auto">
                <a:xfrm>
                  <a:off x="9587076" y="3372330"/>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en-US" altLang="fr-FR" sz="1050" i="0" kern="0">
                      <a:solidFill>
                        <a:srgbClr val="000000"/>
                      </a:solidFill>
                      <a:latin typeface="Arial"/>
                      <a:cs typeface="Arial"/>
                    </a:rPr>
                    <a:t>Coûts</a:t>
                  </a:r>
                </a:p>
              </p:txBody>
            </p:sp>
            <p:sp>
              <p:nvSpPr>
                <p:cNvPr id="25" name="Rectangle 24">
                  <a:extLst>
                    <a:ext uri="{FF2B5EF4-FFF2-40B4-BE49-F238E27FC236}">
                      <a16:creationId xmlns:a16="http://schemas.microsoft.com/office/drawing/2014/main" id="{8E2B61F8-4424-1736-2AD6-A3E8A95D11B3}"/>
                    </a:ext>
                  </a:extLst>
                </p:cNvPr>
                <p:cNvSpPr/>
                <p:nvPr/>
              </p:nvSpPr>
              <p:spPr bwMode="auto">
                <a:xfrm>
                  <a:off x="9587078" y="1701638"/>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en-US" altLang="fr-FR" sz="1050" i="0" kern="0">
                      <a:solidFill>
                        <a:srgbClr val="000000"/>
                      </a:solidFill>
                      <a:latin typeface="Arial"/>
                      <a:cs typeface="Arial"/>
                    </a:rPr>
                    <a:t>Sécurité</a:t>
                  </a:r>
                </a:p>
              </p:txBody>
            </p:sp>
            <p:sp>
              <p:nvSpPr>
                <p:cNvPr id="26" name="Rectangle 25">
                  <a:extLst>
                    <a:ext uri="{FF2B5EF4-FFF2-40B4-BE49-F238E27FC236}">
                      <a16:creationId xmlns:a16="http://schemas.microsoft.com/office/drawing/2014/main" id="{7ADEB7D7-768D-C79C-C02F-53A6E19F9040}"/>
                    </a:ext>
                  </a:extLst>
                </p:cNvPr>
                <p:cNvSpPr/>
                <p:nvPr/>
              </p:nvSpPr>
              <p:spPr bwMode="auto">
                <a:xfrm>
                  <a:off x="9587078" y="2536984"/>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en-US" altLang="fr-FR" sz="1050" i="0" kern="0">
                      <a:solidFill>
                        <a:srgbClr val="000000"/>
                      </a:solidFill>
                      <a:latin typeface="Arial"/>
                      <a:cs typeface="Arial"/>
                    </a:rPr>
                    <a:t>Qualité</a:t>
                  </a:r>
                </a:p>
              </p:txBody>
            </p:sp>
          </p:grpSp>
          <p:sp>
            <p:nvSpPr>
              <p:cNvPr id="22" name="ZoneTexte 21">
                <a:extLst>
                  <a:ext uri="{FF2B5EF4-FFF2-40B4-BE49-F238E27FC236}">
                    <a16:creationId xmlns:a16="http://schemas.microsoft.com/office/drawing/2014/main" id="{3BC4AD36-79B2-BE82-72F3-D4CD00BE77E2}"/>
                  </a:ext>
                </a:extLst>
              </p:cNvPr>
              <p:cNvSpPr txBox="1"/>
              <p:nvPr/>
            </p:nvSpPr>
            <p:spPr>
              <a:xfrm>
                <a:off x="9979144" y="840391"/>
                <a:ext cx="1359011" cy="1323438"/>
              </a:xfrm>
              <a:prstGeom prst="rect">
                <a:avLst/>
              </a:prstGeom>
              <a:noFill/>
            </p:spPr>
            <p:txBody>
              <a:bodyPr wrap="square" rtlCol="0">
                <a:spAutoFit/>
              </a:bodyPr>
              <a:lstStyle/>
              <a:p>
                <a:pPr algn="ctr" defTabSz="685800">
                  <a:defRPr/>
                </a:pPr>
                <a:r>
                  <a:rPr lang="en-GB" sz="975" b="1">
                    <a:solidFill>
                      <a:srgbClr val="FC7726"/>
                    </a:solidFill>
                    <a:latin typeface="Calibri Light" panose="020F0302020204030204" pitchFamily="34" charset="0"/>
                    <a:cs typeface="Calibri Light" panose="020F0302020204030204" pitchFamily="34" charset="0"/>
                  </a:rPr>
                  <a:t>Les 4 DIMENSIONS     de   L’EXCELLENCE OPERATIONNELLE</a:t>
                </a:r>
              </a:p>
            </p:txBody>
          </p:sp>
        </p:grpSp>
        <p:sp>
          <p:nvSpPr>
            <p:cNvPr id="19" name="Rectangle 18">
              <a:extLst>
                <a:ext uri="{FF2B5EF4-FFF2-40B4-BE49-F238E27FC236}">
                  <a16:creationId xmlns:a16="http://schemas.microsoft.com/office/drawing/2014/main" id="{D71092A0-15B8-4E07-D47C-2AAB58FD2AAB}"/>
                </a:ext>
              </a:extLst>
            </p:cNvPr>
            <p:cNvSpPr/>
            <p:nvPr/>
          </p:nvSpPr>
          <p:spPr bwMode="auto">
            <a:xfrm>
              <a:off x="10381964" y="5627479"/>
              <a:ext cx="948833" cy="656117"/>
            </a:xfrm>
            <a:prstGeom prst="rect">
              <a:avLst/>
            </a:prstGeom>
            <a:noFill/>
            <a:ln w="25400" cap="flat" cmpd="sng" algn="ctr">
              <a:solidFill>
                <a:srgbClr val="FC7726"/>
              </a:solidFill>
              <a:prstDash val="solid"/>
            </a:ln>
            <a:effectLst/>
          </p:spPr>
          <p:txBody>
            <a:bodyPr anchor="ctr"/>
            <a:lstStyle>
              <a:lvl1pPr eaLnBrk="0" hangingPunct="0">
                <a:defRPr sz="2400" i="1">
                  <a:solidFill>
                    <a:schemeClr val="tx1"/>
                  </a:solidFill>
                  <a:latin typeface="Arial" charset="0"/>
                  <a:cs typeface="Arial" charset="0"/>
                </a:defRPr>
              </a:lvl1pPr>
              <a:lvl2pPr marL="742950" indent="-285750" eaLnBrk="0" hangingPunct="0">
                <a:defRPr sz="2400" i="1">
                  <a:solidFill>
                    <a:schemeClr val="tx1"/>
                  </a:solidFill>
                  <a:latin typeface="Arial" charset="0"/>
                  <a:cs typeface="Arial" charset="0"/>
                </a:defRPr>
              </a:lvl2pPr>
              <a:lvl3pPr marL="1143000" indent="-228600" eaLnBrk="0" hangingPunct="0">
                <a:defRPr sz="2400" i="1">
                  <a:solidFill>
                    <a:schemeClr val="tx1"/>
                  </a:solidFill>
                  <a:latin typeface="Arial" charset="0"/>
                  <a:cs typeface="Arial" charset="0"/>
                </a:defRPr>
              </a:lvl3pPr>
              <a:lvl4pPr marL="1600200" indent="-228600" eaLnBrk="0" hangingPunct="0">
                <a:defRPr sz="2400" i="1">
                  <a:solidFill>
                    <a:schemeClr val="tx1"/>
                  </a:solidFill>
                  <a:latin typeface="Arial" charset="0"/>
                  <a:cs typeface="Arial" charset="0"/>
                </a:defRPr>
              </a:lvl4pPr>
              <a:lvl5pPr marL="2057400" indent="-228600" eaLnBrk="0" hangingPunct="0">
                <a:defRPr sz="2400" i="1">
                  <a:solidFill>
                    <a:schemeClr val="tx1"/>
                  </a:solidFill>
                  <a:latin typeface="Arial" charset="0"/>
                  <a:cs typeface="Arial" charset="0"/>
                </a:defRPr>
              </a:lvl5pPr>
              <a:lvl6pPr marL="2514600" indent="-228600" eaLnBrk="0" fontAlgn="base" hangingPunct="0">
                <a:spcBef>
                  <a:spcPct val="0"/>
                </a:spcBef>
                <a:spcAft>
                  <a:spcPct val="0"/>
                </a:spcAft>
                <a:defRPr sz="2400" i="1">
                  <a:solidFill>
                    <a:schemeClr val="tx1"/>
                  </a:solidFill>
                  <a:latin typeface="Arial" charset="0"/>
                  <a:cs typeface="Arial" charset="0"/>
                </a:defRPr>
              </a:lvl6pPr>
              <a:lvl7pPr marL="2971800" indent="-228600" eaLnBrk="0" fontAlgn="base" hangingPunct="0">
                <a:spcBef>
                  <a:spcPct val="0"/>
                </a:spcBef>
                <a:spcAft>
                  <a:spcPct val="0"/>
                </a:spcAft>
                <a:defRPr sz="2400" i="1">
                  <a:solidFill>
                    <a:schemeClr val="tx1"/>
                  </a:solidFill>
                  <a:latin typeface="Arial" charset="0"/>
                  <a:cs typeface="Arial" charset="0"/>
                </a:defRPr>
              </a:lvl7pPr>
              <a:lvl8pPr marL="3429000" indent="-228600" eaLnBrk="0" fontAlgn="base" hangingPunct="0">
                <a:spcBef>
                  <a:spcPct val="0"/>
                </a:spcBef>
                <a:spcAft>
                  <a:spcPct val="0"/>
                </a:spcAft>
                <a:defRPr sz="2400" i="1">
                  <a:solidFill>
                    <a:schemeClr val="tx1"/>
                  </a:solidFill>
                  <a:latin typeface="Arial" charset="0"/>
                  <a:cs typeface="Arial" charset="0"/>
                </a:defRPr>
              </a:lvl8pPr>
              <a:lvl9pPr marL="3886200" indent="-228600" eaLnBrk="0" fontAlgn="base" hangingPunct="0">
                <a:spcBef>
                  <a:spcPct val="0"/>
                </a:spcBef>
                <a:spcAft>
                  <a:spcPct val="0"/>
                </a:spcAft>
                <a:defRPr sz="2400" i="1">
                  <a:solidFill>
                    <a:schemeClr val="tx1"/>
                  </a:solidFill>
                  <a:latin typeface="Arial" charset="0"/>
                  <a:cs typeface="Arial" charset="0"/>
                </a:defRPr>
              </a:lvl9pPr>
            </a:lstStyle>
            <a:p>
              <a:pPr algn="ctr" defTabSz="685800" eaLnBrk="1" fontAlgn="base" hangingPunct="1">
                <a:spcBef>
                  <a:spcPct val="0"/>
                </a:spcBef>
                <a:spcAft>
                  <a:spcPct val="0"/>
                </a:spcAft>
                <a:defRPr/>
              </a:pPr>
              <a:r>
                <a:rPr lang="fr-CH" altLang="fr-FR" sz="1050" i="0" kern="0">
                  <a:solidFill>
                    <a:srgbClr val="000000"/>
                  </a:solidFill>
                  <a:latin typeface="Arial"/>
                  <a:cs typeface="Arial"/>
                </a:rPr>
                <a:t>Durabilité</a:t>
              </a:r>
              <a:endParaRPr lang="en-GB" altLang="fr-FR" sz="1050" i="0" kern="0">
                <a:solidFill>
                  <a:srgbClr val="000000"/>
                </a:solidFill>
                <a:latin typeface="Arial"/>
                <a:cs typeface="Arial"/>
              </a:endParaRPr>
            </a:p>
          </p:txBody>
        </p:sp>
      </p:grpSp>
      <p:sp>
        <p:nvSpPr>
          <p:cNvPr id="27" name="ZoneTexte 26">
            <a:extLst>
              <a:ext uri="{FF2B5EF4-FFF2-40B4-BE49-F238E27FC236}">
                <a16:creationId xmlns:a16="http://schemas.microsoft.com/office/drawing/2014/main" id="{E608BAC8-B986-A1EC-E101-601F846CE30A}"/>
              </a:ext>
            </a:extLst>
          </p:cNvPr>
          <p:cNvSpPr txBox="1"/>
          <p:nvPr/>
        </p:nvSpPr>
        <p:spPr>
          <a:xfrm>
            <a:off x="613245" y="4118691"/>
            <a:ext cx="6499909" cy="646331"/>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b="1">
                <a:solidFill>
                  <a:srgbClr val="FC7726"/>
                </a:solidFill>
                <a:latin typeface="Calibri" panose="020F0502020204030204" pitchFamily="34" charset="0"/>
                <a:cs typeface="Calibri" panose="020F0502020204030204" pitchFamily="34" charset="0"/>
              </a:rPr>
              <a:t>Durabilité</a:t>
            </a:r>
            <a:r>
              <a:rPr lang="fr-FR">
                <a:solidFill>
                  <a:prstClr val="black"/>
                </a:solidFill>
                <a:latin typeface="Calibri" panose="020F0502020204030204" pitchFamily="34" charset="0"/>
                <a:cs typeface="Calibri" panose="020F0502020204030204" pitchFamily="34" charset="0"/>
              </a:rPr>
              <a:t> : réduction des émissions de CO2, du volume de papier consommé et des déchets.</a:t>
            </a:r>
            <a:endParaRPr lang="en-US">
              <a:solidFill>
                <a:prstClr val="black"/>
              </a:solidFill>
              <a:latin typeface="Calibri" panose="020F0502020204030204" pitchFamily="34" charset="0"/>
              <a:cs typeface="Calibri" panose="020F0502020204030204" pitchFamily="34" charset="0"/>
            </a:endParaRPr>
          </a:p>
        </p:txBody>
      </p:sp>
      <p:pic>
        <p:nvPicPr>
          <p:cNvPr id="2" name="Image 1">
            <a:extLst>
              <a:ext uri="{FF2B5EF4-FFF2-40B4-BE49-F238E27FC236}">
                <a16:creationId xmlns:a16="http://schemas.microsoft.com/office/drawing/2014/main" id="{5E4E4B12-B856-31E8-9152-83644AB0765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147894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14" grpId="0"/>
      <p:bldP spid="15" grpId="0"/>
      <p:bldP spid="2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11">
            <a:extLst>
              <a:ext uri="{FF2B5EF4-FFF2-40B4-BE49-F238E27FC236}">
                <a16:creationId xmlns:a16="http://schemas.microsoft.com/office/drawing/2014/main" id="{EB4DCDD5-5CAB-584F-9DB1-EAE98F1C8DE5}"/>
              </a:ext>
            </a:extLst>
          </p:cNvPr>
          <p:cNvPicPr>
            <a:picLocks noGrp="1" noChangeAspect="1"/>
          </p:cNvPicPr>
          <p:nvPr>
            <p:ph idx="1"/>
          </p:nvPr>
        </p:nvPicPr>
        <p:blipFill>
          <a:blip r:embed="rId3" cstate="screen">
            <a:extLst>
              <a:ext uri="{28A0092B-C50C-407E-A947-70E740481C1C}">
                <a14:useLocalDpi xmlns:a14="http://schemas.microsoft.com/office/drawing/2010/main" val="0"/>
              </a:ext>
            </a:extLst>
          </a:blip>
          <a:srcRect/>
          <a:stretch/>
        </p:blipFill>
        <p:spPr>
          <a:xfrm>
            <a:off x="2964627" y="958657"/>
            <a:ext cx="2732742" cy="2611040"/>
          </a:xfrm>
        </p:spPr>
      </p:pic>
      <p:grpSp>
        <p:nvGrpSpPr>
          <p:cNvPr id="6" name="Groupe 5"/>
          <p:cNvGrpSpPr/>
          <p:nvPr/>
        </p:nvGrpSpPr>
        <p:grpSpPr>
          <a:xfrm>
            <a:off x="3066165" y="1311855"/>
            <a:ext cx="2501900" cy="1830527"/>
            <a:chOff x="4909325" y="2949551"/>
            <a:chExt cx="3335866" cy="2440702"/>
          </a:xfrm>
        </p:grpSpPr>
        <p:sp>
          <p:nvSpPr>
            <p:cNvPr id="9" name="textruta 6">
              <a:extLst>
                <a:ext uri="{FF2B5EF4-FFF2-40B4-BE49-F238E27FC236}">
                  <a16:creationId xmlns:a16="http://schemas.microsoft.com/office/drawing/2014/main" id="{4D6BC69F-2317-984C-8268-8A786C0441BC}"/>
                </a:ext>
              </a:extLst>
            </p:cNvPr>
            <p:cNvSpPr txBox="1"/>
            <p:nvPr/>
          </p:nvSpPr>
          <p:spPr>
            <a:xfrm>
              <a:off x="5954011" y="2949551"/>
              <a:ext cx="1317522" cy="677108"/>
            </a:xfrm>
            <a:prstGeom prst="rect">
              <a:avLst/>
            </a:prstGeom>
            <a:noFill/>
          </p:spPr>
          <p:txBody>
            <a:bodyPr wrap="square" rtlCol="0">
              <a:spAutoFit/>
            </a:bodyPr>
            <a:lstStyle/>
            <a:p>
              <a:pPr algn="ctr" defTabSz="685800">
                <a:defRPr/>
              </a:pPr>
              <a:r>
                <a:rPr lang="en-GB" sz="1350">
                  <a:solidFill>
                    <a:prstClr val="black"/>
                  </a:solidFill>
                  <a:latin typeface="Arial" panose="020B0604020202020204" pitchFamily="34" charset="0"/>
                  <a:cs typeface="Arial" panose="020B0604020202020204" pitchFamily="34" charset="0"/>
                </a:rPr>
                <a:t>Impacts Valeur</a:t>
              </a:r>
            </a:p>
          </p:txBody>
        </p:sp>
        <p:sp>
          <p:nvSpPr>
            <p:cNvPr id="10" name="textruta 7">
              <a:extLst>
                <a:ext uri="{FF2B5EF4-FFF2-40B4-BE49-F238E27FC236}">
                  <a16:creationId xmlns:a16="http://schemas.microsoft.com/office/drawing/2014/main" id="{2932CE9C-6AE6-9542-9461-E46D3AF24CE2}"/>
                </a:ext>
              </a:extLst>
            </p:cNvPr>
            <p:cNvSpPr txBox="1"/>
            <p:nvPr/>
          </p:nvSpPr>
          <p:spPr>
            <a:xfrm>
              <a:off x="6927669" y="4713145"/>
              <a:ext cx="1317522" cy="677108"/>
            </a:xfrm>
            <a:prstGeom prst="rect">
              <a:avLst/>
            </a:prstGeom>
            <a:noFill/>
          </p:spPr>
          <p:txBody>
            <a:bodyPr wrap="square" rtlCol="0">
              <a:spAutoFit/>
            </a:bodyPr>
            <a:lstStyle/>
            <a:p>
              <a:pPr algn="ctr" defTabSz="685800">
                <a:defRPr/>
              </a:pPr>
              <a:r>
                <a:rPr lang="en-GB" sz="1350">
                  <a:solidFill>
                    <a:prstClr val="black"/>
                  </a:solidFill>
                  <a:latin typeface="Arial" panose="020B0604020202020204" pitchFamily="34" charset="0"/>
                  <a:cs typeface="Arial" panose="020B0604020202020204" pitchFamily="34" charset="0"/>
                </a:rPr>
                <a:t>Impacts Risques</a:t>
              </a:r>
            </a:p>
          </p:txBody>
        </p:sp>
        <p:sp>
          <p:nvSpPr>
            <p:cNvPr id="11" name="textruta 8">
              <a:extLst>
                <a:ext uri="{FF2B5EF4-FFF2-40B4-BE49-F238E27FC236}">
                  <a16:creationId xmlns:a16="http://schemas.microsoft.com/office/drawing/2014/main" id="{AEAB7281-D07E-CC40-86A7-DDE76EDD2E6C}"/>
                </a:ext>
              </a:extLst>
            </p:cNvPr>
            <p:cNvSpPr txBox="1"/>
            <p:nvPr/>
          </p:nvSpPr>
          <p:spPr>
            <a:xfrm>
              <a:off x="4909325" y="4693036"/>
              <a:ext cx="1317522" cy="677108"/>
            </a:xfrm>
            <a:prstGeom prst="rect">
              <a:avLst/>
            </a:prstGeom>
            <a:noFill/>
          </p:spPr>
          <p:txBody>
            <a:bodyPr wrap="square" rtlCol="0">
              <a:spAutoFit/>
            </a:bodyPr>
            <a:lstStyle/>
            <a:p>
              <a:pPr algn="ctr" defTabSz="685800">
                <a:defRPr/>
              </a:pPr>
              <a:r>
                <a:rPr lang="en-GB" sz="1350">
                  <a:solidFill>
                    <a:prstClr val="black"/>
                  </a:solidFill>
                  <a:latin typeface="Arial" panose="020B0604020202020204" pitchFamily="34" charset="0"/>
                  <a:cs typeface="Arial" panose="020B0604020202020204" pitchFamily="34" charset="0"/>
                </a:rPr>
                <a:t>Impacts Coûts</a:t>
              </a:r>
            </a:p>
          </p:txBody>
        </p:sp>
      </p:grpSp>
      <p:cxnSp>
        <p:nvCxnSpPr>
          <p:cNvPr id="2048" name="Connecteur droit avec flèche 2047"/>
          <p:cNvCxnSpPr>
            <a:cxnSpLocks/>
          </p:cNvCxnSpPr>
          <p:nvPr/>
        </p:nvCxnSpPr>
        <p:spPr>
          <a:xfrm flipV="1">
            <a:off x="4990271" y="1101434"/>
            <a:ext cx="688308" cy="134066"/>
          </a:xfrm>
          <a:prstGeom prst="straightConnector1">
            <a:avLst/>
          </a:prstGeom>
          <a:ln w="412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a:cxnSpLocks/>
          </p:cNvCxnSpPr>
          <p:nvPr/>
        </p:nvCxnSpPr>
        <p:spPr>
          <a:xfrm>
            <a:off x="5456830" y="3518326"/>
            <a:ext cx="481079" cy="229634"/>
          </a:xfrm>
          <a:prstGeom prst="straightConnector1">
            <a:avLst/>
          </a:prstGeom>
          <a:ln w="412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a:cxnSpLocks/>
          </p:cNvCxnSpPr>
          <p:nvPr/>
        </p:nvCxnSpPr>
        <p:spPr>
          <a:xfrm flipH="1" flipV="1">
            <a:off x="2606119" y="1898429"/>
            <a:ext cx="502527" cy="134853"/>
          </a:xfrm>
          <a:prstGeom prst="straightConnector1">
            <a:avLst/>
          </a:prstGeom>
          <a:ln w="41275">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32" name="Date Placeholder 3">
            <a:extLst>
              <a:ext uri="{FF2B5EF4-FFF2-40B4-BE49-F238E27FC236}">
                <a16:creationId xmlns:a16="http://schemas.microsoft.com/office/drawing/2014/main" id="{8E0496AE-0B77-430F-8524-3B5A8139CD71}"/>
              </a:ext>
            </a:extLst>
          </p:cNvPr>
          <p:cNvSpPr>
            <a:spLocks noGrp="1"/>
          </p:cNvSpPr>
          <p:nvPr>
            <p:ph type="dt" sz="half" idx="10"/>
          </p:nvPr>
        </p:nvSpPr>
        <p:spPr>
          <a:xfrm>
            <a:off x="723600" y="4923050"/>
            <a:ext cx="810000" cy="138500"/>
          </a:xfrm>
        </p:spPr>
        <p:txBody>
          <a:bodyPr/>
          <a:lstStyle/>
          <a:p>
            <a:pPr defTabSz="685800">
              <a:defRPr/>
            </a:pPr>
            <a:r>
              <a:rPr lang="en-US">
                <a:solidFill>
                  <a:srgbClr val="FFFFFF"/>
                </a:solidFill>
                <a:latin typeface="Georgia"/>
              </a:rPr>
              <a:t>2021-August</a:t>
            </a:r>
            <a:endParaRPr lang="en-GB">
              <a:solidFill>
                <a:srgbClr val="FFFFFF"/>
              </a:solidFill>
              <a:latin typeface="Georgia"/>
            </a:endParaRPr>
          </a:p>
        </p:txBody>
      </p:sp>
      <p:sp>
        <p:nvSpPr>
          <p:cNvPr id="35" name="TextBox 34">
            <a:extLst>
              <a:ext uri="{FF2B5EF4-FFF2-40B4-BE49-F238E27FC236}">
                <a16:creationId xmlns:a16="http://schemas.microsoft.com/office/drawing/2014/main" id="{B74A63E5-DDC0-4BDC-9FF2-46A0066D1AA2}"/>
              </a:ext>
            </a:extLst>
          </p:cNvPr>
          <p:cNvSpPr txBox="1"/>
          <p:nvPr/>
        </p:nvSpPr>
        <p:spPr>
          <a:xfrm>
            <a:off x="6093680" y="2820551"/>
            <a:ext cx="2851518" cy="2115964"/>
          </a:xfrm>
          <a:prstGeom prst="rect">
            <a:avLst/>
          </a:prstGeom>
          <a:noFill/>
        </p:spPr>
        <p:txBody>
          <a:bodyPr wrap="square">
            <a:spAutoFit/>
          </a:bodyPr>
          <a:lstStyle/>
          <a:p>
            <a:pPr defTabSz="685800">
              <a:spcAft>
                <a:spcPts val="225"/>
              </a:spcAft>
              <a:defRPr/>
            </a:pPr>
            <a:r>
              <a:rPr lang="en-US" sz="1350" b="1">
                <a:solidFill>
                  <a:prstClr val="black"/>
                </a:solidFill>
                <a:latin typeface="Calibri" panose="020F0502020204030204"/>
              </a:rPr>
              <a:t>En baisse </a:t>
            </a:r>
            <a:r>
              <a:rPr lang="en-US" sz="1350">
                <a:solidFill>
                  <a:prstClr val="black"/>
                </a:solidFill>
                <a:latin typeface="Calibri" panose="020F0502020204030204"/>
              </a:rPr>
              <a:t>:</a:t>
            </a:r>
          </a:p>
          <a:p>
            <a:pPr marL="214313" indent="-214313" defTabSz="685800">
              <a:spcAft>
                <a:spcPts val="225"/>
              </a:spcAft>
              <a:buFont typeface="Arial" panose="020B0604020202020204" pitchFamily="34" charset="0"/>
              <a:buChar char="•"/>
              <a:defRPr/>
            </a:pPr>
            <a:r>
              <a:rPr lang="en-US" sz="1350">
                <a:solidFill>
                  <a:prstClr val="black"/>
                </a:solidFill>
                <a:latin typeface="Calibri" panose="020F0502020204030204"/>
              </a:rPr>
              <a:t>Risque d’arrêts non programmés</a:t>
            </a:r>
          </a:p>
          <a:p>
            <a:pPr marL="214313" indent="-214313" defTabSz="685800">
              <a:spcAft>
                <a:spcPts val="225"/>
              </a:spcAft>
              <a:buFont typeface="Arial" panose="020B0604020202020204" pitchFamily="34" charset="0"/>
              <a:buChar char="•"/>
              <a:defRPr/>
            </a:pPr>
            <a:r>
              <a:rPr lang="en-US" sz="1350">
                <a:solidFill>
                  <a:prstClr val="black"/>
                </a:solidFill>
                <a:latin typeface="Calibri" panose="020F0502020204030204"/>
              </a:rPr>
              <a:t>Risque commercial (Meilleure qualité et fiabilité des produits), moins d’arrêts)</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Risques d’accident et de maladie professionnelle</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Risques légaux</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Risques énergie et climat</a:t>
            </a:r>
          </a:p>
        </p:txBody>
      </p:sp>
      <p:sp>
        <p:nvSpPr>
          <p:cNvPr id="36" name="TextBox 35">
            <a:extLst>
              <a:ext uri="{FF2B5EF4-FFF2-40B4-BE49-F238E27FC236}">
                <a16:creationId xmlns:a16="http://schemas.microsoft.com/office/drawing/2014/main" id="{79EE0FDC-F459-4500-B40E-C00FF5CAC21F}"/>
              </a:ext>
            </a:extLst>
          </p:cNvPr>
          <p:cNvSpPr txBox="1"/>
          <p:nvPr/>
        </p:nvSpPr>
        <p:spPr>
          <a:xfrm>
            <a:off x="279362" y="809931"/>
            <a:ext cx="2412510" cy="3113673"/>
          </a:xfrm>
          <a:prstGeom prst="rect">
            <a:avLst/>
          </a:prstGeom>
          <a:noFill/>
        </p:spPr>
        <p:txBody>
          <a:bodyPr wrap="square">
            <a:spAutoFit/>
          </a:bodyPr>
          <a:lstStyle/>
          <a:p>
            <a:pPr defTabSz="685800">
              <a:spcAft>
                <a:spcPts val="450"/>
              </a:spcAft>
              <a:defRPr/>
            </a:pPr>
            <a:r>
              <a:rPr lang="en-US" sz="1350" b="1">
                <a:solidFill>
                  <a:prstClr val="black"/>
                </a:solidFill>
                <a:latin typeface="Calibri" panose="020F0502020204030204"/>
              </a:rPr>
              <a:t>En baisse </a:t>
            </a:r>
            <a:r>
              <a:rPr lang="en-US" sz="1350">
                <a:solidFill>
                  <a:prstClr val="black"/>
                </a:solidFill>
                <a:latin typeface="Calibri" panose="020F0502020204030204"/>
              </a:rPr>
              <a:t>:</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Coûts arrêts de production non programmés en baisse</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Besoins futurs en CAPEX en baisse </a:t>
            </a:r>
            <a:r>
              <a:rPr lang="en-US" sz="1350">
                <a:solidFill>
                  <a:prstClr val="black"/>
                </a:solidFill>
                <a:latin typeface="Calibri" panose="020F0502020204030204"/>
              </a:rPr>
              <a:t>(durée de vie équipement plus longue car moins d’usure).</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Matières premières en baisse</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Coûts de maintenance en baisse</a:t>
            </a:r>
          </a:p>
          <a:p>
            <a:pPr marL="214313" indent="-214313" defTabSz="685800">
              <a:spcAft>
                <a:spcPts val="450"/>
              </a:spcAft>
              <a:buFont typeface="Arial" panose="020B0604020202020204" pitchFamily="34" charset="0"/>
              <a:buChar char="•"/>
              <a:defRPr/>
            </a:pPr>
            <a:r>
              <a:rPr lang="en-US" sz="1350">
                <a:solidFill>
                  <a:prstClr val="black"/>
                </a:solidFill>
                <a:highlight>
                  <a:srgbClr val="00FFFF"/>
                </a:highlight>
                <a:latin typeface="Calibri" panose="020F0502020204030204"/>
              </a:rPr>
              <a:t>Baisse du coût d’absorbtion (coût complet)</a:t>
            </a:r>
          </a:p>
        </p:txBody>
      </p:sp>
      <p:sp>
        <p:nvSpPr>
          <p:cNvPr id="5" name="ZoneTexte 4">
            <a:extLst>
              <a:ext uri="{FF2B5EF4-FFF2-40B4-BE49-F238E27FC236}">
                <a16:creationId xmlns:a16="http://schemas.microsoft.com/office/drawing/2014/main" id="{1A786BF7-BD1A-F3AE-85EB-225E32C4306E}"/>
              </a:ext>
            </a:extLst>
          </p:cNvPr>
          <p:cNvSpPr txBox="1"/>
          <p:nvPr/>
        </p:nvSpPr>
        <p:spPr>
          <a:xfrm>
            <a:off x="170801" y="4171414"/>
            <a:ext cx="3455732" cy="848950"/>
          </a:xfrm>
          <a:prstGeom prst="rect">
            <a:avLst/>
          </a:prstGeom>
          <a:noFill/>
          <a:ln>
            <a:noFill/>
          </a:ln>
        </p:spPr>
        <p:txBody>
          <a:bodyPr wrap="square">
            <a:spAutoFit/>
          </a:bodyPr>
          <a:lstStyle/>
          <a:p>
            <a:pPr defTabSz="685800">
              <a:spcAft>
                <a:spcPts val="450"/>
              </a:spcAft>
              <a:defRPr/>
            </a:pPr>
            <a:r>
              <a:rPr lang="en-US" sz="1500" b="1">
                <a:solidFill>
                  <a:srgbClr val="FA8C48"/>
                </a:solidFill>
                <a:latin typeface="Calibri" panose="020F0502020204030204"/>
              </a:rPr>
              <a:t>MBENEFITS</a:t>
            </a:r>
            <a:r>
              <a:rPr lang="en-US" sz="1500" b="1">
                <a:solidFill>
                  <a:prstClr val="black"/>
                </a:solidFill>
                <a:latin typeface="Calibri" panose="020F0502020204030204"/>
              </a:rPr>
              <a:t> </a:t>
            </a:r>
            <a:r>
              <a:rPr lang="en-US" sz="1500" b="1">
                <a:solidFill>
                  <a:srgbClr val="FA8C48"/>
                </a:solidFill>
                <a:latin typeface="Calibri" panose="020F0502020204030204"/>
              </a:rPr>
              <a:t>CHECKLIST</a:t>
            </a:r>
            <a:endParaRPr lang="en-US" sz="1500" b="1">
              <a:solidFill>
                <a:prstClr val="black"/>
              </a:solidFill>
              <a:latin typeface="Calibri" panose="020F0502020204030204"/>
            </a:endParaRPr>
          </a:p>
          <a:p>
            <a:pPr marL="214313" indent="-214313" defTabSz="685800">
              <a:buFont typeface="Arial" panose="020B0604020202020204" pitchFamily="34" charset="0"/>
              <a:buChar char="•"/>
              <a:defRPr/>
            </a:pPr>
            <a:r>
              <a:rPr lang="en-US" sz="1500">
                <a:solidFill>
                  <a:srgbClr val="FA8C48"/>
                </a:solidFill>
                <a:latin typeface="Calibri" panose="020F0502020204030204"/>
              </a:rPr>
              <a:t>54 Bénéfices non énergétiques</a:t>
            </a:r>
          </a:p>
          <a:p>
            <a:pPr marL="214313" indent="-214313" defTabSz="685800">
              <a:buFont typeface="Arial" panose="020B0604020202020204" pitchFamily="34" charset="0"/>
              <a:buChar char="•"/>
              <a:defRPr/>
            </a:pPr>
            <a:r>
              <a:rPr lang="en-US" sz="1500">
                <a:solidFill>
                  <a:srgbClr val="FA8C48"/>
                </a:solidFill>
                <a:latin typeface="Calibri" panose="020F0502020204030204"/>
              </a:rPr>
              <a:t>6 Bénéfices énergie &amp; décarbonation</a:t>
            </a:r>
            <a:endParaRPr lang="fr-CH" sz="1500">
              <a:solidFill>
                <a:srgbClr val="FA8C48"/>
              </a:solidFill>
              <a:latin typeface="Calibri" panose="020F0502020204030204"/>
            </a:endParaRPr>
          </a:p>
        </p:txBody>
      </p:sp>
      <p:sp>
        <p:nvSpPr>
          <p:cNvPr id="34" name="TextBox 33">
            <a:extLst>
              <a:ext uri="{FF2B5EF4-FFF2-40B4-BE49-F238E27FC236}">
                <a16:creationId xmlns:a16="http://schemas.microsoft.com/office/drawing/2014/main" id="{F2464909-8CE1-4B1A-96E0-92CE902E68E3}"/>
              </a:ext>
            </a:extLst>
          </p:cNvPr>
          <p:cNvSpPr txBox="1"/>
          <p:nvPr/>
        </p:nvSpPr>
        <p:spPr>
          <a:xfrm>
            <a:off x="5980726" y="739087"/>
            <a:ext cx="3225966" cy="2282676"/>
          </a:xfrm>
          <a:prstGeom prst="rect">
            <a:avLst/>
          </a:prstGeom>
          <a:noFill/>
        </p:spPr>
        <p:txBody>
          <a:bodyPr wrap="square">
            <a:spAutoFit/>
          </a:bodyPr>
          <a:lstStyle/>
          <a:p>
            <a:pPr defTabSz="685800">
              <a:spcAft>
                <a:spcPts val="450"/>
              </a:spcAft>
              <a:defRPr/>
            </a:pPr>
            <a:r>
              <a:rPr lang="en-US" sz="1350" b="1">
                <a:solidFill>
                  <a:prstClr val="black"/>
                </a:solidFill>
                <a:latin typeface="Calibri" panose="020F0502020204030204"/>
              </a:rPr>
              <a:t>En hausse </a:t>
            </a:r>
            <a:r>
              <a:rPr lang="en-US" sz="1350">
                <a:solidFill>
                  <a:prstClr val="black"/>
                </a:solidFill>
                <a:latin typeface="Calibri" panose="020F0502020204030204"/>
              </a:rPr>
              <a:t>:</a:t>
            </a:r>
          </a:p>
          <a:p>
            <a:pPr marL="214313" indent="-214313" defTabSz="685800">
              <a:spcAft>
                <a:spcPts val="450"/>
              </a:spcAft>
              <a:buFont typeface="Arial" panose="020B0604020202020204" pitchFamily="34" charset="0"/>
              <a:buChar char="•"/>
              <a:defRPr/>
            </a:pPr>
            <a:r>
              <a:rPr lang="en-US" sz="1350">
                <a:solidFill>
                  <a:prstClr val="black"/>
                </a:solidFill>
                <a:latin typeface="Calibri" panose="020F0502020204030204"/>
              </a:rPr>
              <a:t>Qualité et fiabilité de produit</a:t>
            </a:r>
          </a:p>
          <a:p>
            <a:pPr marL="214313" indent="-214313" defTabSz="685800">
              <a:spcAft>
                <a:spcPts val="450"/>
              </a:spcAft>
              <a:buFont typeface="Arial" panose="020B0604020202020204" pitchFamily="34" charset="0"/>
              <a:buChar char="•"/>
              <a:defRPr/>
            </a:pPr>
            <a:r>
              <a:rPr lang="en-US" sz="1350">
                <a:solidFill>
                  <a:prstClr val="black"/>
                </a:solidFill>
                <a:latin typeface="Calibri" panose="020F0502020204030204"/>
              </a:rPr>
              <a:t>Rendements de production (quantités vendues)  </a:t>
            </a:r>
          </a:p>
          <a:p>
            <a:pPr marL="214313" indent="-214313" defTabSz="685800">
              <a:spcAft>
                <a:spcPts val="450"/>
              </a:spcAft>
              <a:buFont typeface="Arial" panose="020B0604020202020204" pitchFamily="34" charset="0"/>
              <a:buChar char="•"/>
              <a:defRPr/>
            </a:pPr>
            <a:r>
              <a:rPr lang="en-US" sz="1350">
                <a:solidFill>
                  <a:prstClr val="black"/>
                </a:solidFill>
                <a:latin typeface="Calibri" panose="020F0502020204030204"/>
              </a:rPr>
              <a:t>Chiffre d’affaires</a:t>
            </a:r>
          </a:p>
          <a:p>
            <a:pPr marL="214313" indent="-214313" defTabSz="685800">
              <a:spcAft>
                <a:spcPts val="450"/>
              </a:spcAft>
              <a:buFont typeface="Arial" panose="020B0604020202020204" pitchFamily="34" charset="0"/>
              <a:buChar char="•"/>
              <a:defRPr/>
            </a:pPr>
            <a:r>
              <a:rPr lang="en-US" sz="1350">
                <a:solidFill>
                  <a:prstClr val="black"/>
                </a:solidFill>
                <a:latin typeface="Calibri" panose="020F0502020204030204"/>
              </a:rPr>
              <a:t>Sécurité &amp; bien-être, satisfaction &amp; loyauté des collaborateurs.</a:t>
            </a:r>
          </a:p>
          <a:p>
            <a:pPr marL="214313" indent="-214313" defTabSz="685800">
              <a:spcAft>
                <a:spcPts val="300"/>
              </a:spcAft>
              <a:buFont typeface="Arial" panose="020B0604020202020204" pitchFamily="34" charset="0"/>
              <a:buChar char="•"/>
              <a:defRPr/>
            </a:pPr>
            <a:r>
              <a:rPr lang="en-US" sz="1350">
                <a:solidFill>
                  <a:prstClr val="black"/>
                </a:solidFill>
                <a:latin typeface="Calibri" panose="020F0502020204030204"/>
              </a:rPr>
              <a:t>Contribution à la stratégie climatique 3M</a:t>
            </a:r>
          </a:p>
        </p:txBody>
      </p:sp>
      <p:sp>
        <p:nvSpPr>
          <p:cNvPr id="13" name="ZoneTexte 12">
            <a:extLst>
              <a:ext uri="{FF2B5EF4-FFF2-40B4-BE49-F238E27FC236}">
                <a16:creationId xmlns:a16="http://schemas.microsoft.com/office/drawing/2014/main" id="{89C37DD7-0EE9-683F-7641-C64007EBA070}"/>
              </a:ext>
            </a:extLst>
          </p:cNvPr>
          <p:cNvSpPr txBox="1"/>
          <p:nvPr/>
        </p:nvSpPr>
        <p:spPr>
          <a:xfrm>
            <a:off x="293158" y="3736867"/>
            <a:ext cx="2688578" cy="300082"/>
          </a:xfrm>
          <a:prstGeom prst="rect">
            <a:avLst/>
          </a:prstGeom>
          <a:noFill/>
        </p:spPr>
        <p:txBody>
          <a:bodyPr wrap="square">
            <a:spAutoFit/>
          </a:bodyPr>
          <a:lstStyle/>
          <a:p>
            <a:pPr marL="214313" indent="-214313" defTabSz="685800">
              <a:spcAft>
                <a:spcPts val="225"/>
              </a:spcAft>
              <a:buFont typeface="Arial" panose="020B0604020202020204" pitchFamily="34" charset="0"/>
              <a:buChar char="•"/>
              <a:defRPr/>
            </a:pPr>
            <a:r>
              <a:rPr lang="en-US" sz="1350">
                <a:solidFill>
                  <a:prstClr val="black"/>
                </a:solidFill>
                <a:highlight>
                  <a:srgbClr val="00FFFF"/>
                </a:highlight>
                <a:latin typeface="Calibri" panose="020F0502020204030204"/>
              </a:rPr>
              <a:t>Coûts de l’énergie en baisse</a:t>
            </a:r>
          </a:p>
        </p:txBody>
      </p:sp>
      <p:sp>
        <p:nvSpPr>
          <p:cNvPr id="12" name="ZoneTexte 11">
            <a:extLst>
              <a:ext uri="{FF2B5EF4-FFF2-40B4-BE49-F238E27FC236}">
                <a16:creationId xmlns:a16="http://schemas.microsoft.com/office/drawing/2014/main" id="{952855B2-36C6-A54C-15A0-61F4AA611750}"/>
              </a:ext>
            </a:extLst>
          </p:cNvPr>
          <p:cNvSpPr txBox="1"/>
          <p:nvPr/>
        </p:nvSpPr>
        <p:spPr>
          <a:xfrm>
            <a:off x="3066165" y="4031647"/>
            <a:ext cx="2482004" cy="577081"/>
          </a:xfrm>
          <a:prstGeom prst="rect">
            <a:avLst/>
          </a:prstGeom>
          <a:solidFill>
            <a:srgbClr val="00FFFF"/>
          </a:solidFill>
        </p:spPr>
        <p:txBody>
          <a:bodyPr wrap="square" rtlCol="0">
            <a:spAutoFit/>
          </a:bodyPr>
          <a:lstStyle/>
          <a:p>
            <a:pPr defTabSz="685800">
              <a:defRPr/>
            </a:pPr>
            <a:r>
              <a:rPr lang="en-US" sz="1050">
                <a:solidFill>
                  <a:prstClr val="black"/>
                </a:solidFill>
                <a:latin typeface="Calibri" panose="020F0502020204030204"/>
              </a:rPr>
              <a:t>Les BNE qui ont pu être quantifiés et inclus dans l’analyse financière DCF sont en bleu</a:t>
            </a:r>
          </a:p>
        </p:txBody>
      </p:sp>
      <p:sp>
        <p:nvSpPr>
          <p:cNvPr id="8" name="ZoneTexte 7">
            <a:extLst>
              <a:ext uri="{FF2B5EF4-FFF2-40B4-BE49-F238E27FC236}">
                <a16:creationId xmlns:a16="http://schemas.microsoft.com/office/drawing/2014/main" id="{3634BDB7-0A93-D6EA-6FA7-85C602BBE7FF}"/>
              </a:ext>
            </a:extLst>
          </p:cNvPr>
          <p:cNvSpPr txBox="1"/>
          <p:nvPr/>
        </p:nvSpPr>
        <p:spPr>
          <a:xfrm>
            <a:off x="5911616" y="47325"/>
            <a:ext cx="3215646" cy="646331"/>
          </a:xfrm>
          <a:prstGeom prst="rect">
            <a:avLst/>
          </a:prstGeom>
          <a:noFill/>
        </p:spPr>
        <p:txBody>
          <a:bodyPr wrap="square" rtlCol="0">
            <a:spAutoFit/>
          </a:bodyPr>
          <a:lstStyle/>
          <a:p>
            <a:pPr defTabSz="685800">
              <a:defRPr/>
            </a:pPr>
            <a:r>
              <a:rPr lang="fr-FR">
                <a:solidFill>
                  <a:prstClr val="black"/>
                </a:solidFill>
                <a:latin typeface="Arial" panose="020B0604020202020204" pitchFamily="34" charset="0"/>
                <a:cs typeface="Arial" panose="020B0604020202020204" pitchFamily="34" charset="0"/>
              </a:rPr>
              <a:t>Etape 3 – </a:t>
            </a:r>
            <a:r>
              <a:rPr lang="fr-CH">
                <a:solidFill>
                  <a:prstClr val="black"/>
                </a:solidFill>
                <a:latin typeface="Arial" panose="020B0604020202020204" pitchFamily="34" charset="0"/>
                <a:cs typeface="Arial" panose="020B0604020202020204" pitchFamily="34" charset="0"/>
              </a:rPr>
              <a:t>Analyse stratégique</a:t>
            </a:r>
          </a:p>
        </p:txBody>
      </p:sp>
      <p:sp>
        <p:nvSpPr>
          <p:cNvPr id="14" name="ZoneTexte 13">
            <a:extLst>
              <a:ext uri="{FF2B5EF4-FFF2-40B4-BE49-F238E27FC236}">
                <a16:creationId xmlns:a16="http://schemas.microsoft.com/office/drawing/2014/main" id="{39BE9F64-3DE0-ED17-EA28-E473C205B6B4}"/>
              </a:ext>
            </a:extLst>
          </p:cNvPr>
          <p:cNvSpPr txBox="1"/>
          <p:nvPr/>
        </p:nvSpPr>
        <p:spPr>
          <a:xfrm>
            <a:off x="110774" y="4225"/>
            <a:ext cx="3414731" cy="738664"/>
          </a:xfrm>
          <a:prstGeom prst="rect">
            <a:avLst/>
          </a:prstGeom>
          <a:noFill/>
        </p:spPr>
        <p:txBody>
          <a:bodyPr wrap="square" rtlCol="0">
            <a:spAutoFit/>
          </a:bodyPr>
          <a:lstStyle/>
          <a:p>
            <a:pPr defTabSz="685800">
              <a:defRPr/>
            </a:pPr>
            <a:r>
              <a:rPr lang="fr-CH" sz="2100" b="1">
                <a:solidFill>
                  <a:prstClr val="black"/>
                </a:solidFill>
                <a:latin typeface="Arial" pitchFamily="34" charset="0"/>
                <a:cs typeface="Arial" pitchFamily="34" charset="0"/>
              </a:rPr>
              <a:t>Analyse stratégique (Valeur-Coûts-Risques)</a:t>
            </a:r>
            <a:endParaRPr lang="en-GB" sz="2100" b="1">
              <a:solidFill>
                <a:prstClr val="black"/>
              </a:solidFill>
              <a:latin typeface="Arial" pitchFamily="34" charset="0"/>
              <a:cs typeface="Arial" pitchFamily="34" charset="0"/>
            </a:endParaRPr>
          </a:p>
        </p:txBody>
      </p:sp>
      <p:pic>
        <p:nvPicPr>
          <p:cNvPr id="2" name="Image 1">
            <a:extLst>
              <a:ext uri="{FF2B5EF4-FFF2-40B4-BE49-F238E27FC236}">
                <a16:creationId xmlns:a16="http://schemas.microsoft.com/office/drawing/2014/main" id="{4CB42FDE-E85E-B730-C9FC-FF5E472575D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22887216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4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5" grpId="0"/>
      <p:bldP spid="34" grpId="0"/>
      <p:bldP spid="13" grpId="0"/>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1485878-032E-4A7A-D99A-F8E11013B3A2}"/>
              </a:ext>
            </a:extLst>
          </p:cNvPr>
          <p:cNvPicPr>
            <a:picLocks noChangeAspect="1"/>
          </p:cNvPicPr>
          <p:nvPr/>
        </p:nvPicPr>
        <p:blipFill>
          <a:blip r:embed="rId2"/>
          <a:stretch>
            <a:fillRect/>
          </a:stretch>
        </p:blipFill>
        <p:spPr>
          <a:xfrm>
            <a:off x="57902" y="1165952"/>
            <a:ext cx="9028196" cy="2954911"/>
          </a:xfrm>
          <a:prstGeom prst="rect">
            <a:avLst/>
          </a:prstGeom>
        </p:spPr>
      </p:pic>
      <p:cxnSp>
        <p:nvCxnSpPr>
          <p:cNvPr id="7" name="Connecteur droit avec flèche 6">
            <a:extLst>
              <a:ext uri="{FF2B5EF4-FFF2-40B4-BE49-F238E27FC236}">
                <a16:creationId xmlns:a16="http://schemas.microsoft.com/office/drawing/2014/main" id="{DFA99D32-A2C9-F60F-40B5-9BE8E38D3AE5}"/>
              </a:ext>
            </a:extLst>
          </p:cNvPr>
          <p:cNvCxnSpPr>
            <a:cxnSpLocks/>
            <a:stCxn id="14" idx="3"/>
            <a:endCxn id="10" idx="2"/>
          </p:cNvCxnSpPr>
          <p:nvPr/>
        </p:nvCxnSpPr>
        <p:spPr>
          <a:xfrm flipV="1">
            <a:off x="6453350" y="4012368"/>
            <a:ext cx="1983428" cy="668127"/>
          </a:xfrm>
          <a:prstGeom prst="straightConnector1">
            <a:avLst/>
          </a:prstGeom>
          <a:noFill/>
          <a:ln w="28575" cap="flat" cmpd="sng" algn="ctr">
            <a:solidFill>
              <a:srgbClr val="C00000"/>
            </a:solidFill>
            <a:prstDash val="solid"/>
            <a:miter lim="800000"/>
            <a:tailEnd type="triangle"/>
          </a:ln>
          <a:effectLst/>
        </p:spPr>
      </p:cxnSp>
      <p:sp>
        <p:nvSpPr>
          <p:cNvPr id="8" name="Ellipse 7">
            <a:extLst>
              <a:ext uri="{FF2B5EF4-FFF2-40B4-BE49-F238E27FC236}">
                <a16:creationId xmlns:a16="http://schemas.microsoft.com/office/drawing/2014/main" id="{DBAE0B7D-C5F3-7F47-18C3-E6406601B71C}"/>
              </a:ext>
            </a:extLst>
          </p:cNvPr>
          <p:cNvSpPr/>
          <p:nvPr/>
        </p:nvSpPr>
        <p:spPr>
          <a:xfrm>
            <a:off x="8348622" y="1083526"/>
            <a:ext cx="649321" cy="381840"/>
          </a:xfrm>
          <a:prstGeom prst="ellipse">
            <a:avLst/>
          </a:prstGeom>
          <a:noFill/>
          <a:ln w="38100" cap="flat" cmpd="sng" algn="ctr">
            <a:solidFill>
              <a:srgbClr val="C00000"/>
            </a:solidFill>
            <a:prstDash val="solid"/>
            <a:miter lim="800000"/>
          </a:ln>
          <a:effectLst/>
        </p:spPr>
        <p:txBody>
          <a:bodyPr rtlCol="0" anchor="ctr"/>
          <a:lstStyle/>
          <a:p>
            <a:pPr algn="ctr" defTabSz="685800">
              <a:defRPr/>
            </a:pPr>
            <a:endParaRPr lang="en-GB" sz="1350" kern="0">
              <a:solidFill>
                <a:prstClr val="white"/>
              </a:solidFill>
              <a:latin typeface="Georgia"/>
            </a:endParaRPr>
          </a:p>
        </p:txBody>
      </p:sp>
      <p:cxnSp>
        <p:nvCxnSpPr>
          <p:cNvPr id="9" name="Connecteur droit avec flèche 8">
            <a:extLst>
              <a:ext uri="{FF2B5EF4-FFF2-40B4-BE49-F238E27FC236}">
                <a16:creationId xmlns:a16="http://schemas.microsoft.com/office/drawing/2014/main" id="{264EB08E-A802-FAA3-696A-71A7B08099D6}"/>
              </a:ext>
            </a:extLst>
          </p:cNvPr>
          <p:cNvCxnSpPr>
            <a:cxnSpLocks/>
            <a:endCxn id="8" idx="1"/>
          </p:cNvCxnSpPr>
          <p:nvPr/>
        </p:nvCxnSpPr>
        <p:spPr>
          <a:xfrm>
            <a:off x="5972424" y="820797"/>
            <a:ext cx="2471289" cy="318649"/>
          </a:xfrm>
          <a:prstGeom prst="straightConnector1">
            <a:avLst/>
          </a:prstGeom>
          <a:noFill/>
          <a:ln w="28575" cap="flat" cmpd="sng" algn="ctr">
            <a:solidFill>
              <a:srgbClr val="C00000"/>
            </a:solidFill>
            <a:prstDash val="solid"/>
            <a:miter lim="800000"/>
            <a:tailEnd type="triangle"/>
          </a:ln>
          <a:effectLst/>
        </p:spPr>
      </p:cxnSp>
      <p:sp>
        <p:nvSpPr>
          <p:cNvPr id="10" name="Ellipse 9">
            <a:extLst>
              <a:ext uri="{FF2B5EF4-FFF2-40B4-BE49-F238E27FC236}">
                <a16:creationId xmlns:a16="http://schemas.microsoft.com/office/drawing/2014/main" id="{10B151C8-50F7-5F1B-3073-62A0E58A310A}"/>
              </a:ext>
            </a:extLst>
          </p:cNvPr>
          <p:cNvSpPr/>
          <p:nvPr/>
        </p:nvSpPr>
        <p:spPr>
          <a:xfrm>
            <a:off x="8436778" y="3821448"/>
            <a:ext cx="649320" cy="381840"/>
          </a:xfrm>
          <a:prstGeom prst="ellipse">
            <a:avLst/>
          </a:prstGeom>
          <a:noFill/>
          <a:ln w="38100" cap="flat" cmpd="sng" algn="ctr">
            <a:solidFill>
              <a:srgbClr val="C00000"/>
            </a:solidFill>
            <a:prstDash val="solid"/>
            <a:miter lim="800000"/>
          </a:ln>
          <a:effectLst/>
        </p:spPr>
        <p:txBody>
          <a:bodyPr rtlCol="0" anchor="ctr"/>
          <a:lstStyle/>
          <a:p>
            <a:pPr algn="ctr" defTabSz="685800">
              <a:defRPr/>
            </a:pPr>
            <a:endParaRPr lang="en-GB" sz="1350" kern="0">
              <a:solidFill>
                <a:prstClr val="white"/>
              </a:solidFill>
              <a:latin typeface="Georgia"/>
            </a:endParaRPr>
          </a:p>
        </p:txBody>
      </p:sp>
      <p:sp>
        <p:nvSpPr>
          <p:cNvPr id="11" name="ZoneTexte 10">
            <a:extLst>
              <a:ext uri="{FF2B5EF4-FFF2-40B4-BE49-F238E27FC236}">
                <a16:creationId xmlns:a16="http://schemas.microsoft.com/office/drawing/2014/main" id="{0BD72A6E-F6E8-A080-5CE8-C9ED3DB1B9DB}"/>
              </a:ext>
            </a:extLst>
          </p:cNvPr>
          <p:cNvSpPr txBox="1"/>
          <p:nvPr/>
        </p:nvSpPr>
        <p:spPr>
          <a:xfrm>
            <a:off x="5972424" y="50326"/>
            <a:ext cx="3314700" cy="369332"/>
          </a:xfrm>
          <a:prstGeom prst="rect">
            <a:avLst/>
          </a:prstGeom>
          <a:noFill/>
        </p:spPr>
        <p:txBody>
          <a:bodyPr wrap="square" rtlCol="0">
            <a:spAutoFit/>
          </a:bodyPr>
          <a:lstStyle/>
          <a:p>
            <a:pPr defTabSz="685800">
              <a:defRPr/>
            </a:pPr>
            <a:r>
              <a:rPr lang="en-GB">
                <a:solidFill>
                  <a:prstClr val="black"/>
                </a:solidFill>
                <a:latin typeface="Arial" panose="020B0604020202020204" pitchFamily="34" charset="0"/>
                <a:cs typeface="Arial" panose="020B0604020202020204" pitchFamily="34" charset="0"/>
              </a:rPr>
              <a:t>Etape 4 – Analyse financière</a:t>
            </a:r>
          </a:p>
        </p:txBody>
      </p:sp>
      <p:sp>
        <p:nvSpPr>
          <p:cNvPr id="12" name="ZoneTexte 11">
            <a:extLst>
              <a:ext uri="{FF2B5EF4-FFF2-40B4-BE49-F238E27FC236}">
                <a16:creationId xmlns:a16="http://schemas.microsoft.com/office/drawing/2014/main" id="{9F4E5A0A-1477-2368-CD8A-882FCBD484C8}"/>
              </a:ext>
            </a:extLst>
          </p:cNvPr>
          <p:cNvSpPr txBox="1"/>
          <p:nvPr/>
        </p:nvSpPr>
        <p:spPr>
          <a:xfrm>
            <a:off x="290213" y="202001"/>
            <a:ext cx="2816600" cy="300082"/>
          </a:xfrm>
          <a:prstGeom prst="rect">
            <a:avLst/>
          </a:prstGeom>
          <a:noFill/>
        </p:spPr>
        <p:txBody>
          <a:bodyPr wrap="square" rtlCol="0">
            <a:spAutoFit/>
          </a:bodyPr>
          <a:lstStyle/>
          <a:p>
            <a:pPr defTabSz="685800">
              <a:defRPr/>
            </a:pPr>
            <a:r>
              <a:rPr lang="fr-FR" sz="1350" kern="0">
                <a:solidFill>
                  <a:prstClr val="black"/>
                </a:solidFill>
                <a:latin typeface="Calibri" panose="020F0502020204030204"/>
              </a:rPr>
              <a:t>Chiffres détaillés </a:t>
            </a:r>
          </a:p>
        </p:txBody>
      </p:sp>
      <p:sp>
        <p:nvSpPr>
          <p:cNvPr id="13" name="ZoneTexte 12">
            <a:extLst>
              <a:ext uri="{FF2B5EF4-FFF2-40B4-BE49-F238E27FC236}">
                <a16:creationId xmlns:a16="http://schemas.microsoft.com/office/drawing/2014/main" id="{1EB81576-1D59-800A-D79A-B8E5B550A39E}"/>
              </a:ext>
            </a:extLst>
          </p:cNvPr>
          <p:cNvSpPr txBox="1"/>
          <p:nvPr/>
        </p:nvSpPr>
        <p:spPr>
          <a:xfrm>
            <a:off x="3039306" y="537210"/>
            <a:ext cx="3065387" cy="715581"/>
          </a:xfrm>
          <a:prstGeom prst="rect">
            <a:avLst/>
          </a:prstGeom>
          <a:noFill/>
        </p:spPr>
        <p:txBody>
          <a:bodyPr wrap="square" rtlCol="0">
            <a:spAutoFit/>
          </a:bodyPr>
          <a:lstStyle/>
          <a:p>
            <a:pPr defTabSz="685800">
              <a:defRPr/>
            </a:pPr>
            <a:r>
              <a:rPr lang="fr-FR" sz="1350" kern="0">
                <a:solidFill>
                  <a:prstClr val="black"/>
                </a:solidFill>
                <a:latin typeface="Calibri" panose="020F0502020204030204"/>
              </a:rPr>
              <a:t>Total </a:t>
            </a:r>
            <a:r>
              <a:rPr lang="fr-FR" sz="1350" kern="0">
                <a:solidFill>
                  <a:srgbClr val="FC7726"/>
                </a:solidFill>
                <a:latin typeface="Calibri" panose="020F0502020204030204"/>
              </a:rPr>
              <a:t>bénéfices</a:t>
            </a:r>
            <a:r>
              <a:rPr lang="fr-FR" sz="1350" kern="0">
                <a:solidFill>
                  <a:prstClr val="black"/>
                </a:solidFill>
                <a:latin typeface="Calibri" panose="020F0502020204030204"/>
              </a:rPr>
              <a:t> </a:t>
            </a:r>
            <a:r>
              <a:rPr lang="fr-FR" sz="1350" kern="0">
                <a:solidFill>
                  <a:srgbClr val="FC7726"/>
                </a:solidFill>
                <a:latin typeface="Calibri" panose="020F0502020204030204"/>
              </a:rPr>
              <a:t>énergétiques</a:t>
            </a:r>
            <a:r>
              <a:rPr lang="fr-FR" sz="1350" kern="0">
                <a:solidFill>
                  <a:prstClr val="black"/>
                </a:solidFill>
                <a:latin typeface="Calibri" panose="020F0502020204030204"/>
              </a:rPr>
              <a:t> </a:t>
            </a:r>
            <a:r>
              <a:rPr lang="fr-FR" sz="1350" kern="0">
                <a:solidFill>
                  <a:srgbClr val="FC7726"/>
                </a:solidFill>
                <a:latin typeface="Calibri" panose="020F0502020204030204"/>
              </a:rPr>
              <a:t>(BE) </a:t>
            </a:r>
            <a:r>
              <a:rPr lang="fr-FR" sz="1350" kern="0">
                <a:solidFill>
                  <a:prstClr val="black"/>
                </a:solidFill>
                <a:latin typeface="Calibri" panose="020F0502020204030204"/>
              </a:rPr>
              <a:t>annuels (flux entrants de l’investissement en t1)  </a:t>
            </a:r>
          </a:p>
        </p:txBody>
      </p:sp>
      <p:sp>
        <p:nvSpPr>
          <p:cNvPr id="14" name="ZoneTexte 13">
            <a:extLst>
              <a:ext uri="{FF2B5EF4-FFF2-40B4-BE49-F238E27FC236}">
                <a16:creationId xmlns:a16="http://schemas.microsoft.com/office/drawing/2014/main" id="{F6B41C4B-33D5-044C-40B4-7809CED093DE}"/>
              </a:ext>
            </a:extLst>
          </p:cNvPr>
          <p:cNvSpPr txBox="1"/>
          <p:nvPr/>
        </p:nvSpPr>
        <p:spPr>
          <a:xfrm>
            <a:off x="2939143" y="4322704"/>
            <a:ext cx="3514207" cy="715581"/>
          </a:xfrm>
          <a:prstGeom prst="rect">
            <a:avLst/>
          </a:prstGeom>
          <a:noFill/>
        </p:spPr>
        <p:txBody>
          <a:bodyPr wrap="square" rtlCol="0">
            <a:spAutoFit/>
          </a:bodyPr>
          <a:lstStyle/>
          <a:p>
            <a:pPr defTabSz="685800">
              <a:defRPr/>
            </a:pPr>
            <a:r>
              <a:rPr lang="fr-FR" sz="1350" kern="0">
                <a:solidFill>
                  <a:prstClr val="black"/>
                </a:solidFill>
                <a:latin typeface="Calibri" panose="020F0502020204030204"/>
              </a:rPr>
              <a:t>Total </a:t>
            </a:r>
            <a:r>
              <a:rPr lang="fr-FR" sz="1350" kern="0">
                <a:solidFill>
                  <a:srgbClr val="FC7726"/>
                </a:solidFill>
                <a:latin typeface="Calibri" panose="020F0502020204030204"/>
              </a:rPr>
              <a:t>bénéfices</a:t>
            </a:r>
            <a:r>
              <a:rPr lang="fr-FR" sz="1350" kern="0">
                <a:solidFill>
                  <a:prstClr val="black"/>
                </a:solidFill>
                <a:latin typeface="Calibri" panose="020F0502020204030204"/>
              </a:rPr>
              <a:t> </a:t>
            </a:r>
            <a:r>
              <a:rPr lang="fr-FR" sz="1350" kern="0">
                <a:solidFill>
                  <a:srgbClr val="FC7726"/>
                </a:solidFill>
                <a:latin typeface="Calibri" panose="020F0502020204030204"/>
              </a:rPr>
              <a:t>non énergétiques (BNE) </a:t>
            </a:r>
            <a:r>
              <a:rPr lang="fr-FR" sz="1350" kern="0">
                <a:solidFill>
                  <a:prstClr val="black"/>
                </a:solidFill>
                <a:latin typeface="Calibri" panose="020F0502020204030204"/>
              </a:rPr>
              <a:t>annuels (flux entrants de l’investissement en t1)  </a:t>
            </a:r>
          </a:p>
        </p:txBody>
      </p:sp>
      <p:pic>
        <p:nvPicPr>
          <p:cNvPr id="2" name="Image 1">
            <a:extLst>
              <a:ext uri="{FF2B5EF4-FFF2-40B4-BE49-F238E27FC236}">
                <a16:creationId xmlns:a16="http://schemas.microsoft.com/office/drawing/2014/main" id="{4FE09CCA-F92C-4C31-5F5F-DD5327143194}"/>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378007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p:bldP spid="1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732600" y="775654"/>
            <a:ext cx="2674513"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itchFamily="34" charset="0"/>
                <a:cs typeface="Arial" pitchFamily="34" charset="0"/>
              </a:defRPr>
            </a:lvl1pPr>
            <a:lvl2pPr marL="742950" indent="-285750">
              <a:spcBef>
                <a:spcPct val="20000"/>
              </a:spcBef>
              <a:buChar char="–"/>
              <a:defRPr sz="2800">
                <a:solidFill>
                  <a:schemeClr val="tx1"/>
                </a:solidFill>
                <a:latin typeface="Arial" pitchFamily="34" charset="0"/>
                <a:cs typeface="Arial" pitchFamily="34" charset="0"/>
              </a:defRPr>
            </a:lvl2pPr>
            <a:lvl3pPr marL="1143000" indent="-228600">
              <a:spcBef>
                <a:spcPct val="20000"/>
              </a:spcBef>
              <a:buChar char="•"/>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defTabSz="685800">
              <a:spcBef>
                <a:spcPct val="0"/>
              </a:spcBef>
              <a:spcAft>
                <a:spcPts val="900"/>
              </a:spcAft>
              <a:buNone/>
              <a:defRPr/>
            </a:pPr>
            <a:r>
              <a:rPr lang="fr-FR" altLang="en-US" sz="2100" b="1">
                <a:solidFill>
                  <a:prstClr val="black"/>
                </a:solidFill>
              </a:rPr>
              <a:t>Analyse financière</a:t>
            </a:r>
            <a:endParaRPr lang="en-GB" altLang="en-US" sz="2100" b="1">
              <a:solidFill>
                <a:prstClr val="black"/>
              </a:solidFill>
            </a:endParaRPr>
          </a:p>
        </p:txBody>
      </p:sp>
      <p:sp>
        <p:nvSpPr>
          <p:cNvPr id="6" name="ZoneTexte 5"/>
          <p:cNvSpPr txBox="1"/>
          <p:nvPr/>
        </p:nvSpPr>
        <p:spPr>
          <a:xfrm>
            <a:off x="1353072" y="1394122"/>
            <a:ext cx="3190177" cy="2271644"/>
          </a:xfrm>
          <a:prstGeom prst="rect">
            <a:avLst/>
          </a:prstGeom>
          <a:noFill/>
          <a:ln>
            <a:solidFill>
              <a:schemeClr val="bg1">
                <a:lumMod val="75000"/>
              </a:schemeClr>
            </a:solidFill>
          </a:ln>
        </p:spPr>
        <p:txBody>
          <a:bodyPr wrap="square">
            <a:noAutofit/>
          </a:bodyPr>
          <a:lstStyle/>
          <a:p>
            <a:pPr defTabSz="685800">
              <a:spcAft>
                <a:spcPts val="1350"/>
              </a:spcAft>
              <a:defRPr/>
            </a:pPr>
            <a:r>
              <a:rPr lang="en-GB" b="1">
                <a:solidFill>
                  <a:srgbClr val="FC7726"/>
                </a:solidFill>
                <a:latin typeface="Arial"/>
              </a:rPr>
              <a:t>BE</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CAPEX: </a:t>
            </a:r>
            <a:r>
              <a:rPr lang="en-GB" sz="1500" b="1">
                <a:solidFill>
                  <a:prstClr val="black"/>
                </a:solidFill>
                <a:latin typeface="Arial" charset="0"/>
                <a:cs typeface="Arial" charset="0"/>
              </a:rPr>
              <a:t>$16,478</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Revenus année 1 : </a:t>
            </a:r>
            <a:r>
              <a:rPr lang="en-GB" sz="1500" b="1">
                <a:solidFill>
                  <a:prstClr val="black"/>
                </a:solidFill>
                <a:latin typeface="Arial" charset="0"/>
                <a:cs typeface="Arial" charset="0"/>
              </a:rPr>
              <a:t>US$ 119’092</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VAN : $832,290</a:t>
            </a:r>
          </a:p>
          <a:p>
            <a:pPr marL="257175" indent="-257175" defTabSz="685800">
              <a:spcAft>
                <a:spcPts val="900"/>
              </a:spcAft>
              <a:buFont typeface="Arial" panose="020B0604020202020204" pitchFamily="34" charset="0"/>
              <a:buChar char="•"/>
              <a:defRPr/>
            </a:pPr>
            <a:r>
              <a:rPr lang="en-GB" sz="1500">
                <a:solidFill>
                  <a:srgbClr val="FA8C48"/>
                </a:solidFill>
                <a:latin typeface="Arial" charset="0"/>
                <a:cs typeface="Arial" charset="0"/>
              </a:rPr>
              <a:t>TRI : 570%</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Payback time : 1,7 mois</a:t>
            </a:r>
          </a:p>
          <a:p>
            <a:pPr defTabSz="685800">
              <a:spcAft>
                <a:spcPts val="450"/>
              </a:spcAft>
              <a:defRPr/>
            </a:pPr>
            <a:r>
              <a:rPr lang="fr-CH" sz="1350">
                <a:solidFill>
                  <a:prstClr val="black"/>
                </a:solidFill>
                <a:latin typeface="Arial" charset="0"/>
                <a:cs typeface="Arial" charset="0"/>
              </a:rPr>
              <a:t>      </a:t>
            </a:r>
          </a:p>
        </p:txBody>
      </p:sp>
      <p:sp>
        <p:nvSpPr>
          <p:cNvPr id="3" name="Rectangle 2"/>
          <p:cNvSpPr/>
          <p:nvPr/>
        </p:nvSpPr>
        <p:spPr>
          <a:xfrm>
            <a:off x="1374405" y="3794471"/>
            <a:ext cx="6337686" cy="1046440"/>
          </a:xfrm>
          <a:prstGeom prst="rect">
            <a:avLst/>
          </a:prstGeom>
        </p:spPr>
        <p:txBody>
          <a:bodyPr wrap="square">
            <a:spAutoFit/>
          </a:bodyPr>
          <a:lstStyle/>
          <a:p>
            <a:pPr defTabSz="685800">
              <a:spcAft>
                <a:spcPts val="450"/>
              </a:spcAft>
              <a:defRPr/>
            </a:pPr>
            <a:r>
              <a:rPr lang="en-GB" sz="1350" b="1">
                <a:solidFill>
                  <a:prstClr val="black"/>
                </a:solidFill>
                <a:latin typeface="Arial"/>
              </a:rPr>
              <a:t>Taux d’actualisation </a:t>
            </a:r>
            <a:r>
              <a:rPr lang="en-GB" sz="1350">
                <a:solidFill>
                  <a:prstClr val="black"/>
                </a:solidFill>
                <a:latin typeface="Arial" charset="0"/>
                <a:cs typeface="Arial" charset="0"/>
              </a:rPr>
              <a:t>: 8%</a:t>
            </a:r>
          </a:p>
          <a:p>
            <a:pPr defTabSz="685800">
              <a:spcAft>
                <a:spcPts val="450"/>
              </a:spcAft>
              <a:defRPr/>
            </a:pPr>
            <a:r>
              <a:rPr lang="en-GB" sz="1350" b="1">
                <a:solidFill>
                  <a:prstClr val="black"/>
                </a:solidFill>
                <a:latin typeface="Arial"/>
              </a:rPr>
              <a:t>Durée de l’investissement</a:t>
            </a:r>
            <a:r>
              <a:rPr lang="en-GB" sz="1350">
                <a:solidFill>
                  <a:prstClr val="black"/>
                </a:solidFill>
                <a:latin typeface="Arial"/>
              </a:rPr>
              <a:t>:</a:t>
            </a:r>
            <a:r>
              <a:rPr lang="en-GB" sz="1350">
                <a:solidFill>
                  <a:prstClr val="black"/>
                </a:solidFill>
                <a:latin typeface="Arial" charset="0"/>
                <a:cs typeface="Arial" charset="0"/>
              </a:rPr>
              <a:t> 15 ans*</a:t>
            </a:r>
          </a:p>
          <a:p>
            <a:pPr defTabSz="685800">
              <a:spcAft>
                <a:spcPts val="450"/>
              </a:spcAft>
              <a:defRPr/>
            </a:pPr>
            <a:r>
              <a:rPr lang="en-GB" sz="900" i="1">
                <a:solidFill>
                  <a:prstClr val="black"/>
                </a:solidFill>
                <a:latin typeface="Arial" charset="0"/>
                <a:cs typeface="Arial" charset="0"/>
              </a:rPr>
              <a:t>*Le nombre d’années prises en coompte pour calculer la VAN et le TRI</a:t>
            </a:r>
          </a:p>
          <a:p>
            <a:pPr defTabSz="685800">
              <a:spcAft>
                <a:spcPts val="450"/>
              </a:spcAft>
              <a:defRPr/>
            </a:pPr>
            <a:r>
              <a:rPr lang="en-GB" sz="1350">
                <a:solidFill>
                  <a:prstClr val="black"/>
                </a:solidFill>
                <a:latin typeface="Arial"/>
              </a:rPr>
              <a:t>NB : coûts liés à fermeture de l’usine pendant 2 jours non comptabilisés.</a:t>
            </a:r>
            <a:endParaRPr lang="en-GB" sz="900" i="1">
              <a:solidFill>
                <a:prstClr val="black"/>
              </a:solidFill>
              <a:latin typeface="Arial" charset="0"/>
              <a:cs typeface="Arial" charset="0"/>
            </a:endParaRPr>
          </a:p>
        </p:txBody>
      </p:sp>
      <p:sp>
        <p:nvSpPr>
          <p:cNvPr id="8" name="ZoneTexte 7"/>
          <p:cNvSpPr txBox="1"/>
          <p:nvPr/>
        </p:nvSpPr>
        <p:spPr>
          <a:xfrm>
            <a:off x="5888311" y="171784"/>
            <a:ext cx="3154680" cy="369332"/>
          </a:xfrm>
          <a:prstGeom prst="rect">
            <a:avLst/>
          </a:prstGeom>
          <a:noFill/>
        </p:spPr>
        <p:txBody>
          <a:bodyPr wrap="square" rtlCol="0">
            <a:spAutoFit/>
          </a:bodyPr>
          <a:lstStyle/>
          <a:p>
            <a:pPr defTabSz="685800">
              <a:defRPr/>
            </a:pPr>
            <a:r>
              <a:rPr lang="en-GB">
                <a:solidFill>
                  <a:prstClr val="black"/>
                </a:solidFill>
                <a:latin typeface="Arial" panose="020B0604020202020204" pitchFamily="34" charset="0"/>
                <a:cs typeface="Arial" panose="020B0604020202020204" pitchFamily="34" charset="0"/>
              </a:rPr>
              <a:t>Etape 4 – Analyse financière</a:t>
            </a:r>
          </a:p>
        </p:txBody>
      </p:sp>
      <p:sp>
        <p:nvSpPr>
          <p:cNvPr id="9" name="ZoneTexte 8"/>
          <p:cNvSpPr txBox="1"/>
          <p:nvPr/>
        </p:nvSpPr>
        <p:spPr>
          <a:xfrm>
            <a:off x="4922826" y="1391954"/>
            <a:ext cx="3265953" cy="2271644"/>
          </a:xfrm>
          <a:prstGeom prst="rect">
            <a:avLst/>
          </a:prstGeom>
          <a:noFill/>
          <a:ln>
            <a:solidFill>
              <a:schemeClr val="bg1">
                <a:lumMod val="75000"/>
              </a:schemeClr>
            </a:solidFill>
          </a:ln>
        </p:spPr>
        <p:txBody>
          <a:bodyPr wrap="square">
            <a:noAutofit/>
          </a:bodyPr>
          <a:lstStyle/>
          <a:p>
            <a:pPr defTabSz="685800">
              <a:spcAft>
                <a:spcPts val="1350"/>
              </a:spcAft>
              <a:defRPr/>
            </a:pPr>
            <a:r>
              <a:rPr lang="en-GB" b="1">
                <a:solidFill>
                  <a:srgbClr val="FC7726"/>
                </a:solidFill>
                <a:latin typeface="Arial"/>
              </a:rPr>
              <a:t>BE + BNE</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CAPEX: </a:t>
            </a:r>
            <a:r>
              <a:rPr lang="en-GB" sz="1500" b="1">
                <a:solidFill>
                  <a:prstClr val="black"/>
                </a:solidFill>
                <a:latin typeface="Arial" charset="0"/>
                <a:cs typeface="Arial" charset="0"/>
              </a:rPr>
              <a:t>$16,478</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Revenus année 1 :  </a:t>
            </a:r>
            <a:r>
              <a:rPr lang="en-GB" sz="1500" b="1">
                <a:solidFill>
                  <a:prstClr val="black"/>
                </a:solidFill>
                <a:latin typeface="Arial" charset="0"/>
                <a:cs typeface="Arial" charset="0"/>
              </a:rPr>
              <a:t>US$ 169’100 </a:t>
            </a:r>
          </a:p>
          <a:p>
            <a:pPr marL="257175" indent="-257175" defTabSz="685800">
              <a:spcAft>
                <a:spcPts val="900"/>
              </a:spcAft>
              <a:buFont typeface="Arial" panose="020B0604020202020204" pitchFamily="34" charset="0"/>
              <a:buChar char="•"/>
              <a:defRPr/>
            </a:pPr>
            <a:r>
              <a:rPr lang="en-GB" sz="1500">
                <a:solidFill>
                  <a:prstClr val="black"/>
                </a:solidFill>
                <a:latin typeface="Arial" charset="0"/>
                <a:cs typeface="Arial" charset="0"/>
              </a:rPr>
              <a:t>VAN : $1’168’303</a:t>
            </a:r>
          </a:p>
          <a:p>
            <a:pPr marL="257175" indent="-257175" defTabSz="685800">
              <a:spcAft>
                <a:spcPts val="900"/>
              </a:spcAft>
              <a:buFont typeface="Arial" panose="020B0604020202020204" pitchFamily="34" charset="0"/>
              <a:buChar char="•"/>
              <a:defRPr/>
            </a:pPr>
            <a:r>
              <a:rPr lang="en-GB" sz="1500">
                <a:solidFill>
                  <a:srgbClr val="FA8C48"/>
                </a:solidFill>
                <a:latin typeface="Arial" charset="0"/>
                <a:cs typeface="Arial" charset="0"/>
              </a:rPr>
              <a:t>TRI : 808%</a:t>
            </a:r>
          </a:p>
          <a:p>
            <a:pPr marL="257175" indent="-257175" defTabSz="685800">
              <a:spcAft>
                <a:spcPts val="450"/>
              </a:spcAft>
              <a:buFont typeface="Arial" panose="020B0604020202020204" pitchFamily="34" charset="0"/>
              <a:buChar char="•"/>
              <a:defRPr/>
            </a:pPr>
            <a:r>
              <a:rPr lang="en-GB" sz="1500">
                <a:solidFill>
                  <a:prstClr val="black"/>
                </a:solidFill>
                <a:latin typeface="Arial" charset="0"/>
                <a:cs typeface="Arial" charset="0"/>
              </a:rPr>
              <a:t>Payback time : 1,2 mois</a:t>
            </a:r>
          </a:p>
          <a:p>
            <a:pPr defTabSz="685800">
              <a:spcAft>
                <a:spcPts val="450"/>
              </a:spcAft>
              <a:defRPr/>
            </a:pPr>
            <a:r>
              <a:rPr lang="fr-CH" sz="1350">
                <a:solidFill>
                  <a:prstClr val="black"/>
                </a:solidFill>
                <a:latin typeface="Arial" charset="0"/>
                <a:cs typeface="Arial" charset="0"/>
              </a:rPr>
              <a:t>      </a:t>
            </a:r>
          </a:p>
        </p:txBody>
      </p:sp>
      <p:sp>
        <p:nvSpPr>
          <p:cNvPr id="7" name="Date Placeholder 3">
            <a:extLst>
              <a:ext uri="{FF2B5EF4-FFF2-40B4-BE49-F238E27FC236}">
                <a16:creationId xmlns:a16="http://schemas.microsoft.com/office/drawing/2014/main" id="{4C0E24D8-FB86-4CB6-9E1F-951FCC5F6165}"/>
              </a:ext>
            </a:extLst>
          </p:cNvPr>
          <p:cNvSpPr>
            <a:spLocks noGrp="1"/>
          </p:cNvSpPr>
          <p:nvPr>
            <p:ph type="dt" sz="half" idx="10"/>
          </p:nvPr>
        </p:nvSpPr>
        <p:spPr>
          <a:xfrm>
            <a:off x="723600" y="4923050"/>
            <a:ext cx="810000" cy="138500"/>
          </a:xfrm>
        </p:spPr>
        <p:txBody>
          <a:bodyPr/>
          <a:lstStyle/>
          <a:p>
            <a:pPr defTabSz="685800">
              <a:defRPr/>
            </a:pPr>
            <a:r>
              <a:rPr lang="en-US">
                <a:solidFill>
                  <a:srgbClr val="FFFFFF"/>
                </a:solidFill>
                <a:latin typeface="Georgia"/>
              </a:rPr>
              <a:t>2021-August</a:t>
            </a:r>
            <a:endParaRPr lang="en-GB">
              <a:solidFill>
                <a:srgbClr val="FFFFFF"/>
              </a:solidFill>
              <a:latin typeface="Georgia"/>
            </a:endParaRPr>
          </a:p>
        </p:txBody>
      </p:sp>
      <p:sp>
        <p:nvSpPr>
          <p:cNvPr id="10" name="Footer Placeholder 4">
            <a:extLst>
              <a:ext uri="{FF2B5EF4-FFF2-40B4-BE49-F238E27FC236}">
                <a16:creationId xmlns:a16="http://schemas.microsoft.com/office/drawing/2014/main" id="{C2F8911F-7A53-45B2-ABD9-1965094AB277}"/>
              </a:ext>
            </a:extLst>
          </p:cNvPr>
          <p:cNvSpPr>
            <a:spLocks noGrp="1"/>
          </p:cNvSpPr>
          <p:nvPr>
            <p:ph type="ftr" sz="quarter" idx="11"/>
          </p:nvPr>
        </p:nvSpPr>
        <p:spPr>
          <a:xfrm flipV="1">
            <a:off x="1658124" y="5086800"/>
            <a:ext cx="5886000" cy="56700"/>
          </a:xfrm>
        </p:spPr>
        <p:txBody>
          <a:bodyPr/>
          <a:lstStyle/>
          <a:p>
            <a:pPr algn="l" defTabSz="685800">
              <a:defRPr/>
            </a:pPr>
            <a:r>
              <a:rPr lang="en-US" altLang="en-US">
                <a:solidFill>
                  <a:prstClr val="white"/>
                </a:solidFill>
                <a:latin typeface="Aptos" panose="02110004020202020204"/>
              </a:rPr>
              <a:t>Cynthiana Coating Bay Humidity Control Optimization</a:t>
            </a:r>
            <a:endParaRPr lang="en-GB">
              <a:solidFill>
                <a:prstClr val="white"/>
              </a:solidFill>
              <a:latin typeface="Georgia"/>
            </a:endParaRPr>
          </a:p>
        </p:txBody>
      </p:sp>
      <p:pic>
        <p:nvPicPr>
          <p:cNvPr id="2" name="Image 1">
            <a:extLst>
              <a:ext uri="{FF2B5EF4-FFF2-40B4-BE49-F238E27FC236}">
                <a16:creationId xmlns:a16="http://schemas.microsoft.com/office/drawing/2014/main" id="{448C7ACB-F16C-02EE-0D28-014DDA74A6F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Tree>
    <p:extLst>
      <p:ext uri="{BB962C8B-B14F-4D97-AF65-F5344CB8AC3E}">
        <p14:creationId xmlns:p14="http://schemas.microsoft.com/office/powerpoint/2010/main" val="18851870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3" grpId="0"/>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893553" y="1061355"/>
            <a:ext cx="4270941"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itchFamily="34" charset="0"/>
                <a:cs typeface="Arial" pitchFamily="34" charset="0"/>
              </a:defRPr>
            </a:lvl1pPr>
            <a:lvl2pPr marL="742950" indent="-285750">
              <a:spcBef>
                <a:spcPct val="20000"/>
              </a:spcBef>
              <a:buChar char="–"/>
              <a:defRPr sz="2800">
                <a:solidFill>
                  <a:schemeClr val="tx1"/>
                </a:solidFill>
                <a:latin typeface="Arial" pitchFamily="34" charset="0"/>
                <a:cs typeface="Arial" pitchFamily="34" charset="0"/>
              </a:defRPr>
            </a:lvl2pPr>
            <a:lvl3pPr marL="1143000" indent="-228600">
              <a:spcBef>
                <a:spcPct val="20000"/>
              </a:spcBef>
              <a:buChar char="•"/>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defTabSz="685800">
              <a:spcBef>
                <a:spcPct val="0"/>
              </a:spcBef>
              <a:spcAft>
                <a:spcPts val="900"/>
              </a:spcAft>
              <a:buNone/>
              <a:defRPr/>
            </a:pPr>
            <a:r>
              <a:rPr lang="en-GB" altLang="en-US" sz="2100" b="1">
                <a:solidFill>
                  <a:prstClr val="black"/>
                </a:solidFill>
                <a:latin typeface="Calibri" panose="020F0502020204030204" pitchFamily="34" charset="0"/>
                <a:cs typeface="Calibri" panose="020F0502020204030204" pitchFamily="34" charset="0"/>
              </a:rPr>
              <a:t>Pourquoi ce projet en </a:t>
            </a:r>
            <a:r>
              <a:rPr lang="en-GB" altLang="en-US" sz="2100" b="1">
                <a:solidFill>
                  <a:srgbClr val="FA8C48"/>
                </a:solidFill>
                <a:latin typeface="Calibri" panose="020F0502020204030204" pitchFamily="34" charset="0"/>
                <a:cs typeface="Calibri" panose="020F0502020204030204" pitchFamily="34" charset="0"/>
              </a:rPr>
              <a:t>vaut la peine </a:t>
            </a:r>
            <a:r>
              <a:rPr lang="en-GB" altLang="en-US" sz="2100" b="1">
                <a:solidFill>
                  <a:srgbClr val="FC7726"/>
                </a:solidFill>
                <a:latin typeface="Calibri" panose="020F0502020204030204" pitchFamily="34" charset="0"/>
                <a:cs typeface="Calibri" panose="020F0502020204030204" pitchFamily="34" charset="0"/>
              </a:rPr>
              <a:t>:</a:t>
            </a:r>
            <a:r>
              <a:rPr lang="en-GB" altLang="en-US" sz="2100" b="1">
                <a:solidFill>
                  <a:prstClr val="black"/>
                </a:solidFill>
                <a:latin typeface="Calibri" panose="020F0502020204030204" pitchFamily="34" charset="0"/>
                <a:cs typeface="Calibri" panose="020F0502020204030204" pitchFamily="34" charset="0"/>
              </a:rPr>
              <a:t>  </a:t>
            </a:r>
            <a:endParaRPr lang="en-GB" altLang="en-US" sz="2100">
              <a:solidFill>
                <a:prstClr val="black"/>
              </a:solidFill>
              <a:latin typeface="Calibri" panose="020F0502020204030204" pitchFamily="34" charset="0"/>
              <a:cs typeface="Calibri" panose="020F0502020204030204" pitchFamily="34" charset="0"/>
            </a:endParaRPr>
          </a:p>
        </p:txBody>
      </p:sp>
      <p:sp>
        <p:nvSpPr>
          <p:cNvPr id="6" name="ZoneTexte 5"/>
          <p:cNvSpPr txBox="1"/>
          <p:nvPr/>
        </p:nvSpPr>
        <p:spPr>
          <a:xfrm>
            <a:off x="971977" y="2503596"/>
            <a:ext cx="5721571" cy="784830"/>
          </a:xfrm>
          <a:prstGeom prst="rect">
            <a:avLst/>
          </a:prstGeom>
          <a:noFill/>
          <a:ln>
            <a:noFill/>
          </a:ln>
        </p:spPr>
        <p:txBody>
          <a:bodyPr wrap="square">
            <a:spAutoFit/>
          </a:bodyPr>
          <a:lstStyle/>
          <a:p>
            <a:pPr marL="257175" indent="-257175" defTabSz="685800">
              <a:spcAft>
                <a:spcPts val="1800"/>
              </a:spcAft>
              <a:buFont typeface="Arial" panose="020B0604020202020204" pitchFamily="34" charset="0"/>
              <a:buChar char="•"/>
              <a:defRPr/>
            </a:pPr>
            <a:r>
              <a:rPr lang="fr-FR" sz="1500">
                <a:solidFill>
                  <a:prstClr val="black"/>
                </a:solidFill>
                <a:latin typeface="Aptos" panose="02110004020202020204"/>
                <a:cs typeface="Arial" charset="0"/>
              </a:rPr>
              <a:t>Avancées vers les objectifs ESG 2025 de l'entreprise à Cynthiana, notamment une réduction significative des émissions de CO2 </a:t>
            </a:r>
            <a:endParaRPr lang="fr-CH" sz="1350">
              <a:solidFill>
                <a:prstClr val="black"/>
              </a:solidFill>
              <a:latin typeface="Aptos" panose="02110004020202020204"/>
              <a:cs typeface="Arial" charset="0"/>
            </a:endParaRPr>
          </a:p>
        </p:txBody>
      </p:sp>
      <p:sp>
        <p:nvSpPr>
          <p:cNvPr id="8" name="ZoneTexte 7"/>
          <p:cNvSpPr txBox="1"/>
          <p:nvPr/>
        </p:nvSpPr>
        <p:spPr>
          <a:xfrm>
            <a:off x="5164495" y="137160"/>
            <a:ext cx="3824058" cy="553998"/>
          </a:xfrm>
          <a:prstGeom prst="rect">
            <a:avLst/>
          </a:prstGeom>
          <a:noFill/>
        </p:spPr>
        <p:txBody>
          <a:bodyPr wrap="square" rtlCol="0">
            <a:spAutoFit/>
          </a:bodyPr>
          <a:lstStyle/>
          <a:p>
            <a:pPr defTabSz="685800">
              <a:defRPr/>
            </a:pPr>
            <a:r>
              <a:rPr lang="en-GB" sz="1500">
                <a:solidFill>
                  <a:prstClr val="black"/>
                </a:solidFill>
                <a:latin typeface="Arial" panose="020B0604020202020204" pitchFamily="34" charset="0"/>
                <a:cs typeface="Arial" panose="020B0604020202020204" pitchFamily="34" charset="0"/>
              </a:rPr>
              <a:t>Etape 5 - Conclusions et recommandations</a:t>
            </a:r>
          </a:p>
        </p:txBody>
      </p:sp>
      <p:sp>
        <p:nvSpPr>
          <p:cNvPr id="7" name="ZoneTexte 6"/>
          <p:cNvSpPr txBox="1"/>
          <p:nvPr/>
        </p:nvSpPr>
        <p:spPr>
          <a:xfrm>
            <a:off x="971977" y="3139827"/>
            <a:ext cx="6367716" cy="323165"/>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fr-FR" sz="1500">
                <a:solidFill>
                  <a:prstClr val="black"/>
                </a:solidFill>
                <a:latin typeface="Aptos" panose="02110004020202020204"/>
              </a:rPr>
              <a:t>Fiabilité accrue de la production (grâce à un meilleur contrôle)</a:t>
            </a:r>
            <a:endParaRPr lang="en-US" sz="1500">
              <a:solidFill>
                <a:prstClr val="black"/>
              </a:solidFill>
              <a:latin typeface="Aptos" panose="02110004020202020204"/>
            </a:endParaRPr>
          </a:p>
        </p:txBody>
      </p:sp>
      <p:sp>
        <p:nvSpPr>
          <p:cNvPr id="10" name="ZoneTexte 9"/>
          <p:cNvSpPr txBox="1"/>
          <p:nvPr/>
        </p:nvSpPr>
        <p:spPr>
          <a:xfrm>
            <a:off x="971977" y="3613361"/>
            <a:ext cx="3502052" cy="553998"/>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en-US" sz="1500">
                <a:solidFill>
                  <a:prstClr val="black"/>
                </a:solidFill>
                <a:latin typeface="Aptos" panose="02110004020202020204"/>
              </a:rPr>
              <a:t>Rendements de production en hausse</a:t>
            </a:r>
          </a:p>
        </p:txBody>
      </p:sp>
      <p:sp>
        <p:nvSpPr>
          <p:cNvPr id="2" name="ZoneTexte 1"/>
          <p:cNvSpPr txBox="1"/>
          <p:nvPr/>
        </p:nvSpPr>
        <p:spPr>
          <a:xfrm>
            <a:off x="5828647" y="4147267"/>
            <a:ext cx="2279310" cy="300082"/>
          </a:xfrm>
          <a:prstGeom prst="rect">
            <a:avLst/>
          </a:prstGeom>
          <a:noFill/>
        </p:spPr>
        <p:txBody>
          <a:bodyPr wrap="square" rtlCol="0">
            <a:spAutoFit/>
          </a:bodyPr>
          <a:lstStyle/>
          <a:p>
            <a:pPr defTabSz="685800">
              <a:spcAft>
                <a:spcPts val="900"/>
              </a:spcAft>
              <a:defRPr/>
            </a:pPr>
            <a:r>
              <a:rPr lang="en-GB" sz="1350">
                <a:solidFill>
                  <a:prstClr val="black">
                    <a:lumMod val="65000"/>
                    <a:lumOff val="35000"/>
                  </a:prstClr>
                </a:solidFill>
                <a:latin typeface="Georgia"/>
              </a:rPr>
              <a:t>Merci pour votre attention</a:t>
            </a:r>
          </a:p>
        </p:txBody>
      </p:sp>
      <p:sp>
        <p:nvSpPr>
          <p:cNvPr id="9" name="Date Placeholder 3">
            <a:extLst>
              <a:ext uri="{FF2B5EF4-FFF2-40B4-BE49-F238E27FC236}">
                <a16:creationId xmlns:a16="http://schemas.microsoft.com/office/drawing/2014/main" id="{A94BA8FA-B97E-4041-9192-BC8CC7D916D5}"/>
              </a:ext>
            </a:extLst>
          </p:cNvPr>
          <p:cNvSpPr>
            <a:spLocks noGrp="1"/>
          </p:cNvSpPr>
          <p:nvPr>
            <p:ph type="dt" sz="half" idx="10"/>
          </p:nvPr>
        </p:nvSpPr>
        <p:spPr>
          <a:xfrm>
            <a:off x="723600" y="4923050"/>
            <a:ext cx="810000" cy="138500"/>
          </a:xfrm>
        </p:spPr>
        <p:txBody>
          <a:bodyPr/>
          <a:lstStyle/>
          <a:p>
            <a:pPr defTabSz="685800">
              <a:defRPr/>
            </a:pPr>
            <a:r>
              <a:rPr lang="en-US">
                <a:solidFill>
                  <a:srgbClr val="FFFFFF"/>
                </a:solidFill>
                <a:latin typeface="Georgia"/>
              </a:rPr>
              <a:t>2021-August</a:t>
            </a:r>
            <a:endParaRPr lang="en-GB">
              <a:solidFill>
                <a:srgbClr val="FFFFFF"/>
              </a:solidFill>
              <a:latin typeface="Georgia"/>
            </a:endParaRPr>
          </a:p>
        </p:txBody>
      </p:sp>
      <p:sp>
        <p:nvSpPr>
          <p:cNvPr id="11" name="Footer Placeholder 4">
            <a:extLst>
              <a:ext uri="{FF2B5EF4-FFF2-40B4-BE49-F238E27FC236}">
                <a16:creationId xmlns:a16="http://schemas.microsoft.com/office/drawing/2014/main" id="{6A04CEAF-62BB-4940-B360-06E451E1FC94}"/>
              </a:ext>
            </a:extLst>
          </p:cNvPr>
          <p:cNvSpPr>
            <a:spLocks noGrp="1"/>
          </p:cNvSpPr>
          <p:nvPr>
            <p:ph type="ftr" sz="quarter" idx="11"/>
          </p:nvPr>
        </p:nvSpPr>
        <p:spPr>
          <a:xfrm>
            <a:off x="1658124" y="4897800"/>
            <a:ext cx="5886000" cy="189000"/>
          </a:xfrm>
        </p:spPr>
        <p:txBody>
          <a:bodyPr/>
          <a:lstStyle/>
          <a:p>
            <a:pPr algn="l" defTabSz="685800">
              <a:defRPr/>
            </a:pPr>
            <a:r>
              <a:rPr lang="en-US" altLang="en-US">
                <a:solidFill>
                  <a:prstClr val="white"/>
                </a:solidFill>
                <a:latin typeface="Aptos" panose="02110004020202020204"/>
              </a:rPr>
              <a:t>Cynthiana Coating Bay Humidity Control Optimization</a:t>
            </a:r>
            <a:endParaRPr lang="en-GB">
              <a:solidFill>
                <a:prstClr val="white"/>
              </a:solidFill>
              <a:latin typeface="Georgia"/>
            </a:endParaRPr>
          </a:p>
        </p:txBody>
      </p:sp>
      <p:sp>
        <p:nvSpPr>
          <p:cNvPr id="3" name="ZoneTexte 2">
            <a:extLst>
              <a:ext uri="{FF2B5EF4-FFF2-40B4-BE49-F238E27FC236}">
                <a16:creationId xmlns:a16="http://schemas.microsoft.com/office/drawing/2014/main" id="{7B3F0992-E98A-0725-7ECC-86130F84163B}"/>
              </a:ext>
            </a:extLst>
          </p:cNvPr>
          <p:cNvSpPr txBox="1"/>
          <p:nvPr/>
        </p:nvSpPr>
        <p:spPr>
          <a:xfrm>
            <a:off x="971977" y="1639010"/>
            <a:ext cx="6367716" cy="323165"/>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en-US" sz="1500">
                <a:solidFill>
                  <a:prstClr val="black"/>
                </a:solidFill>
                <a:latin typeface="Aptos" panose="02110004020202020204"/>
              </a:rPr>
              <a:t>Sécurité et confort des employés</a:t>
            </a:r>
          </a:p>
        </p:txBody>
      </p:sp>
      <p:pic>
        <p:nvPicPr>
          <p:cNvPr id="4" name="Image 3">
            <a:extLst>
              <a:ext uri="{FF2B5EF4-FFF2-40B4-BE49-F238E27FC236}">
                <a16:creationId xmlns:a16="http://schemas.microsoft.com/office/drawing/2014/main" id="{27E93825-C7DB-8082-A255-3836106477E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312065" y="4691126"/>
            <a:ext cx="722438" cy="420661"/>
          </a:xfrm>
          <a:prstGeom prst="rect">
            <a:avLst/>
          </a:prstGeom>
        </p:spPr>
      </p:pic>
      <p:sp>
        <p:nvSpPr>
          <p:cNvPr id="12" name="ZoneTexte 11">
            <a:extLst>
              <a:ext uri="{FF2B5EF4-FFF2-40B4-BE49-F238E27FC236}">
                <a16:creationId xmlns:a16="http://schemas.microsoft.com/office/drawing/2014/main" id="{21EB2D0F-55C6-B859-DB3F-A9B3FE270D7B}"/>
              </a:ext>
            </a:extLst>
          </p:cNvPr>
          <p:cNvSpPr txBox="1"/>
          <p:nvPr/>
        </p:nvSpPr>
        <p:spPr>
          <a:xfrm>
            <a:off x="971977" y="2052174"/>
            <a:ext cx="6367716" cy="323165"/>
          </a:xfrm>
          <a:prstGeom prst="rect">
            <a:avLst/>
          </a:prstGeom>
          <a:noFill/>
          <a:ln>
            <a:noFill/>
          </a:ln>
        </p:spPr>
        <p:txBody>
          <a:bodyPr wrap="square">
            <a:spAutoFit/>
          </a:bodyPr>
          <a:lstStyle/>
          <a:p>
            <a:pPr marL="214313" indent="-214313" defTabSz="685800">
              <a:buFont typeface="Arial" panose="020B0604020202020204" pitchFamily="34" charset="0"/>
              <a:buChar char="•"/>
              <a:defRPr/>
            </a:pPr>
            <a:r>
              <a:rPr lang="en-US" sz="1500">
                <a:solidFill>
                  <a:prstClr val="black"/>
                </a:solidFill>
                <a:latin typeface="Aptos" panose="02110004020202020204"/>
              </a:rPr>
              <a:t>Qualité des produits</a:t>
            </a:r>
          </a:p>
        </p:txBody>
      </p:sp>
    </p:spTree>
    <p:extLst>
      <p:ext uri="{BB962C8B-B14F-4D97-AF65-F5344CB8AC3E}">
        <p14:creationId xmlns:p14="http://schemas.microsoft.com/office/powerpoint/2010/main" val="22748777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2" grpId="0"/>
      <p:bldP spid="3" grpId="0"/>
      <p:bldP spid="1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488C8-F002-1E8C-A133-DD2CAE378A62}"/>
            </a:ext>
          </a:extLst>
        </p:cNvPr>
        <p:cNvGrpSpPr/>
        <p:nvPr/>
      </p:nvGrpSpPr>
      <p:grpSpPr>
        <a:xfrm>
          <a:off x="0" y="0"/>
          <a:ext cx="0" cy="0"/>
          <a:chOff x="0" y="0"/>
          <a:chExt cx="0" cy="0"/>
        </a:xfrm>
      </p:grpSpPr>
      <p:sp>
        <p:nvSpPr>
          <p:cNvPr id="8" name="Titre 7">
            <a:extLst>
              <a:ext uri="{FF2B5EF4-FFF2-40B4-BE49-F238E27FC236}">
                <a16:creationId xmlns:a16="http://schemas.microsoft.com/office/drawing/2014/main" id="{728E2F65-A854-232A-DDC8-A31AA2FBCB15}"/>
              </a:ext>
            </a:extLst>
          </p:cNvPr>
          <p:cNvSpPr>
            <a:spLocks noGrp="1"/>
          </p:cNvSpPr>
          <p:nvPr>
            <p:ph type="ctrTitle"/>
            <p:custDataLst>
              <p:tags r:id="rId1"/>
            </p:custDataLst>
          </p:nvPr>
        </p:nvSpPr>
        <p:spPr/>
        <p:txBody>
          <a:bodyPr/>
          <a:lstStyle/>
          <a:p>
            <a:r>
              <a:rPr lang="fr-FR"/>
              <a:t>6. Barrières et leviers à l’inclusion des BNE &amp; conclusions</a:t>
            </a:r>
            <a:br>
              <a:rPr lang="fr-FR"/>
            </a:br>
            <a:endParaRPr lang="en-GB"/>
          </a:p>
        </p:txBody>
      </p:sp>
      <p:sp>
        <p:nvSpPr>
          <p:cNvPr id="2" name="Espace réservé du numéro de diapositive 1">
            <a:extLst>
              <a:ext uri="{FF2B5EF4-FFF2-40B4-BE49-F238E27FC236}">
                <a16:creationId xmlns:a16="http://schemas.microsoft.com/office/drawing/2014/main" id="{5F723D61-3E00-772F-613C-47E93E90E296}"/>
              </a:ext>
            </a:extLst>
          </p:cNvPr>
          <p:cNvSpPr>
            <a:spLocks noGrp="1"/>
          </p:cNvSpPr>
          <p:nvPr>
            <p:ph type="sldNum" sz="quarter" idx="4294967295"/>
            <p:custDataLst>
              <p:tags r:id="rId2"/>
            </p:custDataLst>
          </p:nvPr>
        </p:nvSpPr>
        <p:spPr>
          <a:xfrm>
            <a:off x="8629650" y="4967288"/>
            <a:ext cx="514350" cy="144462"/>
          </a:xfrm>
        </p:spPr>
        <p:txBody>
          <a:bodyPr/>
          <a:lstStyle/>
          <a:p>
            <a:fld id="{E6AF073B-C158-473D-A65E-430B49F7D951}" type="slidenum">
              <a:rPr lang="en-GB" noProof="0" smtClean="0"/>
              <a:pPr/>
              <a:t>58</a:t>
            </a:fld>
            <a:endParaRPr lang="en-GB" noProof="0"/>
          </a:p>
        </p:txBody>
      </p:sp>
    </p:spTree>
    <p:extLst>
      <p:ext uri="{BB962C8B-B14F-4D97-AF65-F5344CB8AC3E}">
        <p14:creationId xmlns:p14="http://schemas.microsoft.com/office/powerpoint/2010/main" val="21636213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70E9C1-6062-FE3D-4BCA-46C7EB0101A6}"/>
              </a:ext>
            </a:extLst>
          </p:cNvPr>
          <p:cNvSpPr>
            <a:spLocks noGrp="1"/>
          </p:cNvSpPr>
          <p:nvPr>
            <p:ph type="title"/>
            <p:custDataLst>
              <p:tags r:id="rId1"/>
            </p:custDataLst>
          </p:nvPr>
        </p:nvSpPr>
        <p:spPr>
          <a:xfrm>
            <a:off x="466886" y="205979"/>
            <a:ext cx="8019986" cy="437965"/>
          </a:xfrm>
        </p:spPr>
        <p:txBody>
          <a:bodyPr/>
          <a:lstStyle/>
          <a:p>
            <a:r>
              <a:rPr lang="fr-FR" sz="1800">
                <a:solidFill>
                  <a:schemeClr val="tx2"/>
                </a:solidFill>
                <a:latin typeface="Open Sans"/>
                <a:ea typeface="Open Sans"/>
                <a:cs typeface="Open Sans"/>
              </a:rPr>
              <a:t>U</a:t>
            </a:r>
            <a:r>
              <a:rPr lang="en-US" sz="1800">
                <a:solidFill>
                  <a:schemeClr val="tx2"/>
                </a:solidFill>
                <a:latin typeface="Open Sans"/>
                <a:ea typeface="Open Sans"/>
                <a:cs typeface="Open Sans"/>
              </a:rPr>
              <a:t>n questionnaire a </a:t>
            </a:r>
            <a:r>
              <a:rPr lang="en-US" sz="1800" err="1">
                <a:solidFill>
                  <a:schemeClr val="tx2"/>
                </a:solidFill>
                <a:latin typeface="Open Sans"/>
                <a:ea typeface="Open Sans"/>
                <a:cs typeface="Open Sans"/>
              </a:rPr>
              <a:t>été</a:t>
            </a:r>
            <a:r>
              <a:rPr lang="en-US" sz="1800">
                <a:solidFill>
                  <a:schemeClr val="tx2"/>
                </a:solidFill>
                <a:latin typeface="Open Sans"/>
                <a:ea typeface="Open Sans"/>
                <a:cs typeface="Open Sans"/>
              </a:rPr>
              <a:t> </a:t>
            </a:r>
            <a:r>
              <a:rPr lang="en-US" sz="1800" err="1">
                <a:solidFill>
                  <a:schemeClr val="tx2"/>
                </a:solidFill>
                <a:latin typeface="Open Sans"/>
                <a:ea typeface="Open Sans"/>
                <a:cs typeface="Open Sans"/>
              </a:rPr>
              <a:t>partagé</a:t>
            </a:r>
            <a:r>
              <a:rPr lang="en-US" sz="1800">
                <a:solidFill>
                  <a:schemeClr val="tx2"/>
                </a:solidFill>
                <a:latin typeface="Open Sans"/>
                <a:ea typeface="Open Sans"/>
                <a:cs typeface="Open Sans"/>
              </a:rPr>
              <a:t> au réseau ALLICE pour identifier les </a:t>
            </a:r>
            <a:r>
              <a:rPr lang="en-US" sz="1800" err="1">
                <a:solidFill>
                  <a:schemeClr val="tx2"/>
                </a:solidFill>
                <a:latin typeface="Open Sans"/>
                <a:ea typeface="Open Sans"/>
                <a:cs typeface="Open Sans"/>
              </a:rPr>
              <a:t>barrières</a:t>
            </a:r>
            <a:r>
              <a:rPr lang="en-US" sz="1800">
                <a:solidFill>
                  <a:schemeClr val="tx2"/>
                </a:solidFill>
                <a:latin typeface="Open Sans"/>
                <a:ea typeface="Open Sans"/>
                <a:cs typeface="Open Sans"/>
              </a:rPr>
              <a:t> à </a:t>
            </a:r>
            <a:r>
              <a:rPr lang="en-US" sz="1800" err="1">
                <a:solidFill>
                  <a:schemeClr val="tx2"/>
                </a:solidFill>
                <a:latin typeface="Open Sans"/>
                <a:ea typeface="Open Sans"/>
                <a:cs typeface="Open Sans"/>
              </a:rPr>
              <a:t>l'inclusion</a:t>
            </a:r>
            <a:r>
              <a:rPr lang="en-US" sz="1800">
                <a:solidFill>
                  <a:schemeClr val="tx2"/>
                </a:solidFill>
                <a:latin typeface="Open Sans"/>
                <a:ea typeface="Open Sans"/>
                <a:cs typeface="Open Sans"/>
              </a:rPr>
              <a:t> des BNE dans </a:t>
            </a:r>
            <a:r>
              <a:rPr lang="en-US" sz="1800" err="1">
                <a:solidFill>
                  <a:schemeClr val="tx2"/>
                </a:solidFill>
                <a:latin typeface="Open Sans"/>
                <a:ea typeface="Open Sans"/>
                <a:cs typeface="Open Sans"/>
              </a:rPr>
              <a:t>l'évaluation</a:t>
            </a:r>
            <a:r>
              <a:rPr lang="en-US" sz="1800">
                <a:solidFill>
                  <a:schemeClr val="tx2"/>
                </a:solidFill>
                <a:latin typeface="Open Sans"/>
                <a:ea typeface="Open Sans"/>
                <a:cs typeface="Open Sans"/>
              </a:rPr>
              <a:t> des </a:t>
            </a:r>
            <a:r>
              <a:rPr lang="en-US" sz="1800" err="1">
                <a:solidFill>
                  <a:schemeClr val="tx2"/>
                </a:solidFill>
                <a:latin typeface="Open Sans"/>
                <a:ea typeface="Open Sans"/>
                <a:cs typeface="Open Sans"/>
              </a:rPr>
              <a:t>projets</a:t>
            </a:r>
            <a:r>
              <a:rPr lang="en-US" sz="1800">
                <a:solidFill>
                  <a:schemeClr val="tx2"/>
                </a:solidFill>
                <a:latin typeface="Open Sans"/>
                <a:ea typeface="Open Sans"/>
                <a:cs typeface="Open Sans"/>
              </a:rPr>
              <a:t> </a:t>
            </a:r>
            <a:r>
              <a:rPr lang="en-US" sz="1800" err="1">
                <a:solidFill>
                  <a:schemeClr val="tx2"/>
                </a:solidFill>
                <a:latin typeface="Open Sans"/>
                <a:ea typeface="Open Sans"/>
                <a:cs typeface="Open Sans"/>
              </a:rPr>
              <a:t>en</a:t>
            </a:r>
            <a:r>
              <a:rPr lang="en-US" sz="1800">
                <a:solidFill>
                  <a:schemeClr val="tx2"/>
                </a:solidFill>
                <a:latin typeface="Open Sans"/>
                <a:ea typeface="Open Sans"/>
                <a:cs typeface="Open Sans"/>
              </a:rPr>
              <a:t> EE</a:t>
            </a:r>
            <a:endParaRPr lang="fr-FR" sz="1800" b="0">
              <a:solidFill>
                <a:schemeClr val="tx2"/>
              </a:solidFill>
              <a:latin typeface="Open Sans"/>
              <a:ea typeface="Open Sans"/>
              <a:cs typeface="Open Sans"/>
            </a:endParaRPr>
          </a:p>
          <a:p>
            <a:endParaRPr lang="fr-FR" sz="1800">
              <a:solidFill>
                <a:schemeClr val="tx2"/>
              </a:solidFill>
              <a:latin typeface="Open Sans"/>
              <a:ea typeface="Open Sans"/>
              <a:cs typeface="Open Sans"/>
            </a:endParaRPr>
          </a:p>
        </p:txBody>
      </p:sp>
      <p:sp>
        <p:nvSpPr>
          <p:cNvPr id="4" name="Espace réservé du numéro de diapositive 3">
            <a:extLst>
              <a:ext uri="{FF2B5EF4-FFF2-40B4-BE49-F238E27FC236}">
                <a16:creationId xmlns:a16="http://schemas.microsoft.com/office/drawing/2014/main" id="{FE272A7B-882A-CB5E-021B-D702DC1F762C}"/>
              </a:ext>
            </a:extLst>
          </p:cNvPr>
          <p:cNvSpPr>
            <a:spLocks noGrp="1"/>
          </p:cNvSpPr>
          <p:nvPr>
            <p:ph type="sldNum" sz="quarter" idx="4"/>
            <p:custDataLst>
              <p:tags r:id="rId2"/>
            </p:custDataLst>
          </p:nvPr>
        </p:nvSpPr>
        <p:spPr/>
        <p:txBody>
          <a:bodyPr/>
          <a:lstStyle/>
          <a:p>
            <a:fld id="{36B95A73-A89A-4BC7-8564-4CF1D1DD2F51}" type="slidenum">
              <a:rPr lang="fr-FR" smtClean="0"/>
              <a:pPr/>
              <a:t>59</a:t>
            </a:fld>
            <a:endParaRPr lang="fr-FR"/>
          </a:p>
        </p:txBody>
      </p:sp>
      <p:sp>
        <p:nvSpPr>
          <p:cNvPr id="5" name="Espace réservé de la date 4">
            <a:extLst>
              <a:ext uri="{FF2B5EF4-FFF2-40B4-BE49-F238E27FC236}">
                <a16:creationId xmlns:a16="http://schemas.microsoft.com/office/drawing/2014/main" id="{D93A797D-F662-BC10-8A8C-3DC62883C4E2}"/>
              </a:ext>
            </a:extLst>
          </p:cNvPr>
          <p:cNvSpPr>
            <a:spLocks noGrp="1"/>
          </p:cNvSpPr>
          <p:nvPr>
            <p:ph type="dt" sz="half" idx="2"/>
            <p:custDataLst>
              <p:tags r:id="rId3"/>
            </p:custDataLst>
          </p:nvPr>
        </p:nvSpPr>
        <p:spPr/>
        <p:txBody>
          <a:bodyPr/>
          <a:lstStyle/>
          <a:p>
            <a:fld id="{F04A98FF-4B1A-4EC5-B384-7BE28DC070B5}" type="datetime1">
              <a:rPr lang="fr-FR" smtClean="0"/>
              <a:t>27/05/2026</a:t>
            </a:fld>
            <a:endParaRPr lang="fr-FR"/>
          </a:p>
        </p:txBody>
      </p:sp>
      <p:sp>
        <p:nvSpPr>
          <p:cNvPr id="6" name="Espace réservé du pied de page 5">
            <a:extLst>
              <a:ext uri="{FF2B5EF4-FFF2-40B4-BE49-F238E27FC236}">
                <a16:creationId xmlns:a16="http://schemas.microsoft.com/office/drawing/2014/main" id="{C9215133-58BD-5C3E-E3CB-EBB3E064844A}"/>
              </a:ext>
            </a:extLst>
          </p:cNvPr>
          <p:cNvSpPr>
            <a:spLocks noGrp="1"/>
          </p:cNvSpPr>
          <p:nvPr>
            <p:ph type="ftr" sz="quarter" idx="3"/>
            <p:custDataLst>
              <p:tags r:id="rId4"/>
            </p:custDataLst>
          </p:nvPr>
        </p:nvSpPr>
        <p:spPr/>
        <p:txBody>
          <a:bodyPr/>
          <a:lstStyle/>
          <a:p>
            <a:endParaRPr lang="fr-FR"/>
          </a:p>
        </p:txBody>
      </p:sp>
      <p:sp>
        <p:nvSpPr>
          <p:cNvPr id="31" name="Rectangle 30">
            <a:extLst>
              <a:ext uri="{FF2B5EF4-FFF2-40B4-BE49-F238E27FC236}">
                <a16:creationId xmlns:a16="http://schemas.microsoft.com/office/drawing/2014/main" id="{A400C349-3B47-F333-B8CF-129FBD913332}"/>
              </a:ext>
            </a:extLst>
          </p:cNvPr>
          <p:cNvSpPr/>
          <p:nvPr>
            <p:custDataLst>
              <p:tags r:id="rId5"/>
            </p:custDataLst>
          </p:nvPr>
        </p:nvSpPr>
        <p:spPr>
          <a:xfrm>
            <a:off x="467544" y="1116984"/>
            <a:ext cx="1067175" cy="6160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a:endParaRPr lang="fr-FR" sz="1200" b="1"/>
          </a:p>
          <a:p>
            <a:pPr algn="ctr"/>
            <a:endParaRPr lang="fr-FR" sz="1200" b="1"/>
          </a:p>
          <a:p>
            <a:pPr algn="ctr"/>
            <a:r>
              <a:rPr lang="fr-FR" sz="1200" b="1"/>
              <a:t>Démarche</a:t>
            </a:r>
            <a:endParaRPr lang="fr-FR"/>
          </a:p>
        </p:txBody>
      </p:sp>
      <p:sp>
        <p:nvSpPr>
          <p:cNvPr id="32" name="Rectangle 31">
            <a:extLst>
              <a:ext uri="{FF2B5EF4-FFF2-40B4-BE49-F238E27FC236}">
                <a16:creationId xmlns:a16="http://schemas.microsoft.com/office/drawing/2014/main" id="{54C64E0D-260F-78B3-7F1F-497AA6C45CDA}"/>
              </a:ext>
            </a:extLst>
          </p:cNvPr>
          <p:cNvSpPr/>
          <p:nvPr>
            <p:custDataLst>
              <p:tags r:id="rId6"/>
            </p:custDataLst>
          </p:nvPr>
        </p:nvSpPr>
        <p:spPr>
          <a:xfrm>
            <a:off x="1625600" y="1097614"/>
            <a:ext cx="6402400" cy="635387"/>
          </a:xfrm>
          <a:prstGeom prst="rect">
            <a:avLst/>
          </a:prstGeom>
          <a:solidFill>
            <a:schemeClr val="bg2"/>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marL="171450" indent="-171450" fontAlgn="ctr">
              <a:buFont typeface="Arial" panose="020B0604020202020204" pitchFamily="34" charset="0"/>
              <a:buChar char="•"/>
            </a:pPr>
            <a:r>
              <a:rPr lang="fr-FR" sz="1050" u="sng" dirty="0">
                <a:solidFill>
                  <a:schemeClr val="tx1"/>
                </a:solidFill>
                <a:latin typeface="Calibri"/>
                <a:ea typeface="Calibri"/>
                <a:cs typeface="Calibri"/>
              </a:rPr>
              <a:t>Public ciblé : </a:t>
            </a:r>
            <a:r>
              <a:rPr lang="fr-FR" sz="1050" dirty="0">
                <a:solidFill>
                  <a:schemeClr val="tx1"/>
                </a:solidFill>
                <a:latin typeface="Calibri"/>
                <a:ea typeface="Calibri"/>
                <a:cs typeface="Calibri"/>
              </a:rPr>
              <a:t>  réseau ALLICE</a:t>
            </a:r>
          </a:p>
          <a:p>
            <a:pPr marL="171450" indent="-171450" fontAlgn="ctr">
              <a:buFont typeface="Arial" panose="020B0604020202020204" pitchFamily="34" charset="0"/>
              <a:buChar char="•"/>
            </a:pPr>
            <a:r>
              <a:rPr lang="fr-FR" sz="1050" u="sng" dirty="0">
                <a:solidFill>
                  <a:schemeClr val="tx1"/>
                </a:solidFill>
                <a:latin typeface="Calibri"/>
                <a:ea typeface="Calibri"/>
                <a:cs typeface="Calibri"/>
              </a:rPr>
              <a:t>Objectif</a:t>
            </a:r>
            <a:r>
              <a:rPr lang="fr-FR" sz="1050" dirty="0">
                <a:solidFill>
                  <a:schemeClr val="tx1"/>
                </a:solidFill>
                <a:latin typeface="Calibri"/>
                <a:ea typeface="Calibri"/>
                <a:cs typeface="Calibri"/>
              </a:rPr>
              <a:t> :  collecte de retours d’entreprises sur leur niveau de connaissance sur le sujet des BNE des projets en EE et les barrières à l’inclusion de ces BNE dans l’évaluation des projets</a:t>
            </a:r>
          </a:p>
        </p:txBody>
      </p:sp>
      <p:pic>
        <p:nvPicPr>
          <p:cNvPr id="33" name="Graphique 32">
            <a:extLst>
              <a:ext uri="{FF2B5EF4-FFF2-40B4-BE49-F238E27FC236}">
                <a16:creationId xmlns:a16="http://schemas.microsoft.com/office/drawing/2014/main" id="{C23FF305-E958-2A6E-B031-5BCFE644CC6E}"/>
              </a:ext>
            </a:extLst>
          </p:cNvPr>
          <p:cNvPicPr>
            <a:picLocks noChangeAspect="1"/>
          </p:cNvPicPr>
          <p:nvPr>
            <p:custDataLst>
              <p:tags r:id="rId7"/>
            </p:custDataLst>
          </p:nvPr>
        </p:nvPicPr>
        <p:blipFill>
          <a:blip>
            <a:extLst>
              <a:ext uri="{96DAC541-7B7A-43D3-8B79-37D633B846F1}">
                <asvg:svgBlip xmlns:asvg="http://schemas.microsoft.com/office/drawing/2016/SVG/main" r:embed="rId20"/>
              </a:ext>
            </a:extLst>
          </a:blip>
          <a:srcRect r="4269" b="12295"/>
          <a:stretch>
            <a:fillRect/>
          </a:stretch>
        </p:blipFill>
        <p:spPr>
          <a:xfrm>
            <a:off x="841333" y="1114103"/>
            <a:ext cx="329286" cy="369065"/>
          </a:xfrm>
          <a:prstGeom prst="rect">
            <a:avLst/>
          </a:prstGeom>
        </p:spPr>
      </p:pic>
      <p:sp>
        <p:nvSpPr>
          <p:cNvPr id="11" name="Rectangle 10">
            <a:extLst>
              <a:ext uri="{FF2B5EF4-FFF2-40B4-BE49-F238E27FC236}">
                <a16:creationId xmlns:a16="http://schemas.microsoft.com/office/drawing/2014/main" id="{82234E08-926C-4DAC-C9EC-FB57F0883E79}"/>
              </a:ext>
            </a:extLst>
          </p:cNvPr>
          <p:cNvSpPr/>
          <p:nvPr>
            <p:custDataLst>
              <p:tags r:id="rId8"/>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A – Barrières et leviers</a:t>
            </a:r>
          </a:p>
        </p:txBody>
      </p:sp>
      <p:sp>
        <p:nvSpPr>
          <p:cNvPr id="13" name="Rectangle 12">
            <a:extLst>
              <a:ext uri="{FF2B5EF4-FFF2-40B4-BE49-F238E27FC236}">
                <a16:creationId xmlns:a16="http://schemas.microsoft.com/office/drawing/2014/main" id="{899FB329-0ABA-BDA4-8665-7430B6732B6C}"/>
              </a:ext>
            </a:extLst>
          </p:cNvPr>
          <p:cNvSpPr/>
          <p:nvPr>
            <p:custDataLst>
              <p:tags r:id="rId9"/>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6. Barrières et leviers à l’inclusion des BNE &amp; conclusions </a:t>
            </a:r>
          </a:p>
        </p:txBody>
      </p:sp>
      <p:pic>
        <p:nvPicPr>
          <p:cNvPr id="3" name="Picture 2" descr="Tableau des réponses au formulaire Forms. Titre de la question : Etes-vous familier avec les bénéfices non-énergétiques?. Nombre de réponses : 15 réponses.">
            <a:extLst>
              <a:ext uri="{FF2B5EF4-FFF2-40B4-BE49-F238E27FC236}">
                <a16:creationId xmlns:a16="http://schemas.microsoft.com/office/drawing/2014/main" id="{5A90B5BB-BCC8-DCF7-4574-C3FBB8E9672D}"/>
              </a:ext>
            </a:extLst>
          </p:cNvPr>
          <p:cNvPicPr>
            <a:picLocks noChangeAspect="1" noChangeArrowheads="1"/>
          </p:cNvPicPr>
          <p:nvPr>
            <p:custDataLst>
              <p:tags r:id="rId10"/>
            </p:custDataLst>
          </p:nvPr>
        </p:nvPicPr>
        <p:blipFill>
          <a:blip r:embed="rId21"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9313" y="1930882"/>
            <a:ext cx="3877949" cy="163197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865D0260-346B-7D09-224B-37337156A032}"/>
              </a:ext>
            </a:extLst>
          </p:cNvPr>
          <p:cNvSpPr/>
          <p:nvPr>
            <p:custDataLst>
              <p:tags r:id="rId11"/>
            </p:custDataLst>
          </p:nvPr>
        </p:nvSpPr>
        <p:spPr>
          <a:xfrm>
            <a:off x="5977380" y="2116667"/>
            <a:ext cx="1843066" cy="323184"/>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algn="ctr" fontAlgn="ctr"/>
            <a:r>
              <a:rPr lang="fr-FR" sz="1050">
                <a:solidFill>
                  <a:schemeClr val="accent3"/>
                </a:solidFill>
                <a:latin typeface="Calibri" panose="020F0502020204030204" pitchFamily="34" charset="0"/>
              </a:rPr>
              <a:t>Partage des graphiques détaillant les résultats recueillis</a:t>
            </a:r>
          </a:p>
        </p:txBody>
      </p:sp>
      <p:pic>
        <p:nvPicPr>
          <p:cNvPr id="12" name="Graphique 11">
            <a:extLst>
              <a:ext uri="{FF2B5EF4-FFF2-40B4-BE49-F238E27FC236}">
                <a16:creationId xmlns:a16="http://schemas.microsoft.com/office/drawing/2014/main" id="{1AD262C5-5032-A370-E49D-DBC7964F8F49}"/>
              </a:ext>
            </a:extLst>
          </p:cNvPr>
          <p:cNvPicPr>
            <a:picLocks noChangeAspect="1"/>
          </p:cNvPicPr>
          <p:nvPr>
            <p:custDataLst>
              <p:tags r:id="rId12"/>
            </p:custDataLst>
          </p:nvPr>
        </p:nvPicPr>
        <p:blipFill>
          <a:blip>
            <a:extLst>
              <a:ext uri="{96DAC541-7B7A-43D3-8B79-37D633B846F1}">
                <asvg:svgBlip xmlns:asvg="http://schemas.microsoft.com/office/drawing/2016/SVG/main" r:embed="rId22"/>
              </a:ext>
            </a:extLst>
          </a:blip>
          <a:srcRect r="2241" b="39134"/>
          <a:stretch>
            <a:fillRect/>
          </a:stretch>
        </p:blipFill>
        <p:spPr>
          <a:xfrm rot="10312912" flipV="1">
            <a:off x="5073984" y="1793328"/>
            <a:ext cx="1024275" cy="633377"/>
          </a:xfrm>
          <a:prstGeom prst="rect">
            <a:avLst/>
          </a:prstGeom>
        </p:spPr>
      </p:pic>
      <p:sp>
        <p:nvSpPr>
          <p:cNvPr id="14" name="Rectangle 13">
            <a:extLst>
              <a:ext uri="{FF2B5EF4-FFF2-40B4-BE49-F238E27FC236}">
                <a16:creationId xmlns:a16="http://schemas.microsoft.com/office/drawing/2014/main" id="{1E5004E9-88D8-68C0-BD8F-8D3D0BB38360}"/>
              </a:ext>
            </a:extLst>
          </p:cNvPr>
          <p:cNvSpPr/>
          <p:nvPr>
            <p:custDataLst>
              <p:tags r:id="rId13"/>
            </p:custDataLst>
          </p:nvPr>
        </p:nvSpPr>
        <p:spPr>
          <a:xfrm>
            <a:off x="4714673" y="3380219"/>
            <a:ext cx="2272513" cy="177551"/>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algn="ctr" fontAlgn="ctr"/>
            <a:r>
              <a:rPr lang="fr-FR" sz="1050">
                <a:solidFill>
                  <a:schemeClr val="accent3"/>
                </a:solidFill>
                <a:latin typeface="Calibri" panose="020F0502020204030204" pitchFamily="34" charset="0"/>
              </a:rPr>
              <a:t>Synthèse des résultats et mise en avant de quelques exemples anonymisés</a:t>
            </a:r>
          </a:p>
        </p:txBody>
      </p:sp>
      <p:pic>
        <p:nvPicPr>
          <p:cNvPr id="15" name="Graphique 14">
            <a:extLst>
              <a:ext uri="{FF2B5EF4-FFF2-40B4-BE49-F238E27FC236}">
                <a16:creationId xmlns:a16="http://schemas.microsoft.com/office/drawing/2014/main" id="{3A1150E2-BFFC-A8B5-4B17-0895EB747246}"/>
              </a:ext>
            </a:extLst>
          </p:cNvPr>
          <p:cNvPicPr>
            <a:picLocks noChangeAspect="1"/>
          </p:cNvPicPr>
          <p:nvPr>
            <p:custDataLst>
              <p:tags r:id="rId14"/>
            </p:custDataLst>
          </p:nvPr>
        </p:nvPicPr>
        <p:blipFill>
          <a:blip>
            <a:extLst>
              <a:ext uri="{96DAC541-7B7A-43D3-8B79-37D633B846F1}">
                <asvg:svgBlip xmlns:asvg="http://schemas.microsoft.com/office/drawing/2016/SVG/main" r:embed="rId22"/>
              </a:ext>
            </a:extLst>
          </a:blip>
          <a:srcRect r="2241" b="39134"/>
          <a:stretch>
            <a:fillRect/>
          </a:stretch>
        </p:blipFill>
        <p:spPr>
          <a:xfrm rot="13020000" flipV="1">
            <a:off x="5615466" y="2369931"/>
            <a:ext cx="1045841" cy="770098"/>
          </a:xfrm>
          <a:prstGeom prst="rect">
            <a:avLst/>
          </a:prstGeom>
        </p:spPr>
      </p:pic>
      <p:sp>
        <p:nvSpPr>
          <p:cNvPr id="16" name="Rectangle 15">
            <a:extLst>
              <a:ext uri="{FF2B5EF4-FFF2-40B4-BE49-F238E27FC236}">
                <a16:creationId xmlns:a16="http://schemas.microsoft.com/office/drawing/2014/main" id="{90C3BBE9-6EBF-EA4B-352A-2D75051E0E91}"/>
              </a:ext>
            </a:extLst>
          </p:cNvPr>
          <p:cNvSpPr/>
          <p:nvPr>
            <p:custDataLst>
              <p:tags r:id="rId15"/>
            </p:custDataLst>
          </p:nvPr>
        </p:nvSpPr>
        <p:spPr>
          <a:xfrm>
            <a:off x="382097" y="2908727"/>
            <a:ext cx="1611053" cy="177551"/>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algn="ctr" fontAlgn="ctr"/>
            <a:r>
              <a:rPr lang="fr-FR" sz="1050">
                <a:solidFill>
                  <a:schemeClr val="accent3"/>
                </a:solidFill>
                <a:latin typeface="Calibri" panose="020F0502020204030204" pitchFamily="34" charset="0"/>
              </a:rPr>
              <a:t>15 réponses, dont 3 réponses d’exploitants industriels et 12 de fournisseurs de solution</a:t>
            </a:r>
          </a:p>
        </p:txBody>
      </p:sp>
      <p:pic>
        <p:nvPicPr>
          <p:cNvPr id="17" name="Graphique 16">
            <a:extLst>
              <a:ext uri="{FF2B5EF4-FFF2-40B4-BE49-F238E27FC236}">
                <a16:creationId xmlns:a16="http://schemas.microsoft.com/office/drawing/2014/main" id="{96650C1B-799F-3DF5-9740-23056B272370}"/>
              </a:ext>
            </a:extLst>
          </p:cNvPr>
          <p:cNvPicPr>
            <a:picLocks noChangeAspect="1"/>
          </p:cNvPicPr>
          <p:nvPr>
            <p:custDataLst>
              <p:tags r:id="rId16"/>
            </p:custDataLst>
          </p:nvPr>
        </p:nvPicPr>
        <p:blipFill>
          <a:blip>
            <a:extLst>
              <a:ext uri="{96DAC541-7B7A-43D3-8B79-37D633B846F1}">
                <asvg:svgBlip xmlns:asvg="http://schemas.microsoft.com/office/drawing/2016/SVG/main" r:embed="rId22"/>
              </a:ext>
            </a:extLst>
          </a:blip>
          <a:srcRect r="2241" b="39134"/>
          <a:stretch>
            <a:fillRect/>
          </a:stretch>
        </p:blipFill>
        <p:spPr>
          <a:xfrm rot="19416124">
            <a:off x="804779" y="1737944"/>
            <a:ext cx="1024275" cy="782656"/>
          </a:xfrm>
          <a:prstGeom prst="rect">
            <a:avLst/>
          </a:prstGeom>
        </p:spPr>
      </p:pic>
      <p:sp>
        <p:nvSpPr>
          <p:cNvPr id="7" name="Rectangle 6">
            <a:extLst>
              <a:ext uri="{FF2B5EF4-FFF2-40B4-BE49-F238E27FC236}">
                <a16:creationId xmlns:a16="http://schemas.microsoft.com/office/drawing/2014/main" id="{F4D97D0B-7513-8655-C95F-9A293B522F14}"/>
              </a:ext>
            </a:extLst>
          </p:cNvPr>
          <p:cNvSpPr/>
          <p:nvPr>
            <p:custDataLst>
              <p:tags r:id="rId17"/>
            </p:custDataLst>
          </p:nvPr>
        </p:nvSpPr>
        <p:spPr>
          <a:xfrm>
            <a:off x="1619946" y="3745258"/>
            <a:ext cx="6405174" cy="1024051"/>
          </a:xfrm>
          <a:prstGeom prst="rect">
            <a:avLst/>
          </a:prstGeom>
          <a:solidFill>
            <a:schemeClr val="bg1">
              <a:lumMod val="95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marL="228600" indent="-228600">
              <a:buFont typeface="Arial" panose="020B0604020202020204" pitchFamily="34" charset="0"/>
              <a:buChar char="•"/>
            </a:pPr>
            <a:r>
              <a:rPr lang="fr-FR" sz="1050">
                <a:solidFill>
                  <a:schemeClr val="tx1"/>
                </a:solidFill>
                <a:latin typeface="Calibri"/>
                <a:ea typeface="Calibri"/>
                <a:cs typeface="Calibri"/>
              </a:rPr>
              <a:t>Manque de connaissances approfondies sur le sujet des BNE</a:t>
            </a:r>
          </a:p>
          <a:p>
            <a:pPr marL="228600" indent="-228600">
              <a:buFont typeface="Arial" panose="020B0604020202020204" pitchFamily="34" charset="0"/>
              <a:buChar char="•"/>
            </a:pPr>
            <a:r>
              <a:rPr lang="fr-FR" sz="1050">
                <a:solidFill>
                  <a:schemeClr val="tx1"/>
                </a:solidFill>
                <a:latin typeface="Calibri"/>
                <a:ea typeface="Calibri"/>
                <a:cs typeface="Calibri"/>
              </a:rPr>
              <a:t>Manque de méthodologies, restant très théoriques et manquant de clarté </a:t>
            </a:r>
            <a:endParaRPr lang="fr-FR" sz="1050">
              <a:solidFill>
                <a:schemeClr val="tx1"/>
              </a:solidFill>
              <a:latin typeface="Calibri" panose="020F0502020204030204" pitchFamily="34" charset="0"/>
              <a:ea typeface="Calibri"/>
              <a:cs typeface="Calibri"/>
            </a:endParaRPr>
          </a:p>
          <a:p>
            <a:pPr marL="228600" indent="-228600">
              <a:buFont typeface="Arial" panose="020B0604020202020204" pitchFamily="34" charset="0"/>
              <a:buChar char="•"/>
            </a:pPr>
            <a:r>
              <a:rPr lang="fr-FR" sz="1050">
                <a:solidFill>
                  <a:schemeClr val="tx1"/>
                </a:solidFill>
                <a:latin typeface="Calibri"/>
                <a:ea typeface="Calibri"/>
                <a:cs typeface="Calibri"/>
              </a:rPr>
              <a:t>Manque de compétences et de ressources dédiées</a:t>
            </a:r>
            <a:endParaRPr lang="en-US" sz="1050">
              <a:solidFill>
                <a:schemeClr val="tx1"/>
              </a:solidFill>
              <a:latin typeface="Calibri"/>
              <a:ea typeface="Calibri"/>
              <a:cs typeface="Calibri"/>
            </a:endParaRPr>
          </a:p>
          <a:p>
            <a:pPr marL="228600" indent="-228600">
              <a:buFont typeface="Arial" panose="020B0604020202020204" pitchFamily="34" charset="0"/>
              <a:buChar char="•"/>
            </a:pPr>
            <a:r>
              <a:rPr lang="fr-FR" sz="1050">
                <a:solidFill>
                  <a:schemeClr val="tx1"/>
                </a:solidFill>
                <a:latin typeface="Calibri"/>
                <a:ea typeface="Calibri"/>
                <a:cs typeface="Calibri"/>
              </a:rPr>
              <a:t>Pour les offreurs de solution :  manque d'intérêt à monétiser les BNE car les clients ont tendance à ne donner qu'une valeur financière aux économies d'énergie</a:t>
            </a:r>
          </a:p>
          <a:p>
            <a:pPr marL="228600" indent="-228600">
              <a:buFont typeface="Arial" panose="020B0604020202020204" pitchFamily="34" charset="0"/>
              <a:buChar char="•"/>
            </a:pPr>
            <a:r>
              <a:rPr lang="fr-FR" sz="1050">
                <a:solidFill>
                  <a:schemeClr val="tx1"/>
                </a:solidFill>
                <a:latin typeface="Calibri"/>
                <a:ea typeface="Calibri"/>
                <a:cs typeface="Calibri"/>
              </a:rPr>
              <a:t>Echantillon non représentatif (15 réponses), lié à l’envoi du </a:t>
            </a:r>
            <a:r>
              <a:rPr lang="fr-FR" sz="1050">
                <a:solidFill>
                  <a:schemeClr val="tx1"/>
                </a:solidFill>
                <a:ea typeface="Calibri"/>
                <a:cs typeface="Calibri"/>
              </a:rPr>
              <a:t>l’envoi du questionnaire lors de la période estivale</a:t>
            </a:r>
            <a:endParaRPr lang="fr-FR" sz="1050">
              <a:solidFill>
                <a:schemeClr val="tx1"/>
              </a:solidFill>
              <a:latin typeface="Calibri"/>
              <a:ea typeface="Calibri"/>
              <a:cs typeface="Calibri"/>
            </a:endParaRPr>
          </a:p>
        </p:txBody>
      </p:sp>
      <p:sp>
        <p:nvSpPr>
          <p:cNvPr id="9" name="Rectangle 8">
            <a:extLst>
              <a:ext uri="{FF2B5EF4-FFF2-40B4-BE49-F238E27FC236}">
                <a16:creationId xmlns:a16="http://schemas.microsoft.com/office/drawing/2014/main" id="{39D499C4-EA6C-37A0-A852-C02F57B913D3}"/>
              </a:ext>
            </a:extLst>
          </p:cNvPr>
          <p:cNvSpPr/>
          <p:nvPr>
            <p:custDataLst>
              <p:tags r:id="rId18"/>
            </p:custDataLst>
          </p:nvPr>
        </p:nvSpPr>
        <p:spPr>
          <a:xfrm>
            <a:off x="467544" y="3745258"/>
            <a:ext cx="1067175" cy="10240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fr-FR" sz="1200" b="1"/>
              <a:t>Enseignements clés sur les barrières à l'inclusion des BNE</a:t>
            </a:r>
          </a:p>
        </p:txBody>
      </p:sp>
    </p:spTree>
    <p:extLst>
      <p:ext uri="{BB962C8B-B14F-4D97-AF65-F5344CB8AC3E}">
        <p14:creationId xmlns:p14="http://schemas.microsoft.com/office/powerpoint/2010/main" val="1245487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EDE5A-DF7F-CDEB-632D-B97B44C74633}"/>
            </a:ext>
          </a:extLst>
        </p:cNvPr>
        <p:cNvGrpSpPr/>
        <p:nvPr/>
      </p:nvGrpSpPr>
      <p:grpSpPr>
        <a:xfrm>
          <a:off x="0" y="0"/>
          <a:ext cx="0" cy="0"/>
          <a:chOff x="0" y="0"/>
          <a:chExt cx="0" cy="0"/>
        </a:xfrm>
      </p:grpSpPr>
      <p:sp>
        <p:nvSpPr>
          <p:cNvPr id="8" name="Titre 7">
            <a:extLst>
              <a:ext uri="{FF2B5EF4-FFF2-40B4-BE49-F238E27FC236}">
                <a16:creationId xmlns:a16="http://schemas.microsoft.com/office/drawing/2014/main" id="{35BA576B-44DB-932F-9A90-2BF7C8F80AC9}"/>
              </a:ext>
            </a:extLst>
          </p:cNvPr>
          <p:cNvSpPr>
            <a:spLocks noGrp="1"/>
          </p:cNvSpPr>
          <p:nvPr>
            <p:ph type="ctrTitle"/>
            <p:custDataLst>
              <p:tags r:id="rId1"/>
            </p:custDataLst>
          </p:nvPr>
        </p:nvSpPr>
        <p:spPr/>
        <p:txBody>
          <a:bodyPr/>
          <a:lstStyle/>
          <a:p>
            <a:r>
              <a:rPr lang="fr-FR"/>
              <a:t>1. Objectifs et </a:t>
            </a:r>
            <a:br>
              <a:rPr lang="fr-FR"/>
            </a:br>
            <a:r>
              <a:rPr lang="fr-FR"/>
              <a:t>périmètre de l’étude</a:t>
            </a:r>
            <a:endParaRPr lang="en-GB"/>
          </a:p>
        </p:txBody>
      </p:sp>
      <p:sp>
        <p:nvSpPr>
          <p:cNvPr id="2" name="Espace réservé du numéro de diapositive 1">
            <a:extLst>
              <a:ext uri="{FF2B5EF4-FFF2-40B4-BE49-F238E27FC236}">
                <a16:creationId xmlns:a16="http://schemas.microsoft.com/office/drawing/2014/main" id="{F55B89DC-D603-580E-02C8-D4FC9632FA00}"/>
              </a:ext>
            </a:extLst>
          </p:cNvPr>
          <p:cNvSpPr>
            <a:spLocks noGrp="1"/>
          </p:cNvSpPr>
          <p:nvPr>
            <p:ph type="sldNum" sz="quarter" idx="4294967295"/>
            <p:custDataLst>
              <p:tags r:id="rId2"/>
            </p:custDataLst>
          </p:nvPr>
        </p:nvSpPr>
        <p:spPr>
          <a:xfrm>
            <a:off x="8629650" y="4967288"/>
            <a:ext cx="514350" cy="144462"/>
          </a:xfrm>
        </p:spPr>
        <p:txBody>
          <a:bodyPr/>
          <a:lstStyle/>
          <a:p>
            <a:fld id="{E6AF073B-C158-473D-A65E-430B49F7D951}" type="slidenum">
              <a:rPr lang="en-GB" noProof="0" smtClean="0"/>
              <a:pPr/>
              <a:t>6</a:t>
            </a:fld>
            <a:endParaRPr lang="en-GB" noProof="0"/>
          </a:p>
        </p:txBody>
      </p:sp>
    </p:spTree>
    <p:extLst>
      <p:ext uri="{BB962C8B-B14F-4D97-AF65-F5344CB8AC3E}">
        <p14:creationId xmlns:p14="http://schemas.microsoft.com/office/powerpoint/2010/main" val="23535854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6528-14E9-FC7F-6D81-61C38A573007}"/>
            </a:ext>
          </a:extLst>
        </p:cNvPr>
        <p:cNvGrpSpPr/>
        <p:nvPr/>
      </p:nvGrpSpPr>
      <p:grpSpPr>
        <a:xfrm>
          <a:off x="0" y="0"/>
          <a:ext cx="0" cy="0"/>
          <a:chOff x="0" y="0"/>
          <a:chExt cx="0" cy="0"/>
        </a:xfrm>
      </p:grpSpPr>
      <p:sp>
        <p:nvSpPr>
          <p:cNvPr id="5" name="Espace réservé de la date 4">
            <a:extLst>
              <a:ext uri="{FF2B5EF4-FFF2-40B4-BE49-F238E27FC236}">
                <a16:creationId xmlns:a16="http://schemas.microsoft.com/office/drawing/2014/main" id="{5A34E221-3EDC-EFFF-74C3-F1207EC2A7DE}"/>
              </a:ext>
            </a:extLst>
          </p:cNvPr>
          <p:cNvSpPr>
            <a:spLocks noGrp="1"/>
          </p:cNvSpPr>
          <p:nvPr>
            <p:ph type="dt" sz="half" idx="2"/>
            <p:custDataLst>
              <p:tags r:id="rId1"/>
            </p:custDataLst>
          </p:nvPr>
        </p:nvSpPr>
        <p:spPr/>
        <p:txBody>
          <a:bodyPr/>
          <a:lstStyle/>
          <a:p>
            <a:fld id="{F04A98FF-4B1A-4EC5-B384-7BE28DC070B5}" type="datetime1">
              <a:rPr lang="fr-FR" smtClean="0"/>
              <a:t>27/05/2026</a:t>
            </a:fld>
            <a:endParaRPr lang="fr-FR"/>
          </a:p>
        </p:txBody>
      </p:sp>
      <p:sp>
        <p:nvSpPr>
          <p:cNvPr id="57" name="Titre 6">
            <a:extLst>
              <a:ext uri="{FF2B5EF4-FFF2-40B4-BE49-F238E27FC236}">
                <a16:creationId xmlns:a16="http://schemas.microsoft.com/office/drawing/2014/main" id="{292D4ACE-0CC5-A8C1-F064-060873387C3D}"/>
              </a:ext>
            </a:extLst>
          </p:cNvPr>
          <p:cNvSpPr>
            <a:spLocks noGrp="1"/>
          </p:cNvSpPr>
          <p:nvPr>
            <p:ph type="title"/>
            <p:custDataLst>
              <p:tags r:id="rId2"/>
            </p:custDataLst>
          </p:nvPr>
        </p:nvSpPr>
        <p:spPr>
          <a:xfrm>
            <a:off x="457200" y="205979"/>
            <a:ext cx="7521262" cy="437965"/>
          </a:xfrm>
        </p:spPr>
        <p:txBody>
          <a:bodyPr rIns="0"/>
          <a:lstStyle/>
          <a:p>
            <a:r>
              <a:rPr lang="fr-FR" sz="1800">
                <a:solidFill>
                  <a:schemeClr val="tx2"/>
                </a:solidFill>
                <a:latin typeface="Open Sans"/>
                <a:ea typeface="Open Sans"/>
                <a:cs typeface="Open Sans"/>
              </a:rPr>
              <a:t>La sensibilisation, la formation et le partage d’informations faciliteraient l’inclusion des BNE dans l’analyse financière</a:t>
            </a:r>
            <a:br>
              <a:rPr lang="fr-FR" sz="1800">
                <a:solidFill>
                  <a:schemeClr val="tx2"/>
                </a:solidFill>
                <a:latin typeface="Open Sans"/>
                <a:ea typeface="Open Sans"/>
                <a:cs typeface="Open Sans"/>
              </a:rPr>
            </a:br>
            <a:endParaRPr lang="fr-FR" sz="1800" b="0">
              <a:solidFill>
                <a:srgbClr val="000000"/>
              </a:solidFill>
              <a:latin typeface="Open Sans"/>
              <a:ea typeface="Open Sans"/>
              <a:cs typeface="Open Sans"/>
            </a:endParaRPr>
          </a:p>
          <a:p>
            <a:endParaRPr lang="fr-FR" sz="1800">
              <a:solidFill>
                <a:schemeClr val="tx2"/>
              </a:solidFill>
              <a:latin typeface="Open Sans"/>
              <a:ea typeface="Open Sans"/>
              <a:cs typeface="Open Sans"/>
            </a:endParaRPr>
          </a:p>
        </p:txBody>
      </p:sp>
      <p:sp>
        <p:nvSpPr>
          <p:cNvPr id="59" name="Espace réservé du numéro de diapositive 3">
            <a:extLst>
              <a:ext uri="{FF2B5EF4-FFF2-40B4-BE49-F238E27FC236}">
                <a16:creationId xmlns:a16="http://schemas.microsoft.com/office/drawing/2014/main" id="{401B6981-F320-95CC-8B35-3E9332C2E83E}"/>
              </a:ext>
            </a:extLst>
          </p:cNvPr>
          <p:cNvSpPr>
            <a:spLocks noGrp="1"/>
          </p:cNvSpPr>
          <p:nvPr>
            <p:ph type="sldNum" sz="quarter" idx="4"/>
            <p:custDataLst>
              <p:tags r:id="rId3"/>
            </p:custDataLst>
          </p:nvPr>
        </p:nvSpPr>
        <p:spPr>
          <a:xfrm>
            <a:off x="8172400" y="4968000"/>
            <a:ext cx="514400" cy="144000"/>
          </a:xfrm>
          <a:noFill/>
          <a:ln w="3175">
            <a:solidFill>
              <a:schemeClr val="accent2"/>
            </a:solidFill>
          </a:ln>
        </p:spPr>
        <p:txBody>
          <a:bodyPr/>
          <a:lstStyle/>
          <a:p>
            <a:fld id="{36B95A73-A89A-4BC7-8564-4CF1D1DD2F51}" type="slidenum">
              <a:rPr lang="fr-FR" i="1" smtClean="0">
                <a:solidFill>
                  <a:schemeClr val="accent1"/>
                </a:solidFill>
              </a:rPr>
              <a:pPr/>
              <a:t>60</a:t>
            </a:fld>
            <a:endParaRPr lang="fr-FR" i="1">
              <a:solidFill>
                <a:schemeClr val="accent1"/>
              </a:solidFill>
            </a:endParaRPr>
          </a:p>
        </p:txBody>
      </p:sp>
      <p:sp>
        <p:nvSpPr>
          <p:cNvPr id="89" name="Rectangle 88">
            <a:extLst>
              <a:ext uri="{FF2B5EF4-FFF2-40B4-BE49-F238E27FC236}">
                <a16:creationId xmlns:a16="http://schemas.microsoft.com/office/drawing/2014/main" id="{FFEAA934-A7A2-3D86-D5C6-CA6932E7FE3D}"/>
              </a:ext>
            </a:extLst>
          </p:cNvPr>
          <p:cNvSpPr/>
          <p:nvPr>
            <p:custDataLst>
              <p:tags r:id="rId4"/>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A – Barrières et leviers</a:t>
            </a:r>
          </a:p>
        </p:txBody>
      </p:sp>
      <p:sp>
        <p:nvSpPr>
          <p:cNvPr id="91" name="Rectangle 90">
            <a:extLst>
              <a:ext uri="{FF2B5EF4-FFF2-40B4-BE49-F238E27FC236}">
                <a16:creationId xmlns:a16="http://schemas.microsoft.com/office/drawing/2014/main" id="{B2E0AA30-7B56-0610-F968-8129319286D0}"/>
              </a:ext>
            </a:extLst>
          </p:cNvPr>
          <p:cNvSpPr/>
          <p:nvPr>
            <p:custDataLst>
              <p:tags r:id="rId5"/>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6. Barrières et leviers à l’inclusion des BNE &amp; conclusions </a:t>
            </a:r>
          </a:p>
        </p:txBody>
      </p:sp>
      <p:sp>
        <p:nvSpPr>
          <p:cNvPr id="3" name="Espace réservé du numéro de diapositive 3">
            <a:extLst>
              <a:ext uri="{FF2B5EF4-FFF2-40B4-BE49-F238E27FC236}">
                <a16:creationId xmlns:a16="http://schemas.microsoft.com/office/drawing/2014/main" id="{7B55A411-9C2D-7A27-241A-F28636FC0703}"/>
              </a:ext>
            </a:extLst>
          </p:cNvPr>
          <p:cNvSpPr txBox="1">
            <a:spLocks/>
          </p:cNvSpPr>
          <p:nvPr>
            <p:custDataLst>
              <p:tags r:id="rId6"/>
            </p:custDataLst>
          </p:nvPr>
        </p:nvSpPr>
        <p:spPr>
          <a:xfrm>
            <a:off x="8324800" y="5120400"/>
            <a:ext cx="514400" cy="144000"/>
          </a:xfrm>
          <a:prstGeom prst="rect">
            <a:avLst/>
          </a:prstGeom>
        </p:spPr>
        <p:txBody>
          <a:bodyPr vert="horz" lIns="91440" tIns="45720" rIns="91440" bIns="45720" rtlCol="0" anchor="ctr"/>
          <a:lstStyle>
            <a:defPPr>
              <a:defRPr lang="fr-FR"/>
            </a:defPPr>
            <a:lvl1pPr marL="0" algn="r"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B95A73-A89A-4BC7-8564-4CF1D1DD2F51}" type="slidenum">
              <a:rPr lang="fr-FR" smtClean="0"/>
              <a:pPr/>
              <a:t>60</a:t>
            </a:fld>
            <a:endParaRPr lang="fr-FR"/>
          </a:p>
        </p:txBody>
      </p:sp>
      <p:sp>
        <p:nvSpPr>
          <p:cNvPr id="8" name="Rectangle 7">
            <a:extLst>
              <a:ext uri="{FF2B5EF4-FFF2-40B4-BE49-F238E27FC236}">
                <a16:creationId xmlns:a16="http://schemas.microsoft.com/office/drawing/2014/main" id="{FEEDE1A0-B8FB-556C-98EA-BC0C8078EE33}"/>
              </a:ext>
            </a:extLst>
          </p:cNvPr>
          <p:cNvSpPr/>
          <p:nvPr>
            <p:custDataLst>
              <p:tags r:id="rId7"/>
            </p:custDataLst>
          </p:nvPr>
        </p:nvSpPr>
        <p:spPr>
          <a:xfrm>
            <a:off x="457199" y="1030432"/>
            <a:ext cx="7870321" cy="252000"/>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r>
              <a:rPr lang="fr-FR" sz="1100" b="1" u="sng">
                <a:solidFill>
                  <a:schemeClr val="tx1"/>
                </a:solidFill>
              </a:rPr>
              <a:t>Liste des barrières et des leviers associés à l’inclusion des BNE dans l’évaluation des projets d’investissement en EE</a:t>
            </a:r>
          </a:p>
        </p:txBody>
      </p:sp>
      <p:sp>
        <p:nvSpPr>
          <p:cNvPr id="10" name="Rectangle 9">
            <a:extLst>
              <a:ext uri="{FF2B5EF4-FFF2-40B4-BE49-F238E27FC236}">
                <a16:creationId xmlns:a16="http://schemas.microsoft.com/office/drawing/2014/main" id="{857BEF5A-E86D-BB7F-7849-A592868DFEA4}"/>
              </a:ext>
            </a:extLst>
          </p:cNvPr>
          <p:cNvSpPr/>
          <p:nvPr>
            <p:custDataLst>
              <p:tags r:id="rId8"/>
            </p:custDataLst>
          </p:nvPr>
        </p:nvSpPr>
        <p:spPr>
          <a:xfrm>
            <a:off x="523843" y="1716741"/>
            <a:ext cx="1172334" cy="619200"/>
          </a:xfrm>
          <a:prstGeom prst="rect">
            <a:avLst/>
          </a:prstGeom>
          <a:solidFill>
            <a:schemeClr val="tx2">
              <a:lumMod val="75000"/>
              <a:lumOff val="25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fr-FR" sz="1100" b="1">
                <a:solidFill>
                  <a:schemeClr val="bg1"/>
                </a:solidFill>
              </a:rPr>
              <a:t>Manque de méthodologie</a:t>
            </a:r>
          </a:p>
        </p:txBody>
      </p:sp>
      <p:sp>
        <p:nvSpPr>
          <p:cNvPr id="12" name="Rectangle 11">
            <a:extLst>
              <a:ext uri="{FF2B5EF4-FFF2-40B4-BE49-F238E27FC236}">
                <a16:creationId xmlns:a16="http://schemas.microsoft.com/office/drawing/2014/main" id="{AD666D67-500B-1862-CEE2-26EFCD924AA0}"/>
              </a:ext>
            </a:extLst>
          </p:cNvPr>
          <p:cNvSpPr/>
          <p:nvPr>
            <p:custDataLst>
              <p:tags r:id="rId9"/>
            </p:custDataLst>
          </p:nvPr>
        </p:nvSpPr>
        <p:spPr>
          <a:xfrm>
            <a:off x="523843" y="2381422"/>
            <a:ext cx="1172334" cy="612000"/>
          </a:xfrm>
          <a:prstGeom prst="rect">
            <a:avLst/>
          </a:prstGeom>
          <a:solidFill>
            <a:schemeClr val="tx2">
              <a:lumMod val="75000"/>
              <a:lumOff val="25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fr-FR" sz="1100" b="1">
                <a:solidFill>
                  <a:schemeClr val="bg1"/>
                </a:solidFill>
              </a:rPr>
              <a:t>Manque de compétence</a:t>
            </a:r>
          </a:p>
        </p:txBody>
      </p:sp>
      <p:sp>
        <p:nvSpPr>
          <p:cNvPr id="14" name="Rectangle 13">
            <a:extLst>
              <a:ext uri="{FF2B5EF4-FFF2-40B4-BE49-F238E27FC236}">
                <a16:creationId xmlns:a16="http://schemas.microsoft.com/office/drawing/2014/main" id="{19508367-3082-AFC1-22FD-8AEC635FE491}"/>
              </a:ext>
            </a:extLst>
          </p:cNvPr>
          <p:cNvSpPr/>
          <p:nvPr>
            <p:custDataLst>
              <p:tags r:id="rId10"/>
            </p:custDataLst>
          </p:nvPr>
        </p:nvSpPr>
        <p:spPr>
          <a:xfrm>
            <a:off x="523843" y="3042521"/>
            <a:ext cx="1172334" cy="795600"/>
          </a:xfrm>
          <a:prstGeom prst="rect">
            <a:avLst/>
          </a:prstGeom>
          <a:solidFill>
            <a:schemeClr val="tx2">
              <a:lumMod val="75000"/>
              <a:lumOff val="25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fr-FR" sz="1100" b="1">
                <a:solidFill>
                  <a:schemeClr val="bg1"/>
                </a:solidFill>
              </a:rPr>
              <a:t>Manque de données</a:t>
            </a:r>
          </a:p>
        </p:txBody>
      </p:sp>
      <p:sp>
        <p:nvSpPr>
          <p:cNvPr id="16" name="Rectangle 15">
            <a:extLst>
              <a:ext uri="{FF2B5EF4-FFF2-40B4-BE49-F238E27FC236}">
                <a16:creationId xmlns:a16="http://schemas.microsoft.com/office/drawing/2014/main" id="{E946E3F2-9ED6-B0D9-FC41-612FE788D040}"/>
              </a:ext>
            </a:extLst>
          </p:cNvPr>
          <p:cNvSpPr/>
          <p:nvPr>
            <p:custDataLst>
              <p:tags r:id="rId11"/>
            </p:custDataLst>
          </p:nvPr>
        </p:nvSpPr>
        <p:spPr>
          <a:xfrm>
            <a:off x="2650108" y="1720895"/>
            <a:ext cx="864392" cy="212329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fr-FR" sz="1000">
                <a:solidFill>
                  <a:schemeClr val="tx1"/>
                </a:solidFill>
              </a:rPr>
              <a:t>Sensibilisation et formation des acteurs de l’efficacité énergétique</a:t>
            </a:r>
          </a:p>
        </p:txBody>
      </p:sp>
      <p:sp>
        <p:nvSpPr>
          <p:cNvPr id="18" name="Rectangle 17">
            <a:extLst>
              <a:ext uri="{FF2B5EF4-FFF2-40B4-BE49-F238E27FC236}">
                <a16:creationId xmlns:a16="http://schemas.microsoft.com/office/drawing/2014/main" id="{80955870-F2A6-FD08-E03D-F40EC6585D98}"/>
              </a:ext>
            </a:extLst>
          </p:cNvPr>
          <p:cNvSpPr/>
          <p:nvPr>
            <p:custDataLst>
              <p:tags r:id="rId12"/>
            </p:custDataLst>
          </p:nvPr>
        </p:nvSpPr>
        <p:spPr>
          <a:xfrm>
            <a:off x="523843" y="1405401"/>
            <a:ext cx="1172334" cy="25200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t>Barrières</a:t>
            </a:r>
          </a:p>
        </p:txBody>
      </p:sp>
      <p:sp>
        <p:nvSpPr>
          <p:cNvPr id="20" name="Rectangle 19">
            <a:extLst>
              <a:ext uri="{FF2B5EF4-FFF2-40B4-BE49-F238E27FC236}">
                <a16:creationId xmlns:a16="http://schemas.microsoft.com/office/drawing/2014/main" id="{9F985AE0-C4E6-4444-1BDC-41EAB946EE37}"/>
              </a:ext>
            </a:extLst>
          </p:cNvPr>
          <p:cNvSpPr/>
          <p:nvPr>
            <p:custDataLst>
              <p:tags r:id="rId13"/>
            </p:custDataLst>
          </p:nvPr>
        </p:nvSpPr>
        <p:spPr>
          <a:xfrm>
            <a:off x="1784022" y="1405401"/>
            <a:ext cx="1730478" cy="25200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t>Leviers</a:t>
            </a:r>
          </a:p>
        </p:txBody>
      </p:sp>
      <p:sp>
        <p:nvSpPr>
          <p:cNvPr id="22" name="Rectangle 21">
            <a:extLst>
              <a:ext uri="{FF2B5EF4-FFF2-40B4-BE49-F238E27FC236}">
                <a16:creationId xmlns:a16="http://schemas.microsoft.com/office/drawing/2014/main" id="{FBE8A7AB-69BB-6973-4316-E05004CBACCE}"/>
              </a:ext>
            </a:extLst>
          </p:cNvPr>
          <p:cNvSpPr/>
          <p:nvPr>
            <p:custDataLst>
              <p:tags r:id="rId14"/>
            </p:custDataLst>
          </p:nvPr>
        </p:nvSpPr>
        <p:spPr>
          <a:xfrm>
            <a:off x="1784021" y="3887273"/>
            <a:ext cx="1730478" cy="432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fr-FR" sz="1000" noProof="0">
                <a:solidFill>
                  <a:schemeClr val="tx1"/>
                </a:solidFill>
              </a:rPr>
              <a:t>Leviers financiers</a:t>
            </a:r>
          </a:p>
        </p:txBody>
      </p:sp>
      <p:sp>
        <p:nvSpPr>
          <p:cNvPr id="24" name="Rectangle 23">
            <a:extLst>
              <a:ext uri="{FF2B5EF4-FFF2-40B4-BE49-F238E27FC236}">
                <a16:creationId xmlns:a16="http://schemas.microsoft.com/office/drawing/2014/main" id="{F33F9C98-E5A4-EB2A-9740-F71C873A1231}"/>
              </a:ext>
            </a:extLst>
          </p:cNvPr>
          <p:cNvSpPr/>
          <p:nvPr>
            <p:custDataLst>
              <p:tags r:id="rId15"/>
            </p:custDataLst>
          </p:nvPr>
        </p:nvSpPr>
        <p:spPr>
          <a:xfrm>
            <a:off x="1784022" y="1720895"/>
            <a:ext cx="834162" cy="212329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a:r>
              <a:rPr lang="fr-FR" sz="1000">
                <a:solidFill>
                  <a:schemeClr val="tx1"/>
                </a:solidFill>
              </a:rPr>
              <a:t>Partage d’informations sur les BNE</a:t>
            </a:r>
          </a:p>
        </p:txBody>
      </p:sp>
      <p:sp>
        <p:nvSpPr>
          <p:cNvPr id="26" name="Rectangle 25">
            <a:extLst>
              <a:ext uri="{FF2B5EF4-FFF2-40B4-BE49-F238E27FC236}">
                <a16:creationId xmlns:a16="http://schemas.microsoft.com/office/drawing/2014/main" id="{6556A1B8-21A2-DB38-0A31-E1867144C5F2}"/>
              </a:ext>
            </a:extLst>
          </p:cNvPr>
          <p:cNvSpPr/>
          <p:nvPr>
            <p:custDataLst>
              <p:tags r:id="rId16"/>
            </p:custDataLst>
          </p:nvPr>
        </p:nvSpPr>
        <p:spPr>
          <a:xfrm>
            <a:off x="523843" y="3870930"/>
            <a:ext cx="1172334" cy="929494"/>
          </a:xfrm>
          <a:prstGeom prst="rect">
            <a:avLst/>
          </a:prstGeom>
          <a:solidFill>
            <a:schemeClr val="tx2">
              <a:lumMod val="50000"/>
              <a:lumOff val="50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fr-FR" sz="1100" b="1">
                <a:solidFill>
                  <a:schemeClr val="bg1"/>
                </a:solidFill>
              </a:rPr>
              <a:t>Contraintes de l’environnement commercial</a:t>
            </a:r>
          </a:p>
        </p:txBody>
      </p:sp>
      <p:sp>
        <p:nvSpPr>
          <p:cNvPr id="28" name="Rectangle 27">
            <a:extLst>
              <a:ext uri="{FF2B5EF4-FFF2-40B4-BE49-F238E27FC236}">
                <a16:creationId xmlns:a16="http://schemas.microsoft.com/office/drawing/2014/main" id="{C504A781-F0CF-2636-E550-4D5CA38EE7C7}"/>
              </a:ext>
            </a:extLst>
          </p:cNvPr>
          <p:cNvSpPr/>
          <p:nvPr>
            <p:custDataLst>
              <p:tags r:id="rId17"/>
            </p:custDataLst>
          </p:nvPr>
        </p:nvSpPr>
        <p:spPr>
          <a:xfrm>
            <a:off x="7650016" y="2381422"/>
            <a:ext cx="570344" cy="612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fr-FR" sz="1100">
              <a:solidFill>
                <a:schemeClr val="tx1"/>
              </a:solidFill>
            </a:endParaRPr>
          </a:p>
        </p:txBody>
      </p:sp>
      <p:sp>
        <p:nvSpPr>
          <p:cNvPr id="30" name="Rectangle 29">
            <a:extLst>
              <a:ext uri="{FF2B5EF4-FFF2-40B4-BE49-F238E27FC236}">
                <a16:creationId xmlns:a16="http://schemas.microsoft.com/office/drawing/2014/main" id="{82618651-E2F0-3FA5-2260-78D9E16AA1E8}"/>
              </a:ext>
            </a:extLst>
          </p:cNvPr>
          <p:cNvSpPr/>
          <p:nvPr>
            <p:custDataLst>
              <p:tags r:id="rId18"/>
            </p:custDataLst>
          </p:nvPr>
        </p:nvSpPr>
        <p:spPr>
          <a:xfrm>
            <a:off x="7650016" y="1405401"/>
            <a:ext cx="570344" cy="25200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fr-FR" sz="1200" b="1"/>
              <a:t>Priorité</a:t>
            </a:r>
          </a:p>
        </p:txBody>
      </p:sp>
      <p:sp>
        <p:nvSpPr>
          <p:cNvPr id="32" name="Rectangle 31">
            <a:extLst>
              <a:ext uri="{FF2B5EF4-FFF2-40B4-BE49-F238E27FC236}">
                <a16:creationId xmlns:a16="http://schemas.microsoft.com/office/drawing/2014/main" id="{9BF5C783-C9B7-88F7-BDA5-B195FCD4FE50}"/>
              </a:ext>
            </a:extLst>
          </p:cNvPr>
          <p:cNvSpPr/>
          <p:nvPr>
            <p:custDataLst>
              <p:tags r:id="rId19"/>
            </p:custDataLst>
          </p:nvPr>
        </p:nvSpPr>
        <p:spPr>
          <a:xfrm>
            <a:off x="7650016" y="1713071"/>
            <a:ext cx="570344" cy="6192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fr-FR" sz="1100">
              <a:solidFill>
                <a:schemeClr val="tx1"/>
              </a:solidFill>
            </a:endParaRPr>
          </a:p>
        </p:txBody>
      </p:sp>
      <p:pic>
        <p:nvPicPr>
          <p:cNvPr id="34" name="Graphique 28" descr="Évaluation 3 étoiles avec un remplissage uni">
            <a:extLst>
              <a:ext uri="{FF2B5EF4-FFF2-40B4-BE49-F238E27FC236}">
                <a16:creationId xmlns:a16="http://schemas.microsoft.com/office/drawing/2014/main" id="{D34E4E02-842D-D8EE-3EC9-EC521F24F424}"/>
              </a:ext>
            </a:extLst>
          </p:cNvPr>
          <p:cNvPicPr>
            <a:picLocks noChangeAspect="1"/>
          </p:cNvPicPr>
          <p:nvPr>
            <p:custDataLst>
              <p:tags r:id="rId20"/>
            </p:custDataLst>
          </p:nvPr>
        </p:nvPicPr>
        <p:blipFill>
          <a:blip>
            <a:extLst>
              <a:ext uri="{96DAC541-7B7A-43D3-8B79-37D633B846F1}">
                <asvg:svgBlip xmlns:asvg="http://schemas.microsoft.com/office/drawing/2016/SVG/main" r:embed="rId40"/>
              </a:ext>
            </a:extLst>
          </a:blip>
          <a:stretch>
            <a:fillRect/>
          </a:stretch>
        </p:blipFill>
        <p:spPr>
          <a:xfrm>
            <a:off x="7721901" y="2466282"/>
            <a:ext cx="426575" cy="426575"/>
          </a:xfrm>
          <a:prstGeom prst="rect">
            <a:avLst/>
          </a:prstGeom>
        </p:spPr>
      </p:pic>
      <p:sp>
        <p:nvSpPr>
          <p:cNvPr id="36" name="Rectangle 35">
            <a:extLst>
              <a:ext uri="{FF2B5EF4-FFF2-40B4-BE49-F238E27FC236}">
                <a16:creationId xmlns:a16="http://schemas.microsoft.com/office/drawing/2014/main" id="{661EEC45-DD9A-0238-B1D7-7117F95EB33D}"/>
              </a:ext>
            </a:extLst>
          </p:cNvPr>
          <p:cNvSpPr/>
          <p:nvPr>
            <p:custDataLst>
              <p:tags r:id="rId21"/>
            </p:custDataLst>
          </p:nvPr>
        </p:nvSpPr>
        <p:spPr>
          <a:xfrm>
            <a:off x="7650016" y="4368424"/>
            <a:ext cx="570344" cy="432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fr-FR" sz="1100">
              <a:solidFill>
                <a:schemeClr val="tx1"/>
              </a:solidFill>
            </a:endParaRPr>
          </a:p>
        </p:txBody>
      </p:sp>
      <p:pic>
        <p:nvPicPr>
          <p:cNvPr id="38" name="Graphique 31" descr="Évaluation 3 étoiles avec un remplissage uni">
            <a:extLst>
              <a:ext uri="{FF2B5EF4-FFF2-40B4-BE49-F238E27FC236}">
                <a16:creationId xmlns:a16="http://schemas.microsoft.com/office/drawing/2014/main" id="{AC22FE38-2AC6-B02B-CD65-9ECC93D5AA1E}"/>
              </a:ext>
            </a:extLst>
          </p:cNvPr>
          <p:cNvPicPr>
            <a:picLocks noChangeAspect="1"/>
          </p:cNvPicPr>
          <p:nvPr>
            <p:custDataLst>
              <p:tags r:id="rId22"/>
            </p:custDataLst>
          </p:nvPr>
        </p:nvPicPr>
        <p:blipFill>
          <a:blip>
            <a:extLst>
              <a:ext uri="{96DAC541-7B7A-43D3-8B79-37D633B846F1}">
                <asvg:svgBlip xmlns:asvg="http://schemas.microsoft.com/office/drawing/2016/SVG/main" r:embed="rId40"/>
              </a:ext>
            </a:extLst>
          </a:blip>
          <a:stretch>
            <a:fillRect/>
          </a:stretch>
        </p:blipFill>
        <p:spPr>
          <a:xfrm>
            <a:off x="7721901" y="1809384"/>
            <a:ext cx="426575" cy="426575"/>
          </a:xfrm>
          <a:prstGeom prst="rect">
            <a:avLst/>
          </a:prstGeom>
        </p:spPr>
      </p:pic>
      <p:sp>
        <p:nvSpPr>
          <p:cNvPr id="40" name="Rectangle 39">
            <a:extLst>
              <a:ext uri="{FF2B5EF4-FFF2-40B4-BE49-F238E27FC236}">
                <a16:creationId xmlns:a16="http://schemas.microsoft.com/office/drawing/2014/main" id="{AA61E277-AB69-C79C-5E57-791B233CE82A}"/>
              </a:ext>
            </a:extLst>
          </p:cNvPr>
          <p:cNvSpPr/>
          <p:nvPr>
            <p:custDataLst>
              <p:tags r:id="rId23"/>
            </p:custDataLst>
          </p:nvPr>
        </p:nvSpPr>
        <p:spPr>
          <a:xfrm>
            <a:off x="1784021" y="4368424"/>
            <a:ext cx="1730478" cy="432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fr-FR" sz="1000" noProof="0">
                <a:solidFill>
                  <a:schemeClr val="tx1"/>
                </a:solidFill>
              </a:rPr>
              <a:t>Leviers réglementaires</a:t>
            </a:r>
          </a:p>
        </p:txBody>
      </p:sp>
      <p:sp>
        <p:nvSpPr>
          <p:cNvPr id="42" name="Rectangle 41">
            <a:extLst>
              <a:ext uri="{FF2B5EF4-FFF2-40B4-BE49-F238E27FC236}">
                <a16:creationId xmlns:a16="http://schemas.microsoft.com/office/drawing/2014/main" id="{59651271-9E78-0008-1827-101D627F86BF}"/>
              </a:ext>
            </a:extLst>
          </p:cNvPr>
          <p:cNvSpPr/>
          <p:nvPr>
            <p:custDataLst>
              <p:tags r:id="rId24"/>
            </p:custDataLst>
          </p:nvPr>
        </p:nvSpPr>
        <p:spPr>
          <a:xfrm>
            <a:off x="7650016" y="3880102"/>
            <a:ext cx="570344" cy="432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fr-FR" sz="1100">
              <a:solidFill>
                <a:schemeClr val="tx1"/>
              </a:solidFill>
            </a:endParaRPr>
          </a:p>
        </p:txBody>
      </p:sp>
      <p:pic>
        <p:nvPicPr>
          <p:cNvPr id="44" name="Graphique 30" descr="Étoile d'évaluation avec un remplissage uni">
            <a:extLst>
              <a:ext uri="{FF2B5EF4-FFF2-40B4-BE49-F238E27FC236}">
                <a16:creationId xmlns:a16="http://schemas.microsoft.com/office/drawing/2014/main" id="{9FDB5663-DACC-E6EB-BCC8-4A74CC414411}"/>
              </a:ext>
            </a:extLst>
          </p:cNvPr>
          <p:cNvPicPr>
            <a:picLocks noChangeAspect="1"/>
          </p:cNvPicPr>
          <p:nvPr>
            <p:custDataLst>
              <p:tags r:id="rId25"/>
            </p:custDataLst>
          </p:nvPr>
        </p:nvPicPr>
        <p:blipFill>
          <a:blip>
            <a:extLst>
              <a:ext uri="{96DAC541-7B7A-43D3-8B79-37D633B846F1}">
                <asvg:svgBlip xmlns:asvg="http://schemas.microsoft.com/office/drawing/2016/SVG/main" r:embed="rId41"/>
              </a:ext>
            </a:extLst>
          </a:blip>
          <a:stretch>
            <a:fillRect/>
          </a:stretch>
        </p:blipFill>
        <p:spPr>
          <a:xfrm>
            <a:off x="7721900" y="3882815"/>
            <a:ext cx="426575" cy="426575"/>
          </a:xfrm>
          <a:prstGeom prst="rect">
            <a:avLst/>
          </a:prstGeom>
        </p:spPr>
      </p:pic>
      <p:pic>
        <p:nvPicPr>
          <p:cNvPr id="46" name="Graphique 36" descr="Étoile d'évaluation avec un remplissage uni">
            <a:extLst>
              <a:ext uri="{FF2B5EF4-FFF2-40B4-BE49-F238E27FC236}">
                <a16:creationId xmlns:a16="http://schemas.microsoft.com/office/drawing/2014/main" id="{1FD19947-1684-3F45-F16B-5AFEDF31249D}"/>
              </a:ext>
            </a:extLst>
          </p:cNvPr>
          <p:cNvPicPr>
            <a:picLocks noChangeAspect="1"/>
          </p:cNvPicPr>
          <p:nvPr>
            <p:custDataLst>
              <p:tags r:id="rId26"/>
            </p:custDataLst>
          </p:nvPr>
        </p:nvPicPr>
        <p:blipFill>
          <a:blip>
            <a:extLst>
              <a:ext uri="{96DAC541-7B7A-43D3-8B79-37D633B846F1}">
                <asvg:svgBlip xmlns:asvg="http://schemas.microsoft.com/office/drawing/2016/SVG/main" r:embed="rId41"/>
              </a:ext>
            </a:extLst>
          </a:blip>
          <a:stretch>
            <a:fillRect/>
          </a:stretch>
        </p:blipFill>
        <p:spPr>
          <a:xfrm>
            <a:off x="7721899" y="4365309"/>
            <a:ext cx="426575" cy="426575"/>
          </a:xfrm>
          <a:prstGeom prst="rect">
            <a:avLst/>
          </a:prstGeom>
        </p:spPr>
      </p:pic>
      <p:sp>
        <p:nvSpPr>
          <p:cNvPr id="48" name="Rectangle 47">
            <a:extLst>
              <a:ext uri="{FF2B5EF4-FFF2-40B4-BE49-F238E27FC236}">
                <a16:creationId xmlns:a16="http://schemas.microsoft.com/office/drawing/2014/main" id="{0B7A648E-A119-6161-D6D8-0B612A436B44}"/>
              </a:ext>
            </a:extLst>
          </p:cNvPr>
          <p:cNvSpPr/>
          <p:nvPr>
            <p:custDataLst>
              <p:tags r:id="rId27"/>
            </p:custDataLst>
          </p:nvPr>
        </p:nvSpPr>
        <p:spPr>
          <a:xfrm>
            <a:off x="7650015" y="3042574"/>
            <a:ext cx="570344" cy="79554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fr-FR" sz="1100">
              <a:solidFill>
                <a:schemeClr val="tx1"/>
              </a:solidFill>
            </a:endParaRPr>
          </a:p>
        </p:txBody>
      </p:sp>
      <p:pic>
        <p:nvPicPr>
          <p:cNvPr id="50" name="Graphique 38" descr="Évaluation 3 étoiles avec un remplissage uni">
            <a:extLst>
              <a:ext uri="{FF2B5EF4-FFF2-40B4-BE49-F238E27FC236}">
                <a16:creationId xmlns:a16="http://schemas.microsoft.com/office/drawing/2014/main" id="{E8539F60-DEAF-B436-2F7C-C741657F145C}"/>
              </a:ext>
            </a:extLst>
          </p:cNvPr>
          <p:cNvPicPr>
            <a:picLocks noChangeAspect="1"/>
          </p:cNvPicPr>
          <p:nvPr>
            <p:custDataLst>
              <p:tags r:id="rId28"/>
            </p:custDataLst>
          </p:nvPr>
        </p:nvPicPr>
        <p:blipFill>
          <a:blip>
            <a:extLst>
              <a:ext uri="{96DAC541-7B7A-43D3-8B79-37D633B846F1}">
                <asvg:svgBlip xmlns:asvg="http://schemas.microsoft.com/office/drawing/2016/SVG/main" r:embed="rId40"/>
              </a:ext>
            </a:extLst>
          </a:blip>
          <a:stretch>
            <a:fillRect/>
          </a:stretch>
        </p:blipFill>
        <p:spPr>
          <a:xfrm>
            <a:off x="7721899" y="3227060"/>
            <a:ext cx="426575" cy="426575"/>
          </a:xfrm>
          <a:prstGeom prst="rect">
            <a:avLst/>
          </a:prstGeom>
        </p:spPr>
      </p:pic>
      <p:sp>
        <p:nvSpPr>
          <p:cNvPr id="52" name="Rectangle 51">
            <a:extLst>
              <a:ext uri="{FF2B5EF4-FFF2-40B4-BE49-F238E27FC236}">
                <a16:creationId xmlns:a16="http://schemas.microsoft.com/office/drawing/2014/main" id="{29ACCF32-8F64-35AB-6EA1-474933B1AE74}"/>
              </a:ext>
            </a:extLst>
          </p:cNvPr>
          <p:cNvSpPr/>
          <p:nvPr>
            <p:custDataLst>
              <p:tags r:id="rId29"/>
            </p:custDataLst>
          </p:nvPr>
        </p:nvSpPr>
        <p:spPr>
          <a:xfrm>
            <a:off x="3579018" y="1405401"/>
            <a:ext cx="3976973" cy="25200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b="1"/>
              <a:t>Description</a:t>
            </a:r>
          </a:p>
        </p:txBody>
      </p:sp>
      <p:sp>
        <p:nvSpPr>
          <p:cNvPr id="54" name="Rectangle 53">
            <a:extLst>
              <a:ext uri="{FF2B5EF4-FFF2-40B4-BE49-F238E27FC236}">
                <a16:creationId xmlns:a16="http://schemas.microsoft.com/office/drawing/2014/main" id="{8E7F01EF-624B-0598-C786-66EE7FB6487C}"/>
              </a:ext>
            </a:extLst>
          </p:cNvPr>
          <p:cNvSpPr/>
          <p:nvPr>
            <p:custDataLst>
              <p:tags r:id="rId30"/>
            </p:custDataLst>
          </p:nvPr>
        </p:nvSpPr>
        <p:spPr>
          <a:xfrm>
            <a:off x="3579018" y="2381422"/>
            <a:ext cx="3976974" cy="612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panose="020B0604020202020204" pitchFamily="34" charset="0"/>
              <a:buChar char="•"/>
            </a:pPr>
            <a:r>
              <a:rPr lang="fr-FR" sz="1000">
                <a:solidFill>
                  <a:schemeClr val="tx1"/>
                </a:solidFill>
              </a:rPr>
              <a:t>Formation des acteurs de l’EE </a:t>
            </a:r>
          </a:p>
          <a:p>
            <a:pPr marL="171450" indent="-171450">
              <a:buFont typeface="Arial" panose="020B0604020202020204" pitchFamily="34" charset="0"/>
              <a:buChar char="•"/>
            </a:pPr>
            <a:r>
              <a:rPr lang="fr-FR" sz="1000">
                <a:solidFill>
                  <a:schemeClr val="tx1"/>
                </a:solidFill>
              </a:rPr>
              <a:t>À date, peu de formations dédiées aux BNE</a:t>
            </a:r>
            <a:endParaRPr lang="fr-FR" sz="1000" baseline="30000">
              <a:solidFill>
                <a:schemeClr val="tx1"/>
              </a:solidFill>
              <a:ea typeface="Calibri"/>
              <a:cs typeface="Calibri"/>
            </a:endParaRPr>
          </a:p>
        </p:txBody>
      </p:sp>
      <p:sp>
        <p:nvSpPr>
          <p:cNvPr id="56" name="Rectangle 55">
            <a:extLst>
              <a:ext uri="{FF2B5EF4-FFF2-40B4-BE49-F238E27FC236}">
                <a16:creationId xmlns:a16="http://schemas.microsoft.com/office/drawing/2014/main" id="{6EC9E7DE-5198-32EF-51B1-2B18B175FA44}"/>
              </a:ext>
            </a:extLst>
          </p:cNvPr>
          <p:cNvSpPr/>
          <p:nvPr>
            <p:custDataLst>
              <p:tags r:id="rId31"/>
            </p:custDataLst>
          </p:nvPr>
        </p:nvSpPr>
        <p:spPr>
          <a:xfrm>
            <a:off x="3579018" y="4368424"/>
            <a:ext cx="3976973" cy="432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000">
                <a:solidFill>
                  <a:schemeClr val="tx1"/>
                </a:solidFill>
              </a:rPr>
              <a:t>Obligations de </a:t>
            </a:r>
            <a:r>
              <a:rPr lang="fr-FR" sz="1000" err="1">
                <a:solidFill>
                  <a:schemeClr val="tx1"/>
                </a:solidFill>
              </a:rPr>
              <a:t>reporting</a:t>
            </a:r>
            <a:r>
              <a:rPr lang="fr-FR" sz="1000">
                <a:solidFill>
                  <a:schemeClr val="tx1"/>
                </a:solidFill>
              </a:rPr>
              <a:t> (CSRD), bonus d’éligibilité ou dispositifs incitatifs imposant la prise en compte des BNE. Souvent efficaces dans une logique d’incitation ou de structuration</a:t>
            </a:r>
          </a:p>
        </p:txBody>
      </p:sp>
      <p:sp>
        <p:nvSpPr>
          <p:cNvPr id="60" name="Rectangle 59">
            <a:extLst>
              <a:ext uri="{FF2B5EF4-FFF2-40B4-BE49-F238E27FC236}">
                <a16:creationId xmlns:a16="http://schemas.microsoft.com/office/drawing/2014/main" id="{0A6E8150-8C05-A750-B243-A81FD1308081}"/>
              </a:ext>
            </a:extLst>
          </p:cNvPr>
          <p:cNvSpPr/>
          <p:nvPr>
            <p:custDataLst>
              <p:tags r:id="rId32"/>
            </p:custDataLst>
          </p:nvPr>
        </p:nvSpPr>
        <p:spPr>
          <a:xfrm>
            <a:off x="3579018" y="3887273"/>
            <a:ext cx="3976973" cy="432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000">
                <a:solidFill>
                  <a:schemeClr val="tx1"/>
                </a:solidFill>
              </a:rPr>
              <a:t>Mécanismes d’aides, subventions ou prêts bonifiés, favorisant l’intégration des BNE dans les dossiers, permettant de faciliter ou compléter le financement des projets</a:t>
            </a:r>
            <a:endParaRPr lang="fr-FR" sz="1000">
              <a:solidFill>
                <a:schemeClr val="tx1"/>
              </a:solidFill>
              <a:highlight>
                <a:srgbClr val="FFFF00"/>
              </a:highlight>
            </a:endParaRPr>
          </a:p>
        </p:txBody>
      </p:sp>
      <p:sp>
        <p:nvSpPr>
          <p:cNvPr id="64" name="Rectangle 63">
            <a:extLst>
              <a:ext uri="{FF2B5EF4-FFF2-40B4-BE49-F238E27FC236}">
                <a16:creationId xmlns:a16="http://schemas.microsoft.com/office/drawing/2014/main" id="{A64A6A32-FC2F-3B03-E9F6-52059979C591}"/>
              </a:ext>
            </a:extLst>
          </p:cNvPr>
          <p:cNvSpPr/>
          <p:nvPr>
            <p:custDataLst>
              <p:tags r:id="rId33"/>
            </p:custDataLst>
          </p:nvPr>
        </p:nvSpPr>
        <p:spPr>
          <a:xfrm>
            <a:off x="3579018" y="3042574"/>
            <a:ext cx="3976974" cy="795547"/>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panose="020B0604020202020204" pitchFamily="34" charset="0"/>
              <a:buChar char="•"/>
            </a:pPr>
            <a:r>
              <a:rPr lang="fr-FR" sz="1000">
                <a:solidFill>
                  <a:schemeClr val="tx1"/>
                </a:solidFill>
              </a:rPr>
              <a:t>Bonnes questions à poser pour 1. Identifier les BNE, 2. Définir l’indicateur de mesure associé, 3. Identifier la donnée pertinente et sa source dans l’entreprise</a:t>
            </a:r>
          </a:p>
          <a:p>
            <a:pPr marL="171450" indent="-171450">
              <a:buFont typeface="Arial" panose="020B0604020202020204" pitchFamily="34" charset="0"/>
              <a:buChar char="•"/>
            </a:pPr>
            <a:r>
              <a:rPr lang="fr-FR" sz="1000">
                <a:solidFill>
                  <a:srgbClr val="000000"/>
                </a:solidFill>
              </a:rPr>
              <a:t>Identification des personnes disposant de l’accès à ces données</a:t>
            </a:r>
          </a:p>
          <a:p>
            <a:pPr marL="171450" indent="-171450">
              <a:buFont typeface="Arial" panose="020B0604020202020204" pitchFamily="34" charset="0"/>
              <a:buChar char="•"/>
            </a:pPr>
            <a:r>
              <a:rPr lang="fr-FR" sz="1000">
                <a:solidFill>
                  <a:srgbClr val="000000"/>
                </a:solidFill>
              </a:rPr>
              <a:t>Amélioration de la collaboration entre les départements</a:t>
            </a:r>
            <a:endParaRPr lang="fr-FR" sz="1000">
              <a:solidFill>
                <a:srgbClr val="000000"/>
              </a:solidFill>
              <a:ea typeface="Calibri"/>
              <a:cs typeface="Calibri"/>
            </a:endParaRPr>
          </a:p>
        </p:txBody>
      </p:sp>
      <p:sp>
        <p:nvSpPr>
          <p:cNvPr id="68" name="Rectangle 67">
            <a:extLst>
              <a:ext uri="{FF2B5EF4-FFF2-40B4-BE49-F238E27FC236}">
                <a16:creationId xmlns:a16="http://schemas.microsoft.com/office/drawing/2014/main" id="{B2660420-0433-ABD8-D3DB-1DC13ADE7646}"/>
              </a:ext>
            </a:extLst>
          </p:cNvPr>
          <p:cNvSpPr/>
          <p:nvPr>
            <p:custDataLst>
              <p:tags r:id="rId34"/>
            </p:custDataLst>
          </p:nvPr>
        </p:nvSpPr>
        <p:spPr>
          <a:xfrm>
            <a:off x="3579018" y="1714409"/>
            <a:ext cx="3976974" cy="61786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indent="-171450">
              <a:buFont typeface="Arial" panose="020B0604020202020204" pitchFamily="34" charset="0"/>
              <a:buChar char="•"/>
            </a:pPr>
            <a:r>
              <a:rPr lang="fr-FR" sz="1000">
                <a:solidFill>
                  <a:schemeClr val="tx1"/>
                </a:solidFill>
              </a:rPr>
              <a:t>Bénéficier des acquis de la méthodologie MBENEFITS grâce aux différentes applications et la diffuser plus largement</a:t>
            </a:r>
            <a:r>
              <a:rPr lang="fr-FR" sz="1000" baseline="30000">
                <a:solidFill>
                  <a:schemeClr val="tx1"/>
                </a:solidFill>
              </a:rPr>
              <a:t> [1]</a:t>
            </a:r>
            <a:endParaRPr lang="fr-FR" sz="1000" baseline="30000">
              <a:solidFill>
                <a:schemeClr val="tx1"/>
              </a:solidFill>
              <a:ea typeface="Calibri"/>
              <a:cs typeface="Calibri"/>
            </a:endParaRPr>
          </a:p>
          <a:p>
            <a:pPr marL="171450" indent="-171450">
              <a:buFont typeface="Arial" panose="020B0604020202020204" pitchFamily="34" charset="0"/>
              <a:buChar char="•"/>
            </a:pPr>
            <a:r>
              <a:rPr lang="fr-FR" sz="1000">
                <a:solidFill>
                  <a:schemeClr val="tx1"/>
                </a:solidFill>
              </a:rPr>
              <a:t>Processus de standardisation en cours au niveau européen d’un cadre méthodologique pour l’identification et l’évaluation des BNE </a:t>
            </a:r>
            <a:r>
              <a:rPr lang="fr-FR" sz="1000" baseline="30000">
                <a:solidFill>
                  <a:schemeClr val="tx1"/>
                </a:solidFill>
              </a:rPr>
              <a:t>[2]</a:t>
            </a:r>
            <a:endParaRPr lang="fr-FR" sz="1000" baseline="30000">
              <a:solidFill>
                <a:schemeClr val="tx1"/>
              </a:solidFill>
              <a:ea typeface="Calibri"/>
              <a:cs typeface="Calibri"/>
            </a:endParaRPr>
          </a:p>
        </p:txBody>
      </p:sp>
      <p:grpSp>
        <p:nvGrpSpPr>
          <p:cNvPr id="80" name="Groupe 51">
            <a:extLst>
              <a:ext uri="{FF2B5EF4-FFF2-40B4-BE49-F238E27FC236}">
                <a16:creationId xmlns:a16="http://schemas.microsoft.com/office/drawing/2014/main" id="{CCA6F5E6-FD8E-CA1F-3214-38C3C7FB699E}"/>
              </a:ext>
            </a:extLst>
          </p:cNvPr>
          <p:cNvGrpSpPr/>
          <p:nvPr>
            <p:custDataLst>
              <p:tags r:id="rId35"/>
            </p:custDataLst>
          </p:nvPr>
        </p:nvGrpSpPr>
        <p:grpSpPr>
          <a:xfrm>
            <a:off x="7363654" y="847433"/>
            <a:ext cx="1585083" cy="354423"/>
            <a:chOff x="7535265" y="720654"/>
            <a:chExt cx="1585083" cy="354423"/>
          </a:xfrm>
        </p:grpSpPr>
        <p:sp>
          <p:nvSpPr>
            <p:cNvPr id="72" name="Rectangle 71">
              <a:extLst>
                <a:ext uri="{FF2B5EF4-FFF2-40B4-BE49-F238E27FC236}">
                  <a16:creationId xmlns:a16="http://schemas.microsoft.com/office/drawing/2014/main" id="{63BE5F81-AF4A-8AB6-3E02-403C21686061}"/>
                </a:ext>
              </a:extLst>
            </p:cNvPr>
            <p:cNvSpPr/>
            <p:nvPr/>
          </p:nvSpPr>
          <p:spPr>
            <a:xfrm>
              <a:off x="7535265" y="736172"/>
              <a:ext cx="202025" cy="147793"/>
            </a:xfrm>
            <a:prstGeom prst="rect">
              <a:avLst/>
            </a:prstGeom>
            <a:solidFill>
              <a:schemeClr val="tx2">
                <a:lumMod val="75000"/>
                <a:lumOff val="25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fr-FR" sz="1100" b="1">
                  <a:solidFill>
                    <a:schemeClr val="bg1"/>
                  </a:solidFill>
                </a:rPr>
                <a:t>x</a:t>
              </a:r>
            </a:p>
          </p:txBody>
        </p:sp>
        <p:sp>
          <p:nvSpPr>
            <p:cNvPr id="74" name="Rectangle 73">
              <a:extLst>
                <a:ext uri="{FF2B5EF4-FFF2-40B4-BE49-F238E27FC236}">
                  <a16:creationId xmlns:a16="http://schemas.microsoft.com/office/drawing/2014/main" id="{0951F3D7-93EF-49BD-AFAD-31485FE77D67}"/>
                </a:ext>
              </a:extLst>
            </p:cNvPr>
            <p:cNvSpPr/>
            <p:nvPr/>
          </p:nvSpPr>
          <p:spPr>
            <a:xfrm>
              <a:off x="7535265" y="920480"/>
              <a:ext cx="202025" cy="147793"/>
            </a:xfrm>
            <a:prstGeom prst="rect">
              <a:avLst/>
            </a:prstGeom>
            <a:solidFill>
              <a:schemeClr val="tx2">
                <a:lumMod val="50000"/>
                <a:lumOff val="50000"/>
              </a:schemeClr>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fr-FR" sz="1100" b="1">
                  <a:solidFill>
                    <a:schemeClr val="bg1"/>
                  </a:solidFill>
                </a:rPr>
                <a:t>x</a:t>
              </a:r>
            </a:p>
          </p:txBody>
        </p:sp>
        <p:sp>
          <p:nvSpPr>
            <p:cNvPr id="76" name="Rectangle 75">
              <a:extLst>
                <a:ext uri="{FF2B5EF4-FFF2-40B4-BE49-F238E27FC236}">
                  <a16:creationId xmlns:a16="http://schemas.microsoft.com/office/drawing/2014/main" id="{CA328962-148D-BA2D-C4FB-BD7B59458452}"/>
                </a:ext>
              </a:extLst>
            </p:cNvPr>
            <p:cNvSpPr/>
            <p:nvPr/>
          </p:nvSpPr>
          <p:spPr>
            <a:xfrm>
              <a:off x="7699361" y="720654"/>
              <a:ext cx="1420987" cy="167264"/>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r>
                <a:rPr lang="fr-FR" sz="800">
                  <a:solidFill>
                    <a:schemeClr val="tx1"/>
                  </a:solidFill>
                </a:rPr>
                <a:t>Barrières principales</a:t>
              </a:r>
            </a:p>
          </p:txBody>
        </p:sp>
        <p:sp>
          <p:nvSpPr>
            <p:cNvPr id="78" name="Rectangle 77">
              <a:extLst>
                <a:ext uri="{FF2B5EF4-FFF2-40B4-BE49-F238E27FC236}">
                  <a16:creationId xmlns:a16="http://schemas.microsoft.com/office/drawing/2014/main" id="{63FD9CB5-EE3B-E365-BB7C-6F2F0F3687A4}"/>
                </a:ext>
              </a:extLst>
            </p:cNvPr>
            <p:cNvSpPr/>
            <p:nvPr/>
          </p:nvSpPr>
          <p:spPr>
            <a:xfrm>
              <a:off x="7699361" y="907813"/>
              <a:ext cx="1420987" cy="167264"/>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r>
                <a:rPr lang="fr-FR" sz="800">
                  <a:solidFill>
                    <a:schemeClr val="tx1"/>
                  </a:solidFill>
                </a:rPr>
                <a:t>Barrières annexes</a:t>
              </a:r>
            </a:p>
          </p:txBody>
        </p:sp>
      </p:grpSp>
      <p:sp>
        <p:nvSpPr>
          <p:cNvPr id="84" name="Rectangle 83">
            <a:extLst>
              <a:ext uri="{FF2B5EF4-FFF2-40B4-BE49-F238E27FC236}">
                <a16:creationId xmlns:a16="http://schemas.microsoft.com/office/drawing/2014/main" id="{57508092-BAF0-F0D0-B86B-BD487D27B01A}"/>
              </a:ext>
            </a:extLst>
          </p:cNvPr>
          <p:cNvSpPr/>
          <p:nvPr>
            <p:custDataLst>
              <p:tags r:id="rId36"/>
            </p:custDataLst>
          </p:nvPr>
        </p:nvSpPr>
        <p:spPr>
          <a:xfrm>
            <a:off x="7265813" y="674522"/>
            <a:ext cx="1420987" cy="167264"/>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r>
              <a:rPr lang="fr-FR" sz="800" b="1">
                <a:solidFill>
                  <a:schemeClr val="tx1"/>
                </a:solidFill>
              </a:rPr>
              <a:t>Légende</a:t>
            </a:r>
          </a:p>
        </p:txBody>
      </p:sp>
      <p:sp>
        <p:nvSpPr>
          <p:cNvPr id="88" name="Espace réservé du pied de page 5">
            <a:extLst>
              <a:ext uri="{FF2B5EF4-FFF2-40B4-BE49-F238E27FC236}">
                <a16:creationId xmlns:a16="http://schemas.microsoft.com/office/drawing/2014/main" id="{46470FBD-A338-2596-EB74-25B5C128872A}"/>
              </a:ext>
            </a:extLst>
          </p:cNvPr>
          <p:cNvSpPr>
            <a:spLocks noGrp="1"/>
          </p:cNvSpPr>
          <p:nvPr>
            <p:ph type="ftr" sz="quarter" idx="3"/>
            <p:custDataLst>
              <p:tags r:id="rId37"/>
            </p:custDataLst>
          </p:nvPr>
        </p:nvSpPr>
        <p:spPr>
          <a:xfrm>
            <a:off x="1330609" y="4968000"/>
            <a:ext cx="6753947" cy="144000"/>
          </a:xfrm>
        </p:spPr>
        <p:txBody>
          <a:bodyPr/>
          <a:lstStyle/>
          <a:p>
            <a:pPr algn="l"/>
            <a:r>
              <a:rPr lang="fr-FR"/>
              <a:t>Note :  [1] En début 2025, la méthodologie MBENEFITS a déjà été appliquée sur plusieurs projets. Dans le futur, d'autres méthodologies vont probablement se développer; [2] Source : échanges réalisés avec les projets européens . À la date de la réalisation de l’étude, aucun document officiel n’est disponible </a:t>
            </a:r>
            <a:endParaRPr lang="fr-FR">
              <a:ea typeface="Calibri"/>
              <a:cs typeface="Calibri"/>
            </a:endParaRPr>
          </a:p>
        </p:txBody>
      </p:sp>
    </p:spTree>
    <p:extLst>
      <p:ext uri="{BB962C8B-B14F-4D97-AF65-F5344CB8AC3E}">
        <p14:creationId xmlns:p14="http://schemas.microsoft.com/office/powerpoint/2010/main" val="18342910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CF0546-B6BC-6E2A-F44F-E163D873A3A1}"/>
              </a:ext>
            </a:extLst>
          </p:cNvPr>
          <p:cNvSpPr>
            <a:spLocks noGrp="1"/>
          </p:cNvSpPr>
          <p:nvPr>
            <p:ph type="title"/>
            <p:custDataLst>
              <p:tags r:id="rId1"/>
            </p:custDataLst>
          </p:nvPr>
        </p:nvSpPr>
        <p:spPr>
          <a:xfrm>
            <a:off x="457200" y="205979"/>
            <a:ext cx="7750702" cy="437965"/>
          </a:xfrm>
        </p:spPr>
        <p:txBody>
          <a:bodyPr/>
          <a:lstStyle/>
          <a:p>
            <a:r>
              <a:rPr lang="fr-FR" sz="1800">
                <a:solidFill>
                  <a:schemeClr val="tx2"/>
                </a:solidFill>
                <a:latin typeface="Open Sans"/>
                <a:ea typeface="Open Sans"/>
                <a:cs typeface="Open Sans"/>
              </a:rPr>
              <a:t>Les projets européens ont contribué à l’avancement des travaux de recherche sur les BNE, en attendant leurs résultats finaux</a:t>
            </a:r>
          </a:p>
        </p:txBody>
      </p:sp>
      <p:sp>
        <p:nvSpPr>
          <p:cNvPr id="4" name="Espace réservé du numéro de diapositive 3">
            <a:extLst>
              <a:ext uri="{FF2B5EF4-FFF2-40B4-BE49-F238E27FC236}">
                <a16:creationId xmlns:a16="http://schemas.microsoft.com/office/drawing/2014/main" id="{A5182646-08E3-855D-B42F-735BA4A91E6C}"/>
              </a:ext>
            </a:extLst>
          </p:cNvPr>
          <p:cNvSpPr>
            <a:spLocks noGrp="1"/>
          </p:cNvSpPr>
          <p:nvPr>
            <p:ph type="sldNum" sz="quarter" idx="4"/>
            <p:custDataLst>
              <p:tags r:id="rId2"/>
            </p:custDataLst>
          </p:nvPr>
        </p:nvSpPr>
        <p:spPr/>
        <p:txBody>
          <a:bodyPr/>
          <a:lstStyle/>
          <a:p>
            <a:fld id="{36B95A73-A89A-4BC7-8564-4CF1D1DD2F51}" type="slidenum">
              <a:rPr lang="fr-FR" smtClean="0"/>
              <a:pPr/>
              <a:t>61</a:t>
            </a:fld>
            <a:endParaRPr lang="fr-FR"/>
          </a:p>
        </p:txBody>
      </p:sp>
      <p:sp>
        <p:nvSpPr>
          <p:cNvPr id="5" name="Espace réservé de la date 4">
            <a:extLst>
              <a:ext uri="{FF2B5EF4-FFF2-40B4-BE49-F238E27FC236}">
                <a16:creationId xmlns:a16="http://schemas.microsoft.com/office/drawing/2014/main" id="{ED3CC56A-A282-4042-761D-E59EE59C6542}"/>
              </a:ext>
            </a:extLst>
          </p:cNvPr>
          <p:cNvSpPr>
            <a:spLocks noGrp="1"/>
          </p:cNvSpPr>
          <p:nvPr>
            <p:ph type="dt" sz="half" idx="2"/>
            <p:custDataLst>
              <p:tags r:id="rId3"/>
            </p:custDataLst>
          </p:nvPr>
        </p:nvSpPr>
        <p:spPr/>
        <p:txBody>
          <a:bodyPr/>
          <a:lstStyle/>
          <a:p>
            <a:fld id="{F04A98FF-4B1A-4EC5-B384-7BE28DC070B5}" type="datetime1">
              <a:rPr lang="fr-FR" smtClean="0"/>
              <a:t>27/05/2026</a:t>
            </a:fld>
            <a:endParaRPr lang="fr-FR"/>
          </a:p>
        </p:txBody>
      </p:sp>
      <p:sp>
        <p:nvSpPr>
          <p:cNvPr id="6" name="Espace réservé du pied de page 5">
            <a:extLst>
              <a:ext uri="{FF2B5EF4-FFF2-40B4-BE49-F238E27FC236}">
                <a16:creationId xmlns:a16="http://schemas.microsoft.com/office/drawing/2014/main" id="{1C3AC94D-B8C5-1BC0-E192-C32E351455E1}"/>
              </a:ext>
            </a:extLst>
          </p:cNvPr>
          <p:cNvSpPr>
            <a:spLocks noGrp="1"/>
          </p:cNvSpPr>
          <p:nvPr>
            <p:ph type="ftr" sz="quarter" idx="3"/>
            <p:custDataLst>
              <p:tags r:id="rId4"/>
            </p:custDataLst>
          </p:nvPr>
        </p:nvSpPr>
        <p:spPr/>
        <p:txBody>
          <a:bodyPr/>
          <a:lstStyle/>
          <a:p>
            <a:endParaRPr lang="fr-FR"/>
          </a:p>
        </p:txBody>
      </p:sp>
      <p:sp>
        <p:nvSpPr>
          <p:cNvPr id="15" name="Rectangle 14">
            <a:extLst>
              <a:ext uri="{FF2B5EF4-FFF2-40B4-BE49-F238E27FC236}">
                <a16:creationId xmlns:a16="http://schemas.microsoft.com/office/drawing/2014/main" id="{0EAB42FC-58AE-3C26-E70E-CEC2E2EA3E98}"/>
              </a:ext>
            </a:extLst>
          </p:cNvPr>
          <p:cNvSpPr/>
          <p:nvPr>
            <p:custDataLst>
              <p:tags r:id="rId5"/>
            </p:custDataLst>
          </p:nvPr>
        </p:nvSpPr>
        <p:spPr>
          <a:xfrm>
            <a:off x="467544" y="1091083"/>
            <a:ext cx="1062957" cy="51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algn="ctr"/>
            <a:endParaRPr lang="fr-FR" sz="1200" b="1"/>
          </a:p>
          <a:p>
            <a:pPr algn="ctr"/>
            <a:r>
              <a:rPr lang="fr-FR" sz="1200" b="1"/>
              <a:t>Démarche</a:t>
            </a:r>
            <a:endParaRPr lang="fr-FR">
              <a:ea typeface="Calibri"/>
              <a:cs typeface="Calibri"/>
            </a:endParaRPr>
          </a:p>
        </p:txBody>
      </p:sp>
      <p:sp>
        <p:nvSpPr>
          <p:cNvPr id="17" name="Rectangle 16">
            <a:extLst>
              <a:ext uri="{FF2B5EF4-FFF2-40B4-BE49-F238E27FC236}">
                <a16:creationId xmlns:a16="http://schemas.microsoft.com/office/drawing/2014/main" id="{25762ECB-D57E-5CAD-97C1-42DF784F576A}"/>
              </a:ext>
            </a:extLst>
          </p:cNvPr>
          <p:cNvSpPr/>
          <p:nvPr>
            <p:custDataLst>
              <p:tags r:id="rId6"/>
            </p:custDataLst>
          </p:nvPr>
        </p:nvSpPr>
        <p:spPr>
          <a:xfrm>
            <a:off x="1632130" y="1091083"/>
            <a:ext cx="6149758" cy="512871"/>
          </a:xfrm>
          <a:prstGeom prst="rect">
            <a:avLst/>
          </a:prstGeom>
          <a:solidFill>
            <a:schemeClr val="bg2"/>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marL="171450" indent="-171450" fontAlgn="ctr">
              <a:buFont typeface="Arial" panose="020B0604020202020204" pitchFamily="34" charset="0"/>
              <a:buChar char="•"/>
            </a:pPr>
            <a:r>
              <a:rPr lang="fr-FR" sz="1050">
                <a:solidFill>
                  <a:schemeClr val="tx1"/>
                </a:solidFill>
                <a:latin typeface="Calibri"/>
                <a:ea typeface="Calibri"/>
                <a:cs typeface="Calibri"/>
              </a:rPr>
              <a:t>Entretiens avec 5 projets européens :  EU-MORE, </a:t>
            </a:r>
            <a:r>
              <a:rPr lang="fr-FR" sz="1050" err="1">
                <a:solidFill>
                  <a:schemeClr val="tx1"/>
                </a:solidFill>
                <a:latin typeface="Calibri"/>
                <a:ea typeface="Calibri"/>
                <a:cs typeface="Calibri"/>
              </a:rPr>
              <a:t>EnTRAINER</a:t>
            </a:r>
            <a:r>
              <a:rPr lang="fr-FR" sz="1050">
                <a:solidFill>
                  <a:schemeClr val="tx1"/>
                </a:solidFill>
                <a:latin typeface="Calibri"/>
                <a:ea typeface="Calibri"/>
                <a:cs typeface="Calibri"/>
              </a:rPr>
              <a:t>, Audit2Measure, </a:t>
            </a:r>
            <a:r>
              <a:rPr lang="fr-FR" sz="1050" err="1">
                <a:solidFill>
                  <a:schemeClr val="tx1"/>
                </a:solidFill>
                <a:latin typeface="Calibri"/>
                <a:ea typeface="Calibri"/>
                <a:cs typeface="Calibri"/>
              </a:rPr>
              <a:t>KNOWnNEBs</a:t>
            </a:r>
            <a:r>
              <a:rPr lang="fr-FR" sz="1050">
                <a:solidFill>
                  <a:schemeClr val="tx1"/>
                </a:solidFill>
                <a:latin typeface="Calibri"/>
                <a:ea typeface="Calibri"/>
                <a:cs typeface="Calibri"/>
              </a:rPr>
              <a:t>, DEESME</a:t>
            </a:r>
            <a:endParaRPr lang="en-US">
              <a:solidFill>
                <a:schemeClr val="tx1"/>
              </a:solidFill>
              <a:latin typeface="Calibri"/>
              <a:ea typeface="Calibri"/>
              <a:cs typeface="Calibri"/>
            </a:endParaRPr>
          </a:p>
          <a:p>
            <a:pPr marL="171450" indent="-171450">
              <a:buFont typeface="Arial" panose="020B0604020202020204" pitchFamily="34" charset="0"/>
              <a:buChar char="•"/>
            </a:pPr>
            <a:r>
              <a:rPr lang="fr-FR" sz="1050">
                <a:solidFill>
                  <a:schemeClr val="tx1"/>
                </a:solidFill>
                <a:ea typeface="Calibri"/>
                <a:cs typeface="Calibri"/>
              </a:rPr>
              <a:t>Entretiens avec 2 entreprises pilotes du projet EU-MORE (Bekaert) et </a:t>
            </a:r>
            <a:r>
              <a:rPr lang="fr-FR" sz="1050" err="1">
                <a:solidFill>
                  <a:schemeClr val="tx1"/>
                </a:solidFill>
                <a:ea typeface="Calibri"/>
                <a:cs typeface="Calibri"/>
              </a:rPr>
              <a:t>EnTRAINER</a:t>
            </a:r>
            <a:r>
              <a:rPr lang="fr-FR" sz="1050">
                <a:solidFill>
                  <a:schemeClr val="tx1"/>
                </a:solidFill>
                <a:ea typeface="Calibri"/>
                <a:cs typeface="Calibri"/>
              </a:rPr>
              <a:t> (confidentiel)</a:t>
            </a:r>
          </a:p>
        </p:txBody>
      </p:sp>
      <p:pic>
        <p:nvPicPr>
          <p:cNvPr id="19" name="Graphique 32">
            <a:extLst>
              <a:ext uri="{FF2B5EF4-FFF2-40B4-BE49-F238E27FC236}">
                <a16:creationId xmlns:a16="http://schemas.microsoft.com/office/drawing/2014/main" id="{71968628-9293-BDA5-22C3-B766E2927F2B}"/>
              </a:ext>
            </a:extLst>
          </p:cNvPr>
          <p:cNvPicPr>
            <a:picLocks noChangeAspect="1"/>
          </p:cNvPicPr>
          <p:nvPr>
            <p:custDataLst>
              <p:tags r:id="rId7"/>
            </p:custDataLst>
          </p:nvPr>
        </p:nvPicPr>
        <p:blipFill>
          <a:blip>
            <a:extLst>
              <a:ext uri="{96DAC541-7B7A-43D3-8B79-37D633B846F1}">
                <asvg:svgBlip xmlns:asvg="http://schemas.microsoft.com/office/drawing/2016/SVG/main" r:embed="rId24"/>
              </a:ext>
            </a:extLst>
          </a:blip>
          <a:srcRect r="4269" b="12295"/>
          <a:stretch>
            <a:fillRect/>
          </a:stretch>
        </p:blipFill>
        <p:spPr>
          <a:xfrm>
            <a:off x="875392" y="1077232"/>
            <a:ext cx="255545" cy="287130"/>
          </a:xfrm>
          <a:prstGeom prst="rect">
            <a:avLst/>
          </a:prstGeom>
        </p:spPr>
      </p:pic>
      <p:sp>
        <p:nvSpPr>
          <p:cNvPr id="31" name="Rectangle 30">
            <a:extLst>
              <a:ext uri="{FF2B5EF4-FFF2-40B4-BE49-F238E27FC236}">
                <a16:creationId xmlns:a16="http://schemas.microsoft.com/office/drawing/2014/main" id="{758710FB-8947-4EC2-7570-8D5E74EEFEF0}"/>
              </a:ext>
            </a:extLst>
          </p:cNvPr>
          <p:cNvSpPr/>
          <p:nvPr>
            <p:custDataLst>
              <p:tags r:id="rId8"/>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B – Bonnes pratiques issues des REX</a:t>
            </a:r>
          </a:p>
        </p:txBody>
      </p:sp>
      <p:sp>
        <p:nvSpPr>
          <p:cNvPr id="33" name="Rectangle 32">
            <a:extLst>
              <a:ext uri="{FF2B5EF4-FFF2-40B4-BE49-F238E27FC236}">
                <a16:creationId xmlns:a16="http://schemas.microsoft.com/office/drawing/2014/main" id="{4DF53D2A-EC2F-2E73-4E81-B056B2C4FB89}"/>
              </a:ext>
            </a:extLst>
          </p:cNvPr>
          <p:cNvSpPr/>
          <p:nvPr>
            <p:custDataLst>
              <p:tags r:id="rId9"/>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6. Barrières et leviers à l’inclusion des BNE &amp; conclusions </a:t>
            </a:r>
          </a:p>
        </p:txBody>
      </p:sp>
      <p:sp>
        <p:nvSpPr>
          <p:cNvPr id="36" name="Rectangle 35">
            <a:extLst>
              <a:ext uri="{FF2B5EF4-FFF2-40B4-BE49-F238E27FC236}">
                <a16:creationId xmlns:a16="http://schemas.microsoft.com/office/drawing/2014/main" id="{83013532-0320-7F1C-1510-77517A8B8D84}"/>
              </a:ext>
            </a:extLst>
          </p:cNvPr>
          <p:cNvSpPr/>
          <p:nvPr>
            <p:custDataLst>
              <p:tags r:id="rId10"/>
            </p:custDataLst>
          </p:nvPr>
        </p:nvSpPr>
        <p:spPr>
          <a:xfrm>
            <a:off x="7396" y="3633880"/>
            <a:ext cx="2272513" cy="177551"/>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algn="ctr"/>
            <a:r>
              <a:rPr lang="fr-FR" sz="1050">
                <a:solidFill>
                  <a:schemeClr val="tx1"/>
                </a:solidFill>
                <a:latin typeface="Calibri"/>
                <a:ea typeface="Calibri"/>
                <a:cs typeface="Calibri"/>
              </a:rPr>
              <a:t>2 fiches REX </a:t>
            </a:r>
          </a:p>
          <a:p>
            <a:pPr algn="ctr"/>
            <a:r>
              <a:rPr lang="fr-FR" sz="1050">
                <a:solidFill>
                  <a:schemeClr val="tx1"/>
                </a:solidFill>
                <a:latin typeface="Calibri"/>
                <a:ea typeface="Calibri"/>
                <a:cs typeface="Calibri"/>
              </a:rPr>
              <a:t>entreprises pilotes</a:t>
            </a:r>
          </a:p>
        </p:txBody>
      </p:sp>
      <p:pic>
        <p:nvPicPr>
          <p:cNvPr id="14" name="Graphique 13">
            <a:extLst>
              <a:ext uri="{FF2B5EF4-FFF2-40B4-BE49-F238E27FC236}">
                <a16:creationId xmlns:a16="http://schemas.microsoft.com/office/drawing/2014/main" id="{5FE8316E-8427-8AA5-6616-A813153C3D70}"/>
              </a:ext>
            </a:extLst>
          </p:cNvPr>
          <p:cNvPicPr>
            <a:picLocks noChangeAspect="1"/>
          </p:cNvPicPr>
          <p:nvPr>
            <p:custDataLst>
              <p:tags r:id="rId11"/>
            </p:custDataLst>
          </p:nvPr>
        </p:nvPicPr>
        <p:blipFill>
          <a:blip>
            <a:extLst>
              <a:ext uri="{96DAC541-7B7A-43D3-8B79-37D633B846F1}">
                <asvg:svgBlip xmlns:asvg="http://schemas.microsoft.com/office/drawing/2016/SVG/main" r:embed="rId25"/>
              </a:ext>
            </a:extLst>
          </a:blip>
          <a:srcRect r="2241" b="39134"/>
          <a:stretch>
            <a:fillRect/>
          </a:stretch>
        </p:blipFill>
        <p:spPr>
          <a:xfrm rot="8003900">
            <a:off x="6967634" y="2263162"/>
            <a:ext cx="1024275" cy="782656"/>
          </a:xfrm>
          <a:prstGeom prst="rect">
            <a:avLst/>
          </a:prstGeom>
        </p:spPr>
      </p:pic>
      <p:sp>
        <p:nvSpPr>
          <p:cNvPr id="16" name="Rectangle 15">
            <a:extLst>
              <a:ext uri="{FF2B5EF4-FFF2-40B4-BE49-F238E27FC236}">
                <a16:creationId xmlns:a16="http://schemas.microsoft.com/office/drawing/2014/main" id="{84743388-A51B-ED33-C56E-4D21C658EFE4}"/>
              </a:ext>
            </a:extLst>
          </p:cNvPr>
          <p:cNvSpPr/>
          <p:nvPr>
            <p:custDataLst>
              <p:tags r:id="rId12"/>
            </p:custDataLst>
          </p:nvPr>
        </p:nvSpPr>
        <p:spPr>
          <a:xfrm>
            <a:off x="6363679" y="1872993"/>
            <a:ext cx="2065921" cy="304745"/>
          </a:xfrm>
          <a:prstGeom prst="rect">
            <a:avLst/>
          </a:prstGeom>
          <a:no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45720" rtlCol="0" anchor="ctr"/>
          <a:lstStyle/>
          <a:p>
            <a:pPr algn="ctr"/>
            <a:r>
              <a:rPr lang="fr-FR" sz="1050">
                <a:solidFill>
                  <a:schemeClr val="tx1"/>
                </a:solidFill>
                <a:ea typeface="Calibri"/>
                <a:cs typeface="Calibri"/>
              </a:rPr>
              <a:t>5 fiches REX </a:t>
            </a:r>
          </a:p>
          <a:p>
            <a:pPr algn="ctr"/>
            <a:r>
              <a:rPr lang="fr-FR" sz="1050">
                <a:solidFill>
                  <a:schemeClr val="tx1"/>
                </a:solidFill>
                <a:ea typeface="Calibri"/>
                <a:cs typeface="Calibri"/>
              </a:rPr>
              <a:t>projets européens</a:t>
            </a:r>
          </a:p>
        </p:txBody>
      </p:sp>
      <p:pic>
        <p:nvPicPr>
          <p:cNvPr id="18" name="Graphique 17">
            <a:extLst>
              <a:ext uri="{FF2B5EF4-FFF2-40B4-BE49-F238E27FC236}">
                <a16:creationId xmlns:a16="http://schemas.microsoft.com/office/drawing/2014/main" id="{1B07C85C-0AB3-05E9-80D5-C1DC9CC6BC35}"/>
              </a:ext>
            </a:extLst>
          </p:cNvPr>
          <p:cNvPicPr>
            <a:picLocks noChangeAspect="1"/>
          </p:cNvPicPr>
          <p:nvPr>
            <p:custDataLst>
              <p:tags r:id="rId13"/>
            </p:custDataLst>
          </p:nvPr>
        </p:nvPicPr>
        <p:blipFill>
          <a:blip>
            <a:extLst>
              <a:ext uri="{96DAC541-7B7A-43D3-8B79-37D633B846F1}">
                <asvg:svgBlip xmlns:asvg="http://schemas.microsoft.com/office/drawing/2016/SVG/main" r:embed="rId25"/>
              </a:ext>
            </a:extLst>
          </a:blip>
          <a:srcRect r="2241" b="39134"/>
          <a:stretch>
            <a:fillRect/>
          </a:stretch>
        </p:blipFill>
        <p:spPr>
          <a:xfrm rot="19164702">
            <a:off x="767504" y="2671613"/>
            <a:ext cx="1024275" cy="782656"/>
          </a:xfrm>
          <a:prstGeom prst="rect">
            <a:avLst/>
          </a:prstGeom>
        </p:spPr>
      </p:pic>
      <p:pic>
        <p:nvPicPr>
          <p:cNvPr id="22" name="Image 21">
            <a:extLst>
              <a:ext uri="{FF2B5EF4-FFF2-40B4-BE49-F238E27FC236}">
                <a16:creationId xmlns:a16="http://schemas.microsoft.com/office/drawing/2014/main" id="{2D5429EC-5E45-A9AD-2CB7-024B0DD8138A}"/>
              </a:ext>
            </a:extLst>
          </p:cNvPr>
          <p:cNvPicPr>
            <a:picLocks noChangeAspect="1"/>
          </p:cNvPicPr>
          <p:nvPr>
            <p:custDataLst>
              <p:tags r:id="rId14"/>
            </p:custDataLst>
          </p:nvPr>
        </p:nvPicPr>
        <p:blipFill>
          <a:blip r:embed="rId26"/>
          <a:stretch>
            <a:fillRect/>
          </a:stretch>
        </p:blipFill>
        <p:spPr>
          <a:xfrm>
            <a:off x="1791352" y="1730750"/>
            <a:ext cx="3251688" cy="1838776"/>
          </a:xfrm>
          <a:prstGeom prst="rect">
            <a:avLst/>
          </a:prstGeom>
        </p:spPr>
      </p:pic>
      <p:pic>
        <p:nvPicPr>
          <p:cNvPr id="8" name="Picture 7">
            <a:extLst>
              <a:ext uri="{FF2B5EF4-FFF2-40B4-BE49-F238E27FC236}">
                <a16:creationId xmlns:a16="http://schemas.microsoft.com/office/drawing/2014/main" id="{C5CB8CEB-0D2E-7D64-6289-AF53DBE252AB}"/>
              </a:ext>
            </a:extLst>
          </p:cNvPr>
          <p:cNvPicPr>
            <a:picLocks noChangeAspect="1"/>
          </p:cNvPicPr>
          <p:nvPr>
            <p:custDataLst>
              <p:tags r:id="rId15"/>
            </p:custDataLst>
          </p:nvPr>
        </p:nvPicPr>
        <p:blipFill>
          <a:blip r:embed="rId27"/>
          <a:stretch>
            <a:fillRect/>
          </a:stretch>
        </p:blipFill>
        <p:spPr>
          <a:xfrm>
            <a:off x="3654290" y="2371392"/>
            <a:ext cx="3146109" cy="1769012"/>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7DF8228B-C597-D965-1D74-B407D562C36D}"/>
              </a:ext>
            </a:extLst>
          </p:cNvPr>
          <p:cNvPicPr>
            <a:picLocks noChangeAspect="1"/>
          </p:cNvPicPr>
          <p:nvPr>
            <p:custDataLst>
              <p:tags r:id="rId16"/>
            </p:custDataLst>
          </p:nvPr>
        </p:nvPicPr>
        <p:blipFill>
          <a:blip r:embed="rId28">
            <a:clrChange>
              <a:clrFrom>
                <a:srgbClr val="FFFFFF"/>
              </a:clrFrom>
              <a:clrTo>
                <a:srgbClr val="FFFFFF">
                  <a:alpha val="0"/>
                </a:srgbClr>
              </a:clrTo>
            </a:clrChange>
          </a:blip>
          <a:stretch>
            <a:fillRect/>
          </a:stretch>
        </p:blipFill>
        <p:spPr>
          <a:xfrm>
            <a:off x="2862803" y="4286467"/>
            <a:ext cx="659281" cy="631859"/>
          </a:xfrm>
          <a:prstGeom prst="rect">
            <a:avLst/>
          </a:prstGeom>
        </p:spPr>
      </p:pic>
      <p:pic>
        <p:nvPicPr>
          <p:cNvPr id="9" name="Image 8">
            <a:extLst>
              <a:ext uri="{FF2B5EF4-FFF2-40B4-BE49-F238E27FC236}">
                <a16:creationId xmlns:a16="http://schemas.microsoft.com/office/drawing/2014/main" id="{F43FC6B9-2AC8-9D43-1FF1-B91D9385D8F7}"/>
              </a:ext>
            </a:extLst>
          </p:cNvPr>
          <p:cNvPicPr>
            <a:picLocks noChangeAspect="1"/>
          </p:cNvPicPr>
          <p:nvPr>
            <p:custDataLst>
              <p:tags r:id="rId17"/>
            </p:custDataLst>
          </p:nvPr>
        </p:nvPicPr>
        <p:blipFill>
          <a:blip r:embed="rId29">
            <a:clrChange>
              <a:clrFrom>
                <a:srgbClr val="FFFFFF"/>
              </a:clrFrom>
              <a:clrTo>
                <a:srgbClr val="FFFFFF">
                  <a:alpha val="0"/>
                </a:srgbClr>
              </a:clrTo>
            </a:clrChange>
          </a:blip>
          <a:stretch>
            <a:fillRect/>
          </a:stretch>
        </p:blipFill>
        <p:spPr>
          <a:xfrm>
            <a:off x="3807342" y="4326251"/>
            <a:ext cx="829605" cy="552291"/>
          </a:xfrm>
          <a:prstGeom prst="rect">
            <a:avLst/>
          </a:prstGeom>
        </p:spPr>
      </p:pic>
      <p:pic>
        <p:nvPicPr>
          <p:cNvPr id="10" name="Image 9">
            <a:extLst>
              <a:ext uri="{FF2B5EF4-FFF2-40B4-BE49-F238E27FC236}">
                <a16:creationId xmlns:a16="http://schemas.microsoft.com/office/drawing/2014/main" id="{387449D7-F672-116F-E3FB-CA422C643D1E}"/>
              </a:ext>
            </a:extLst>
          </p:cNvPr>
          <p:cNvPicPr>
            <a:picLocks noChangeAspect="1"/>
          </p:cNvPicPr>
          <p:nvPr>
            <p:custDataLst>
              <p:tags r:id="rId18"/>
            </p:custDataLst>
          </p:nvPr>
        </p:nvPicPr>
        <p:blipFill>
          <a:blip r:embed="rId30">
            <a:clrChange>
              <a:clrFrom>
                <a:srgbClr val="FFFFFF"/>
              </a:clrFrom>
              <a:clrTo>
                <a:srgbClr val="FFFFFF">
                  <a:alpha val="0"/>
                </a:srgbClr>
              </a:clrTo>
            </a:clrChange>
          </a:blip>
          <a:stretch>
            <a:fillRect/>
          </a:stretch>
        </p:blipFill>
        <p:spPr>
          <a:xfrm>
            <a:off x="4922205" y="4391705"/>
            <a:ext cx="933062" cy="421383"/>
          </a:xfrm>
          <a:prstGeom prst="rect">
            <a:avLst/>
          </a:prstGeom>
        </p:spPr>
      </p:pic>
      <p:pic>
        <p:nvPicPr>
          <p:cNvPr id="11" name="Image 10">
            <a:extLst>
              <a:ext uri="{FF2B5EF4-FFF2-40B4-BE49-F238E27FC236}">
                <a16:creationId xmlns:a16="http://schemas.microsoft.com/office/drawing/2014/main" id="{A3A7BEAC-A6B0-593F-A7C5-87F4E713E61E}"/>
              </a:ext>
            </a:extLst>
          </p:cNvPr>
          <p:cNvPicPr>
            <a:picLocks noChangeAspect="1"/>
          </p:cNvPicPr>
          <p:nvPr>
            <p:custDataLst>
              <p:tags r:id="rId19"/>
            </p:custDataLst>
          </p:nvPr>
        </p:nvPicPr>
        <p:blipFill>
          <a:blip r:embed="rId31">
            <a:clrChange>
              <a:clrFrom>
                <a:srgbClr val="FFFFFF"/>
              </a:clrFrom>
              <a:clrTo>
                <a:srgbClr val="FFFFFF">
                  <a:alpha val="0"/>
                </a:srgbClr>
              </a:clrTo>
            </a:clrChange>
          </a:blip>
          <a:stretch>
            <a:fillRect/>
          </a:stretch>
        </p:blipFill>
        <p:spPr>
          <a:xfrm>
            <a:off x="6140525" y="4286467"/>
            <a:ext cx="785582" cy="631859"/>
          </a:xfrm>
          <a:prstGeom prst="rect">
            <a:avLst/>
          </a:prstGeom>
        </p:spPr>
      </p:pic>
      <p:pic>
        <p:nvPicPr>
          <p:cNvPr id="12" name="Image 11">
            <a:extLst>
              <a:ext uri="{FF2B5EF4-FFF2-40B4-BE49-F238E27FC236}">
                <a16:creationId xmlns:a16="http://schemas.microsoft.com/office/drawing/2014/main" id="{EE92ACA6-0691-553F-C561-2A915F1383C5}"/>
              </a:ext>
            </a:extLst>
          </p:cNvPr>
          <p:cNvPicPr>
            <a:picLocks noChangeAspect="1"/>
          </p:cNvPicPr>
          <p:nvPr>
            <p:custDataLst>
              <p:tags r:id="rId20"/>
            </p:custDataLst>
          </p:nvPr>
        </p:nvPicPr>
        <p:blipFill>
          <a:blip r:embed="rId32">
            <a:clrChange>
              <a:clrFrom>
                <a:srgbClr val="FFFFFF"/>
              </a:clrFrom>
              <a:clrTo>
                <a:srgbClr val="FFFFFF">
                  <a:alpha val="0"/>
                </a:srgbClr>
              </a:clrTo>
            </a:clrChange>
          </a:blip>
          <a:stretch>
            <a:fillRect/>
          </a:stretch>
        </p:blipFill>
        <p:spPr>
          <a:xfrm>
            <a:off x="7211367" y="4341782"/>
            <a:ext cx="841318" cy="521229"/>
          </a:xfrm>
          <a:prstGeom prst="rect">
            <a:avLst/>
          </a:prstGeom>
        </p:spPr>
      </p:pic>
      <p:pic>
        <p:nvPicPr>
          <p:cNvPr id="13" name="Picture 6" descr="Mbenefits">
            <a:extLst>
              <a:ext uri="{FF2B5EF4-FFF2-40B4-BE49-F238E27FC236}">
                <a16:creationId xmlns:a16="http://schemas.microsoft.com/office/drawing/2014/main" id="{9947AA87-AC97-1435-C5B7-5608803E930D}"/>
              </a:ext>
            </a:extLst>
          </p:cNvPr>
          <p:cNvPicPr>
            <a:picLocks noChangeAspect="1" noChangeArrowheads="1"/>
          </p:cNvPicPr>
          <p:nvPr>
            <p:custDataLst>
              <p:tags r:id="rId21"/>
            </p:custDataLst>
          </p:nvPr>
        </p:nvPicPr>
        <p:blipFill>
          <a:blip r:embed="rId33" cstate="screen">
            <a:extLst>
              <a:ext uri="{28A0092B-C50C-407E-A947-70E740481C1C}">
                <a14:useLocalDpi xmlns:a14="http://schemas.microsoft.com/office/drawing/2010/main" val="0"/>
              </a:ext>
            </a:extLst>
          </a:blip>
          <a:srcRect/>
          <a:stretch>
            <a:fillRect/>
          </a:stretch>
        </p:blipFill>
        <p:spPr bwMode="auto">
          <a:xfrm>
            <a:off x="845526" y="4475952"/>
            <a:ext cx="576433" cy="25288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DEESME - IEECP">
            <a:extLst>
              <a:ext uri="{FF2B5EF4-FFF2-40B4-BE49-F238E27FC236}">
                <a16:creationId xmlns:a16="http://schemas.microsoft.com/office/drawing/2014/main" id="{6CBE03B5-5F72-E3A7-D643-7ECAD15D1716}"/>
              </a:ext>
            </a:extLst>
          </p:cNvPr>
          <p:cNvPicPr>
            <a:picLocks noChangeAspect="1" noChangeArrowheads="1"/>
          </p:cNvPicPr>
          <p:nvPr>
            <p:custDataLst>
              <p:tags r:id="rId22"/>
            </p:custDataLst>
          </p:nvPr>
        </p:nvPicPr>
        <p:blipFill>
          <a:blip r:embed="rId34" cstate="screen">
            <a:extLst>
              <a:ext uri="{28A0092B-C50C-407E-A947-70E740481C1C}">
                <a14:useLocalDpi xmlns:a14="http://schemas.microsoft.com/office/drawing/2010/main" val="0"/>
              </a:ext>
            </a:extLst>
          </a:blip>
          <a:srcRect/>
          <a:stretch>
            <a:fillRect/>
          </a:stretch>
        </p:blipFill>
        <p:spPr bwMode="auto">
          <a:xfrm>
            <a:off x="1707217" y="4341297"/>
            <a:ext cx="870328" cy="522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759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8227895-E8F2-05E7-C626-553E2C908E32}"/>
              </a:ext>
            </a:extLst>
          </p:cNvPr>
          <p:cNvSpPr>
            <a:spLocks noGrp="1"/>
          </p:cNvSpPr>
          <p:nvPr>
            <p:ph type="title"/>
            <p:custDataLst>
              <p:tags r:id="rId1"/>
            </p:custDataLst>
          </p:nvPr>
        </p:nvSpPr>
        <p:spPr/>
        <p:txBody>
          <a:bodyPr/>
          <a:lstStyle/>
          <a:p>
            <a:r>
              <a:rPr lang="fr-FR">
                <a:solidFill>
                  <a:srgbClr val="234E5F"/>
                </a:solidFill>
              </a:rPr>
              <a:t>Recommandations &amp; conclusions</a:t>
            </a:r>
            <a:endParaRPr lang="en-GB">
              <a:solidFill>
                <a:srgbClr val="234E5F"/>
              </a:solidFill>
            </a:endParaRPr>
          </a:p>
        </p:txBody>
      </p:sp>
      <p:graphicFrame>
        <p:nvGraphicFramePr>
          <p:cNvPr id="7" name="Espace réservé du contenu 6">
            <a:extLst>
              <a:ext uri="{FF2B5EF4-FFF2-40B4-BE49-F238E27FC236}">
                <a16:creationId xmlns:a16="http://schemas.microsoft.com/office/drawing/2014/main" id="{99F8336E-9597-9C48-8430-B14210787405}"/>
              </a:ext>
            </a:extLst>
          </p:cNvPr>
          <p:cNvGraphicFramePr>
            <a:graphicFrameLocks noGrp="1"/>
          </p:cNvGraphicFramePr>
          <p:nvPr>
            <p:ph idx="1"/>
            <p:custDataLst>
              <p:tags r:id="rId2"/>
            </p:custDataLst>
            <p:extLst>
              <p:ext uri="{D42A27DB-BD31-4B8C-83A1-F6EECF244321}">
                <p14:modId xmlns:p14="http://schemas.microsoft.com/office/powerpoint/2010/main" val="1794948605"/>
              </p:ext>
            </p:extLst>
          </p:nvPr>
        </p:nvGraphicFramePr>
        <p:xfrm>
          <a:off x="457200" y="996084"/>
          <a:ext cx="7978773" cy="3397740"/>
        </p:xfrm>
        <a:graphic>
          <a:graphicData uri="http://schemas.openxmlformats.org/drawingml/2006/table">
            <a:tbl>
              <a:tblPr firstRow="1" bandRow="1">
                <a:tableStyleId>{5C22544A-7EE6-4342-B048-85BDC9FD1C3A}</a:tableStyleId>
              </a:tblPr>
              <a:tblGrid>
                <a:gridCol w="1843790">
                  <a:extLst>
                    <a:ext uri="{9D8B030D-6E8A-4147-A177-3AD203B41FA5}">
                      <a16:colId xmlns:a16="http://schemas.microsoft.com/office/drawing/2014/main" val="3982176202"/>
                    </a:ext>
                  </a:extLst>
                </a:gridCol>
                <a:gridCol w="4474564">
                  <a:extLst>
                    <a:ext uri="{9D8B030D-6E8A-4147-A177-3AD203B41FA5}">
                      <a16:colId xmlns:a16="http://schemas.microsoft.com/office/drawing/2014/main" val="1263711955"/>
                    </a:ext>
                  </a:extLst>
                </a:gridCol>
                <a:gridCol w="1660419">
                  <a:extLst>
                    <a:ext uri="{9D8B030D-6E8A-4147-A177-3AD203B41FA5}">
                      <a16:colId xmlns:a16="http://schemas.microsoft.com/office/drawing/2014/main" val="2863508083"/>
                    </a:ext>
                  </a:extLst>
                </a:gridCol>
              </a:tblGrid>
              <a:tr h="337127">
                <a:tc>
                  <a:txBody>
                    <a:bodyPr/>
                    <a:lstStyle/>
                    <a:p>
                      <a:pPr algn="ctr"/>
                      <a:r>
                        <a:rPr lang="fr-FR" sz="1100" noProof="0">
                          <a:solidFill>
                            <a:schemeClr val="bg1"/>
                          </a:solidFill>
                        </a:rPr>
                        <a:t>Type de recommandation</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90000"/>
                        <a:lumOff val="10000"/>
                      </a:schemeClr>
                    </a:solidFill>
                  </a:tcPr>
                </a:tc>
                <a:tc>
                  <a:txBody>
                    <a:bodyPr/>
                    <a:lstStyle/>
                    <a:p>
                      <a:pPr algn="ctr"/>
                      <a:r>
                        <a:rPr lang="fr-FR" sz="1100" noProof="0">
                          <a:solidFill>
                            <a:schemeClr val="bg1"/>
                          </a:solidFill>
                        </a:rPr>
                        <a:t>Recommandations	</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90000"/>
                        <a:lumOff val="10000"/>
                      </a:schemeClr>
                    </a:solidFill>
                  </a:tcPr>
                </a:tc>
                <a:tc>
                  <a:txBody>
                    <a:bodyPr/>
                    <a:lstStyle/>
                    <a:p>
                      <a:pPr algn="ctr"/>
                      <a:r>
                        <a:rPr lang="fr-FR" sz="1100" noProof="0">
                          <a:solidFill>
                            <a:schemeClr val="bg1"/>
                          </a:solidFill>
                        </a:rPr>
                        <a:t>Acteurs clés à engager</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90000"/>
                        <a:lumOff val="10000"/>
                      </a:schemeClr>
                    </a:solidFill>
                  </a:tcPr>
                </a:tc>
                <a:extLst>
                  <a:ext uri="{0D108BD9-81ED-4DB2-BD59-A6C34878D82A}">
                    <a16:rowId xmlns:a16="http://schemas.microsoft.com/office/drawing/2014/main" val="3305038634"/>
                  </a:ext>
                </a:extLst>
              </a:tr>
              <a:tr h="859320">
                <a:tc>
                  <a:txBody>
                    <a:bodyPr/>
                    <a:lstStyle/>
                    <a:p>
                      <a:r>
                        <a:rPr lang="fr-FR" sz="1050" b="1" noProof="0"/>
                        <a:t>Recommandations pour les pratiques industrielles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171450" indent="-171450">
                        <a:buFont typeface="Arial" panose="020B0604020202020204" pitchFamily="34" charset="0"/>
                        <a:buChar char="•"/>
                      </a:pPr>
                      <a:r>
                        <a:rPr lang="fr-FR" sz="1050" b="0" noProof="0">
                          <a:solidFill>
                            <a:schemeClr val="tx1"/>
                          </a:solidFill>
                        </a:rPr>
                        <a:t>Promouvoir une culture de l’efficacité énergétique «élargie» dans les entreprises</a:t>
                      </a:r>
                    </a:p>
                    <a:p>
                      <a:pPr marL="171450" indent="-171450">
                        <a:buFont typeface="Arial" panose="020B0604020202020204" pitchFamily="34" charset="0"/>
                        <a:buChar char="•"/>
                      </a:pPr>
                      <a:r>
                        <a:rPr lang="fr-FR" sz="1050" b="0" noProof="0">
                          <a:solidFill>
                            <a:schemeClr val="tx1"/>
                          </a:solidFill>
                        </a:rPr>
                        <a:t>Renforcer la collaboration entre départements</a:t>
                      </a:r>
                    </a:p>
                    <a:p>
                      <a:pPr marL="171450" indent="-171450">
                        <a:buFont typeface="Arial" panose="020B0604020202020204" pitchFamily="34" charset="0"/>
                        <a:buChar char="•"/>
                      </a:pPr>
                      <a:r>
                        <a:rPr lang="fr-FR" sz="1050" b="0" noProof="0">
                          <a:solidFill>
                            <a:schemeClr val="tx1"/>
                          </a:solidFill>
                        </a:rPr>
                        <a:t>Intégrer les BNE dans l’évaluation des projets </a:t>
                      </a:r>
                    </a:p>
                    <a:p>
                      <a:pPr marL="171450" lvl="0" indent="-171450">
                        <a:buFont typeface="Arial" panose="020B0604020202020204" pitchFamily="34" charset="0"/>
                        <a:buChar char="•"/>
                      </a:pPr>
                      <a:r>
                        <a:rPr lang="fr-FR" sz="1050" b="0" noProof="0">
                          <a:solidFill>
                            <a:schemeClr val="tx1"/>
                          </a:solidFill>
                        </a:rPr>
                        <a:t>Contribuer à l’élaboration d’un standard </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algn="ctr"/>
                      <a:r>
                        <a:rPr lang="fr-FR" sz="1050" b="0" noProof="0"/>
                        <a:t>Exploitants industriels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19125920"/>
                  </a:ext>
                </a:extLst>
              </a:tr>
              <a:tr h="683315">
                <a:tc>
                  <a:txBody>
                    <a:bodyPr/>
                    <a:lstStyle/>
                    <a:p>
                      <a:r>
                        <a:rPr lang="fr-FR" sz="1050" b="1" noProof="0"/>
                        <a:t>Recommandations pour les outils et méthodes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71450" indent="-171450">
                        <a:buFont typeface="Arial" panose="020B0604020202020204" pitchFamily="34" charset="0"/>
                        <a:buChar char="•"/>
                      </a:pPr>
                      <a:r>
                        <a:rPr lang="fr-FR" sz="1050" b="0" noProof="0"/>
                        <a:t>Adapter les outils et méthodologies aux besoins spécifiques des industriels</a:t>
                      </a:r>
                    </a:p>
                    <a:p>
                      <a:pPr marL="171450" indent="-171450">
                        <a:buFont typeface="Arial" panose="020B0604020202020204" pitchFamily="34" charset="0"/>
                        <a:buChar char="•"/>
                      </a:pPr>
                      <a:r>
                        <a:rPr lang="fr-FR" sz="1050" b="0" noProof="0">
                          <a:solidFill>
                            <a:schemeClr val="tx1"/>
                          </a:solidFill>
                        </a:rPr>
                        <a:t>Développer les outils existants et former à leur utilisation </a:t>
                      </a:r>
                    </a:p>
                    <a:p>
                      <a:pPr marL="171450" indent="-171450">
                        <a:buFont typeface="Arial" panose="020B0604020202020204" pitchFamily="34" charset="0"/>
                        <a:buChar char="•"/>
                      </a:pPr>
                      <a:r>
                        <a:rPr lang="fr-FR" sz="1050" b="0" noProof="0"/>
                        <a:t>Améliorer l’ergonomie des outils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5">
                        <a:lumMod val="20000"/>
                        <a:lumOff val="80000"/>
                      </a:schemeClr>
                    </a:solidFill>
                  </a:tcPr>
                </a:tc>
                <a:tc>
                  <a:txBody>
                    <a:bodyPr/>
                    <a:lstStyle/>
                    <a:p>
                      <a:pPr marL="171450" indent="-171450" algn="l">
                        <a:buFont typeface="Arial" panose="020B0604020202020204" pitchFamily="34" charset="0"/>
                        <a:buChar char="•"/>
                      </a:pPr>
                      <a:r>
                        <a:rPr lang="fr-FR" sz="1050" b="0" noProof="0"/>
                        <a:t>Exploitants industriels</a:t>
                      </a:r>
                    </a:p>
                    <a:p>
                      <a:pPr marL="171450" indent="-171450" algn="l">
                        <a:buFont typeface="Arial" panose="020B0604020202020204" pitchFamily="34" charset="0"/>
                        <a:buChar char="•"/>
                      </a:pPr>
                      <a:r>
                        <a:rPr lang="fr-FR" sz="1050" b="0" noProof="0"/>
                        <a:t>Offreurs de solutions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15130896"/>
                  </a:ext>
                </a:extLst>
              </a:tr>
              <a:tr h="724728">
                <a:tc>
                  <a:txBody>
                    <a:bodyPr/>
                    <a:lstStyle/>
                    <a:p>
                      <a:r>
                        <a:rPr lang="fr-FR" sz="1050" b="1" noProof="0"/>
                        <a:t>Recommandations en matière de sensibilisation et communication</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10000"/>
                        <a:lumOff val="90000"/>
                      </a:schemeClr>
                    </a:solidFill>
                  </a:tcPr>
                </a:tc>
                <a:tc>
                  <a:txBody>
                    <a:bodyPr/>
                    <a:lstStyle/>
                    <a:p>
                      <a:pPr marL="171450" indent="-171450">
                        <a:buFont typeface="Arial" panose="020B0604020202020204" pitchFamily="34" charset="0"/>
                        <a:buChar char="•"/>
                      </a:pPr>
                      <a:r>
                        <a:rPr lang="fr-FR" sz="1050" b="0" noProof="0"/>
                        <a:t>Sensibiliser, former, communiquer et impliquer toutes les parties prenantes </a:t>
                      </a:r>
                    </a:p>
                    <a:p>
                      <a:pPr marL="171450" indent="-171450">
                        <a:buFont typeface="Arial" panose="020B0604020202020204" pitchFamily="34" charset="0"/>
                        <a:buChar char="•"/>
                      </a:pPr>
                      <a:r>
                        <a:rPr lang="fr-FR" sz="1050" b="0" noProof="0"/>
                        <a:t>Renforcer la communication entre auditeurs énergétiques et industriels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10000"/>
                        <a:lumOff val="90000"/>
                      </a:schemeClr>
                    </a:solidFill>
                  </a:tcPr>
                </a:tc>
                <a:tc>
                  <a:txBody>
                    <a:bodyPr/>
                    <a:lstStyle/>
                    <a:p>
                      <a:pPr marL="171450" indent="-171450">
                        <a:buFont typeface="Arial" panose="020B0604020202020204" pitchFamily="34" charset="0"/>
                        <a:buChar char="•"/>
                      </a:pPr>
                      <a:r>
                        <a:rPr lang="fr-FR" sz="1050" b="0" noProof="0"/>
                        <a:t>Exploitants industriels</a:t>
                      </a:r>
                    </a:p>
                    <a:p>
                      <a:pPr marL="171450" indent="-171450">
                        <a:buFont typeface="Arial" panose="020B0604020202020204" pitchFamily="34" charset="0"/>
                        <a:buChar char="•"/>
                      </a:pPr>
                      <a:r>
                        <a:rPr lang="fr-FR" sz="1050" b="0" noProof="0"/>
                        <a:t>Autres : Auditeurs énergétiques, associations professionnelles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accent1">
                        <a:lumMod val="10000"/>
                        <a:lumOff val="90000"/>
                      </a:schemeClr>
                    </a:solidFill>
                  </a:tcPr>
                </a:tc>
                <a:extLst>
                  <a:ext uri="{0D108BD9-81ED-4DB2-BD59-A6C34878D82A}">
                    <a16:rowId xmlns:a16="http://schemas.microsoft.com/office/drawing/2014/main" val="823145238"/>
                  </a:ext>
                </a:extLst>
              </a:tr>
              <a:tr h="610842">
                <a:tc>
                  <a:txBody>
                    <a:bodyPr/>
                    <a:lstStyle/>
                    <a:p>
                      <a:r>
                        <a:rPr lang="fr-FR" sz="1050" b="1" noProof="0"/>
                        <a:t>Recommandations pour les offreurs de solutions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25000"/>
                        <a:lumOff val="75000"/>
                      </a:schemeClr>
                    </a:solidFill>
                  </a:tcPr>
                </a:tc>
                <a:tc>
                  <a:txBody>
                    <a:bodyPr/>
                    <a:lstStyle/>
                    <a:p>
                      <a:pPr marL="171450" indent="-171450">
                        <a:buFont typeface="Arial" panose="020B0604020202020204" pitchFamily="34" charset="0"/>
                        <a:buChar char="•"/>
                      </a:pPr>
                      <a:r>
                        <a:rPr lang="fr-FR" sz="1050" b="0" noProof="0"/>
                        <a:t>Enrichir l’argumentaire commercial</a:t>
                      </a:r>
                    </a:p>
                    <a:p>
                      <a:pPr marL="171450" indent="-171450">
                        <a:buFont typeface="Arial" panose="020B0604020202020204" pitchFamily="34" charset="0"/>
                        <a:buChar char="•"/>
                      </a:pPr>
                      <a:r>
                        <a:rPr lang="fr-FR" sz="1050" b="0" noProof="0"/>
                        <a:t>Contribuer à l’élaboration/</a:t>
                      </a:r>
                      <a:r>
                        <a:rPr lang="fr-FR" sz="1050" b="0" noProof="0">
                          <a:solidFill>
                            <a:schemeClr val="tx1"/>
                          </a:solidFill>
                        </a:rPr>
                        <a:t>amélioration</a:t>
                      </a:r>
                      <a:r>
                        <a:rPr lang="fr-FR" sz="1050" b="0" noProof="0"/>
                        <a:t> de méthodologies standardisées </a:t>
                      </a:r>
                    </a:p>
                    <a:p>
                      <a:pPr marL="171450" lvl="0" indent="-171450">
                        <a:buFont typeface="Arial" panose="020B0604020202020204" pitchFamily="34" charset="0"/>
                        <a:buChar char="•"/>
                      </a:pPr>
                      <a:r>
                        <a:rPr lang="fr-FR" sz="1050" b="0" noProof="0"/>
                        <a:t>Former et sensibiliser les clients et parties prenantes sur les enjeux des BNE</a:t>
                      </a:r>
                      <a:endParaRPr lang="fr-FR" sz="1050" b="0"/>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25000"/>
                        <a:lumOff val="75000"/>
                      </a:schemeClr>
                    </a:solidFill>
                  </a:tcPr>
                </a:tc>
                <a:tc>
                  <a:txBody>
                    <a:bodyPr/>
                    <a:lstStyle/>
                    <a:p>
                      <a:pPr algn="ctr"/>
                      <a:r>
                        <a:rPr lang="fr-FR" sz="1050" b="0" noProof="0"/>
                        <a:t>Offreurs de solutions</a:t>
                      </a:r>
                    </a:p>
                  </a:txBody>
                  <a:tcPr marT="41564" marB="41564"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tx2">
                        <a:lumMod val="25000"/>
                        <a:lumOff val="75000"/>
                      </a:schemeClr>
                    </a:solidFill>
                  </a:tcPr>
                </a:tc>
                <a:extLst>
                  <a:ext uri="{0D108BD9-81ED-4DB2-BD59-A6C34878D82A}">
                    <a16:rowId xmlns:a16="http://schemas.microsoft.com/office/drawing/2014/main" val="4146702979"/>
                  </a:ext>
                </a:extLst>
              </a:tr>
            </a:tbl>
          </a:graphicData>
        </a:graphic>
      </p:graphicFrame>
      <p:sp>
        <p:nvSpPr>
          <p:cNvPr id="4" name="Espace réservé de la date 3">
            <a:extLst>
              <a:ext uri="{FF2B5EF4-FFF2-40B4-BE49-F238E27FC236}">
                <a16:creationId xmlns:a16="http://schemas.microsoft.com/office/drawing/2014/main" id="{671B1F1A-DACE-6089-3395-01EC067CD0FE}"/>
              </a:ext>
            </a:extLst>
          </p:cNvPr>
          <p:cNvSpPr>
            <a:spLocks noGrp="1"/>
          </p:cNvSpPr>
          <p:nvPr>
            <p:ph type="dt" sz="half" idx="2"/>
            <p:custDataLst>
              <p:tags r:id="rId3"/>
            </p:custDataLst>
          </p:nvPr>
        </p:nvSpPr>
        <p:spPr/>
        <p:txBody>
          <a:bodyPr/>
          <a:lstStyle/>
          <a:p>
            <a:fld id="{50FEAEFA-F039-4F72-AFB1-EE92198D6C33}" type="datetime1">
              <a:rPr lang="fr-FR" smtClean="0"/>
              <a:t>27/05/2026</a:t>
            </a:fld>
            <a:endParaRPr lang="fr-FR"/>
          </a:p>
        </p:txBody>
      </p:sp>
      <p:sp>
        <p:nvSpPr>
          <p:cNvPr id="2" name="Rectangle 1">
            <a:extLst>
              <a:ext uri="{FF2B5EF4-FFF2-40B4-BE49-F238E27FC236}">
                <a16:creationId xmlns:a16="http://schemas.microsoft.com/office/drawing/2014/main" id="{06EC724F-B531-BF18-60BA-1AE10CD07FE3}"/>
              </a:ext>
            </a:extLst>
          </p:cNvPr>
          <p:cNvSpPr/>
          <p:nvPr>
            <p:custDataLst>
              <p:tags r:id="rId4"/>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C – Recommandations &amp; conclusions</a:t>
            </a:r>
          </a:p>
        </p:txBody>
      </p:sp>
      <p:sp>
        <p:nvSpPr>
          <p:cNvPr id="3" name="Rectangle 2">
            <a:extLst>
              <a:ext uri="{FF2B5EF4-FFF2-40B4-BE49-F238E27FC236}">
                <a16:creationId xmlns:a16="http://schemas.microsoft.com/office/drawing/2014/main" id="{D20C2D85-EE3F-C0AC-CAF4-8502E1C15980}"/>
              </a:ext>
            </a:extLst>
          </p:cNvPr>
          <p:cNvSpPr/>
          <p:nvPr>
            <p:custDataLst>
              <p:tags r:id="rId5"/>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6. Barrières et leviers à l’inclusion des BNE &amp; conclusions </a:t>
            </a:r>
          </a:p>
        </p:txBody>
      </p:sp>
    </p:spTree>
    <p:extLst>
      <p:ext uri="{BB962C8B-B14F-4D97-AF65-F5344CB8AC3E}">
        <p14:creationId xmlns:p14="http://schemas.microsoft.com/office/powerpoint/2010/main" val="25412901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89722-F3E6-6E21-AB48-AFF838D980A6}"/>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FA014A75-C7D3-F07B-FC5E-0986235C5C3A}"/>
              </a:ext>
            </a:extLst>
          </p:cNvPr>
          <p:cNvPicPr>
            <a:picLocks noChangeAspect="1" noChangeArrowheads="1"/>
          </p:cNvPicPr>
          <p:nvPr>
            <p:custDataLst>
              <p:tags r:id="rId1"/>
            </p:custDataLst>
          </p:nvPr>
        </p:nvPicPr>
        <p:blipFill rotWithShape="1">
          <a:blip r:embed="rId7" cstate="screen">
            <a:extLst>
              <a:ext uri="{28A0092B-C50C-407E-A947-70E740481C1C}">
                <a14:useLocalDpi xmlns:a14="http://schemas.microsoft.com/office/drawing/2010/main" val="0"/>
              </a:ext>
            </a:extLst>
          </a:blip>
          <a:srcRect r="27644"/>
          <a:stretch/>
        </p:blipFill>
        <p:spPr bwMode="auto">
          <a:xfrm>
            <a:off x="919724" y="2543069"/>
            <a:ext cx="2415496" cy="351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AF75959C-3062-1FFD-23FA-F9FDB9854768}"/>
              </a:ext>
            </a:extLst>
          </p:cNvPr>
          <p:cNvSpPr/>
          <p:nvPr>
            <p:custDataLst>
              <p:tags r:id="rId2"/>
            </p:custDataLst>
          </p:nvPr>
        </p:nvSpPr>
        <p:spPr>
          <a:xfrm>
            <a:off x="1220118" y="2543069"/>
            <a:ext cx="298633" cy="351105"/>
          </a:xfrm>
          <a:prstGeom prst="rect">
            <a:avLst/>
          </a:prstGeom>
          <a:noFill/>
          <a:ln w="38100"/>
        </p:spPr>
        <p:style>
          <a:lnRef idx="2">
            <a:schemeClr val="accent3"/>
          </a:lnRef>
          <a:fillRef idx="1">
            <a:schemeClr val="lt1"/>
          </a:fillRef>
          <a:effectRef idx="0">
            <a:schemeClr val="accent3"/>
          </a:effectRef>
          <a:fontRef idx="minor">
            <a:schemeClr val="dk1"/>
          </a:fontRef>
        </p:style>
        <p:txBody>
          <a:bodyPr rtlCol="0" anchor="ctr"/>
          <a:lstStyle/>
          <a:p>
            <a:pPr algn="ctr" defTabSz="914378">
              <a:defRPr/>
            </a:pPr>
            <a:endParaRPr lang="fr-FR">
              <a:solidFill>
                <a:prstClr val="black"/>
              </a:solidFill>
              <a:latin typeface="Calibri"/>
            </a:endParaRPr>
          </a:p>
        </p:txBody>
      </p:sp>
      <p:pic>
        <p:nvPicPr>
          <p:cNvPr id="2050" name="Picture 2">
            <a:extLst>
              <a:ext uri="{FF2B5EF4-FFF2-40B4-BE49-F238E27FC236}">
                <a16:creationId xmlns:a16="http://schemas.microsoft.com/office/drawing/2014/main" id="{10BAC686-6527-0432-3F2D-11F0ED74EDE8}"/>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rcRect/>
          <a:stretch>
            <a:fillRect/>
          </a:stretch>
        </p:blipFill>
        <p:spPr bwMode="auto">
          <a:xfrm>
            <a:off x="5074128" y="2045873"/>
            <a:ext cx="2415496" cy="1338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Flèche droite 8">
            <a:extLst>
              <a:ext uri="{FF2B5EF4-FFF2-40B4-BE49-F238E27FC236}">
                <a16:creationId xmlns:a16="http://schemas.microsoft.com/office/drawing/2014/main" id="{8AE9F4FE-7155-3AE3-B473-4054BE176288}"/>
              </a:ext>
            </a:extLst>
          </p:cNvPr>
          <p:cNvSpPr/>
          <p:nvPr>
            <p:custDataLst>
              <p:tags r:id="rId4"/>
            </p:custDataLst>
          </p:nvPr>
        </p:nvSpPr>
        <p:spPr>
          <a:xfrm>
            <a:off x="3885558" y="2563588"/>
            <a:ext cx="606480" cy="298610"/>
          </a:xfrm>
          <a:prstGeom prst="rightArrow">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378">
              <a:defRPr/>
            </a:pPr>
            <a:endParaRPr lang="fr-FR">
              <a:solidFill>
                <a:prstClr val="white"/>
              </a:solidFill>
              <a:latin typeface="Calibri"/>
            </a:endParaRPr>
          </a:p>
        </p:txBody>
      </p:sp>
      <p:sp>
        <p:nvSpPr>
          <p:cNvPr id="11" name="Titre 1">
            <a:extLst>
              <a:ext uri="{FF2B5EF4-FFF2-40B4-BE49-F238E27FC236}">
                <a16:creationId xmlns:a16="http://schemas.microsoft.com/office/drawing/2014/main" id="{33CE5450-336E-3758-E862-768B7E3E587D}"/>
              </a:ext>
            </a:extLst>
          </p:cNvPr>
          <p:cNvSpPr>
            <a:spLocks noGrp="1"/>
          </p:cNvSpPr>
          <p:nvPr>
            <p:ph type="title"/>
            <p:custDataLst>
              <p:tags r:id="rId5"/>
            </p:custDataLst>
          </p:nvPr>
        </p:nvSpPr>
        <p:spPr>
          <a:xfrm>
            <a:off x="467544" y="842527"/>
            <a:ext cx="7521262" cy="702071"/>
          </a:xfrm>
        </p:spPr>
        <p:txBody>
          <a:bodyPr/>
          <a:lstStyle/>
          <a:p>
            <a:r>
              <a:rPr lang="fr-FR"/>
              <a:t>Des questions ?</a:t>
            </a:r>
          </a:p>
        </p:txBody>
      </p:sp>
    </p:spTree>
    <p:extLst>
      <p:ext uri="{BB962C8B-B14F-4D97-AF65-F5344CB8AC3E}">
        <p14:creationId xmlns:p14="http://schemas.microsoft.com/office/powerpoint/2010/main" val="41127628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1A4C2F6-FB39-254B-D84C-FDCAD9EE7120}"/>
              </a:ext>
            </a:extLst>
          </p:cNvPr>
          <p:cNvSpPr>
            <a:spLocks noGrp="1"/>
          </p:cNvSpPr>
          <p:nvPr>
            <p:ph type="title"/>
            <p:custDataLst>
              <p:tags r:id="rId1"/>
            </p:custDataLst>
          </p:nvPr>
        </p:nvSpPr>
        <p:spPr>
          <a:xfrm>
            <a:off x="722313" y="1915753"/>
            <a:ext cx="7772400" cy="1021556"/>
          </a:xfrm>
        </p:spPr>
        <p:txBody>
          <a:bodyPr anchor="t">
            <a:noAutofit/>
          </a:bodyPr>
          <a:lstStyle/>
          <a:p>
            <a:r>
              <a:rPr lang="en-US" sz="2800" err="1"/>
              <a:t>Actualités</a:t>
            </a:r>
            <a:r>
              <a:rPr lang="en-US" sz="2800"/>
              <a:t> ALLICE</a:t>
            </a:r>
            <a:endParaRPr lang="fr-FR"/>
          </a:p>
        </p:txBody>
      </p:sp>
      <p:sp>
        <p:nvSpPr>
          <p:cNvPr id="2" name="Espace réservé du numéro de diapositive 1">
            <a:extLst>
              <a:ext uri="{FF2B5EF4-FFF2-40B4-BE49-F238E27FC236}">
                <a16:creationId xmlns:a16="http://schemas.microsoft.com/office/drawing/2014/main" id="{335D9913-986E-8C5B-0BFB-75623D2E414D}"/>
              </a:ext>
            </a:extLst>
          </p:cNvPr>
          <p:cNvSpPr>
            <a:spLocks noGrp="1"/>
          </p:cNvSpPr>
          <p:nvPr>
            <p:ph type="sldNum" sz="quarter" idx="4"/>
            <p:custDataLst>
              <p:tags r:id="rId2"/>
            </p:custDataLst>
          </p:nvPr>
        </p:nvSpPr>
        <p:spPr/>
        <p:txBody>
          <a:bodyPr/>
          <a:lstStyle/>
          <a:p>
            <a:fld id="{36B95A73-A89A-4BC7-8564-4CF1D1DD2F51}" type="slidenum">
              <a:rPr lang="fr-FR" smtClean="0"/>
              <a:pPr/>
              <a:t>64</a:t>
            </a:fld>
            <a:endParaRPr lang="fr-FR"/>
          </a:p>
        </p:txBody>
      </p:sp>
    </p:spTree>
    <p:extLst>
      <p:ext uri="{BB962C8B-B14F-4D97-AF65-F5344CB8AC3E}">
        <p14:creationId xmlns:p14="http://schemas.microsoft.com/office/powerpoint/2010/main" val="6893615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085232-9983-7139-E284-115E076F9A5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57C4CA7-5ED9-56DB-2118-3E870BF1F5E2}"/>
              </a:ext>
            </a:extLst>
          </p:cNvPr>
          <p:cNvSpPr>
            <a:spLocks noGrp="1"/>
          </p:cNvSpPr>
          <p:nvPr>
            <p:ph idx="1"/>
          </p:nvPr>
        </p:nvSpPr>
        <p:spPr>
          <a:xfrm>
            <a:off x="6423102" y="1999785"/>
            <a:ext cx="2263698" cy="1248937"/>
          </a:xfrm>
        </p:spPr>
        <p:txBody>
          <a:bodyPr/>
          <a:lstStyle/>
          <a:p>
            <a:pPr marL="0" indent="0" algn="ctr">
              <a:buNone/>
            </a:pPr>
            <a:r>
              <a:rPr lang="fr-FR"/>
              <a:t>Ne manquez pas l’événement : </a:t>
            </a:r>
            <a:r>
              <a:rPr lang="fr-FR">
                <a:solidFill>
                  <a:schemeClr val="accent3"/>
                </a:solidFill>
              </a:rPr>
              <a:t>inscrivez-vous vite ! </a:t>
            </a:r>
          </a:p>
        </p:txBody>
      </p:sp>
      <p:sp>
        <p:nvSpPr>
          <p:cNvPr id="4" name="Espace réservé du numéro de diapositive 3">
            <a:extLst>
              <a:ext uri="{FF2B5EF4-FFF2-40B4-BE49-F238E27FC236}">
                <a16:creationId xmlns:a16="http://schemas.microsoft.com/office/drawing/2014/main" id="{7C779B5B-CD1F-5E02-600A-CB4228C674A4}"/>
              </a:ext>
            </a:extLst>
          </p:cNvPr>
          <p:cNvSpPr>
            <a:spLocks noGrp="1"/>
          </p:cNvSpPr>
          <p:nvPr>
            <p:ph type="sldNum" sz="quarter" idx="4"/>
          </p:nvPr>
        </p:nvSpPr>
        <p:spPr/>
        <p:txBody>
          <a:bodyPr/>
          <a:lstStyle/>
          <a:p>
            <a:fld id="{36B95A73-A89A-4BC7-8564-4CF1D1DD2F51}" type="slidenum">
              <a:rPr lang="fr-FR" smtClean="0"/>
              <a:pPr/>
              <a:t>65</a:t>
            </a:fld>
            <a:endParaRPr lang="fr-FR"/>
          </a:p>
        </p:txBody>
      </p:sp>
      <p:sp>
        <p:nvSpPr>
          <p:cNvPr id="5" name="Espace réservé de la date 4">
            <a:extLst>
              <a:ext uri="{FF2B5EF4-FFF2-40B4-BE49-F238E27FC236}">
                <a16:creationId xmlns:a16="http://schemas.microsoft.com/office/drawing/2014/main" id="{723222F3-D47A-6AE2-598A-5A3C8290E172}"/>
              </a:ext>
            </a:extLst>
          </p:cNvPr>
          <p:cNvSpPr>
            <a:spLocks noGrp="1"/>
          </p:cNvSpPr>
          <p:nvPr>
            <p:ph type="dt" sz="half" idx="2"/>
          </p:nvPr>
        </p:nvSpPr>
        <p:spPr/>
        <p:txBody>
          <a:bodyPr/>
          <a:lstStyle/>
          <a:p>
            <a:fld id="{F04A98FF-4B1A-4EC5-B384-7BE28DC070B5}" type="datetime1">
              <a:rPr lang="fr-FR" smtClean="0"/>
              <a:t>27/05/2026</a:t>
            </a:fld>
            <a:endParaRPr lang="fr-FR"/>
          </a:p>
        </p:txBody>
      </p:sp>
      <p:sp>
        <p:nvSpPr>
          <p:cNvPr id="6" name="Espace réservé du pied de page 5">
            <a:extLst>
              <a:ext uri="{FF2B5EF4-FFF2-40B4-BE49-F238E27FC236}">
                <a16:creationId xmlns:a16="http://schemas.microsoft.com/office/drawing/2014/main" id="{69E56025-17AF-FC8C-8063-F6F8E6BBE117}"/>
              </a:ext>
            </a:extLst>
          </p:cNvPr>
          <p:cNvSpPr>
            <a:spLocks noGrp="1"/>
          </p:cNvSpPr>
          <p:nvPr>
            <p:ph type="ftr" sz="quarter" idx="3"/>
          </p:nvPr>
        </p:nvSpPr>
        <p:spPr/>
        <p:txBody>
          <a:bodyPr/>
          <a:lstStyle/>
          <a:p>
            <a:endParaRPr lang="fr-FR"/>
          </a:p>
        </p:txBody>
      </p:sp>
      <p:pic>
        <p:nvPicPr>
          <p:cNvPr id="3074" name="Picture 2">
            <a:extLst>
              <a:ext uri="{FF2B5EF4-FFF2-40B4-BE49-F238E27FC236}">
                <a16:creationId xmlns:a16="http://schemas.microsoft.com/office/drawing/2014/main" id="{253D4528-C63D-80BF-8AD6-76A1B44BEB02}"/>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69356" y="0"/>
            <a:ext cx="5808663"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2965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AC86A1D-1351-6970-8CD1-97B52F0173A6}"/>
              </a:ext>
            </a:extLst>
          </p:cNvPr>
          <p:cNvSpPr/>
          <p:nvPr>
            <p:custDataLst>
              <p:tags r:id="rId1"/>
            </p:custDataLst>
          </p:nvPr>
        </p:nvSpPr>
        <p:spPr>
          <a:xfrm>
            <a:off x="1330609" y="882397"/>
            <a:ext cx="5527391" cy="3848930"/>
          </a:xfrm>
          <a:prstGeom prst="rect">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a:extLst>
              <a:ext uri="{FF2B5EF4-FFF2-40B4-BE49-F238E27FC236}">
                <a16:creationId xmlns:a16="http://schemas.microsoft.com/office/drawing/2014/main" id="{21854F00-9C8C-8DAC-A010-DFA12CD35DFA}"/>
              </a:ext>
            </a:extLst>
          </p:cNvPr>
          <p:cNvSpPr>
            <a:spLocks noGrp="1"/>
          </p:cNvSpPr>
          <p:nvPr>
            <p:ph type="body" idx="1"/>
            <p:custDataLst>
              <p:tags r:id="rId2"/>
            </p:custDataLst>
          </p:nvPr>
        </p:nvSpPr>
        <p:spPr>
          <a:xfrm>
            <a:off x="1552318" y="1131531"/>
            <a:ext cx="4070981" cy="601691"/>
          </a:xfrm>
        </p:spPr>
        <p:txBody>
          <a:bodyPr/>
          <a:lstStyle/>
          <a:p>
            <a:r>
              <a:rPr lang="fr-FR" sz="2000"/>
              <a:t>Vos prochains rendez-vous ALLICE : </a:t>
            </a:r>
          </a:p>
        </p:txBody>
      </p:sp>
      <p:sp>
        <p:nvSpPr>
          <p:cNvPr id="2" name="Espace réservé du numéro de diapositive 1">
            <a:extLst>
              <a:ext uri="{FF2B5EF4-FFF2-40B4-BE49-F238E27FC236}">
                <a16:creationId xmlns:a16="http://schemas.microsoft.com/office/drawing/2014/main" id="{F0FFA1F3-B9E0-09D5-1583-171D5FE3B35B}"/>
              </a:ext>
            </a:extLst>
          </p:cNvPr>
          <p:cNvSpPr>
            <a:spLocks noGrp="1"/>
          </p:cNvSpPr>
          <p:nvPr>
            <p:ph type="sldNum" sz="quarter" idx="4"/>
            <p:custDataLst>
              <p:tags r:id="rId3"/>
            </p:custDataLst>
          </p:nvPr>
        </p:nvSpPr>
        <p:spPr/>
        <p:txBody>
          <a:bodyPr/>
          <a:lstStyle/>
          <a:p>
            <a:fld id="{36B95A73-A89A-4BC7-8564-4CF1D1DD2F51}" type="slidenum">
              <a:rPr lang="fr-FR" smtClean="0"/>
              <a:pPr/>
              <a:t>66</a:t>
            </a:fld>
            <a:endParaRPr lang="fr-FR"/>
          </a:p>
        </p:txBody>
      </p:sp>
      <p:pic>
        <p:nvPicPr>
          <p:cNvPr id="1026" name="Picture 2">
            <a:extLst>
              <a:ext uri="{FF2B5EF4-FFF2-40B4-BE49-F238E27FC236}">
                <a16:creationId xmlns:a16="http://schemas.microsoft.com/office/drawing/2014/main" id="{85C3F493-07E8-4128-2411-DD2A90CFEFD1}"/>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1414464" y="1535906"/>
            <a:ext cx="5397500" cy="3036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027977"/>
      </p:ext>
    </p:extLst>
  </p:cSld>
  <p:clrMapOvr>
    <a:masterClrMapping/>
  </p:clrMapOvr>
  <p:extLst>
    <p:ext uri="{6950BFC3-D8DA-4A85-94F7-54DA5524770B}">
      <p188:commentRel xmlns:p188="http://schemas.microsoft.com/office/powerpoint/2018/8/main" r:id="rId5"/>
    </p:ext>
  </p:extLs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custDataLst>
              <p:tags r:id="rId1"/>
            </p:custDataLst>
          </p:nvPr>
        </p:nvSpPr>
        <p:spPr>
          <a:xfrm>
            <a:off x="1051518" y="1306538"/>
            <a:ext cx="2335494" cy="1512168"/>
          </a:xfrm>
        </p:spPr>
        <p:txBody>
          <a:bodyPr/>
          <a:lstStyle/>
          <a:p>
            <a:r>
              <a:rPr lang="fr-FR"/>
              <a:t>Merci à toutes et à tous ! </a:t>
            </a:r>
          </a:p>
        </p:txBody>
      </p:sp>
      <p:sp>
        <p:nvSpPr>
          <p:cNvPr id="3" name="ZoneTexte 2">
            <a:extLst>
              <a:ext uri="{FF2B5EF4-FFF2-40B4-BE49-F238E27FC236}">
                <a16:creationId xmlns:a16="http://schemas.microsoft.com/office/drawing/2014/main" id="{0CE26B7B-E265-EF61-1E87-45222B24C7B4}"/>
              </a:ext>
            </a:extLst>
          </p:cNvPr>
          <p:cNvSpPr txBox="1"/>
          <p:nvPr>
            <p:custDataLst>
              <p:tags r:id="rId2"/>
            </p:custDataLst>
          </p:nvPr>
        </p:nvSpPr>
        <p:spPr>
          <a:xfrm>
            <a:off x="234174" y="3216244"/>
            <a:ext cx="8315093" cy="1369606"/>
          </a:xfrm>
          <a:prstGeom prst="rect">
            <a:avLst/>
          </a:prstGeom>
          <a:noFill/>
        </p:spPr>
        <p:txBody>
          <a:bodyPr wrap="square" lIns="91440" tIns="45720" rIns="91440" bIns="45720" anchor="t">
            <a:spAutoFit/>
          </a:bodyPr>
          <a:lstStyle/>
          <a:p>
            <a:pPr marL="0" indent="0">
              <a:buNone/>
            </a:pPr>
            <a:r>
              <a:rPr lang="fr-FR" sz="1100" b="1"/>
              <a:t>Etude réalisée par : </a:t>
            </a:r>
          </a:p>
          <a:p>
            <a:pPr marL="171450" indent="-171450">
              <a:buFont typeface="Arial" panose="020B0604020202020204" pitchFamily="34" charset="0"/>
              <a:buChar char="•"/>
            </a:pPr>
            <a:r>
              <a:rPr lang="fr-FR" sz="1050"/>
              <a:t>Marion BOUE, Adil HAMMOUCH, Jérôme DURIVAULT (</a:t>
            </a:r>
            <a:r>
              <a:rPr lang="fr-FR" sz="1050">
                <a:latin typeface="Calibri"/>
                <a:ea typeface="Calibri"/>
                <a:cs typeface="Calibri"/>
              </a:rPr>
              <a:t>BLUNOMY) </a:t>
            </a:r>
            <a:endParaRPr lang="fr-FR" sz="1050">
              <a:ea typeface="Calibri"/>
              <a:cs typeface="Calibri"/>
            </a:endParaRPr>
          </a:p>
          <a:p>
            <a:pPr marL="171450" indent="-171450">
              <a:buFont typeface="Arial" panose="020B0604020202020204" pitchFamily="34" charset="0"/>
              <a:buChar char="•"/>
            </a:pPr>
            <a:r>
              <a:rPr lang="fr-FR" sz="1050">
                <a:latin typeface="Calibri"/>
                <a:ea typeface="Calibri"/>
                <a:cs typeface="Calibri"/>
              </a:rPr>
              <a:t>Catherine COOREMANS </a:t>
            </a:r>
            <a:r>
              <a:rPr lang="fr-FR" sz="1050"/>
              <a:t>(IPSO FACTO)</a:t>
            </a:r>
            <a:endParaRPr lang="fr-FR"/>
          </a:p>
          <a:p>
            <a:pPr marL="171450" indent="-171450">
              <a:buFont typeface="Arial" panose="020B0604020202020204" pitchFamily="34" charset="0"/>
              <a:buChar char="•"/>
            </a:pPr>
            <a:endParaRPr lang="fr-FR" sz="1050">
              <a:ea typeface="Calibri"/>
              <a:cs typeface="Calibri"/>
            </a:endParaRPr>
          </a:p>
          <a:p>
            <a:pPr marL="0" indent="0">
              <a:buNone/>
            </a:pPr>
            <a:r>
              <a:rPr lang="fr-FR" sz="1100" b="1"/>
              <a:t>Etude pilotée par : </a:t>
            </a:r>
            <a:endParaRPr lang="fr-FR" sz="1100" b="1">
              <a:ea typeface="Calibri"/>
              <a:cs typeface="Calibri"/>
            </a:endParaRPr>
          </a:p>
          <a:p>
            <a:pPr marL="171450" indent="-171450">
              <a:buFont typeface="Arial" panose="020B0604020202020204" pitchFamily="34" charset="0"/>
              <a:buChar char="•"/>
            </a:pPr>
            <a:r>
              <a:rPr lang="fr-FR" sz="1050"/>
              <a:t>Ilyas GAIN-NACHI – Alliance ALLICE - </a:t>
            </a:r>
            <a:r>
              <a:rPr lang="fr-FR" sz="1050">
                <a:hlinkClick r:id="rId4"/>
              </a:rPr>
              <a:t>ilyas.gain-nachi@alliance-allice.com</a:t>
            </a:r>
            <a:endParaRPr lang="fr-FR" sz="1050"/>
          </a:p>
          <a:p>
            <a:pPr marL="0" indent="0">
              <a:buNone/>
            </a:pPr>
            <a:endParaRPr lang="fr-FR" sz="1800"/>
          </a:p>
        </p:txBody>
      </p:sp>
    </p:spTree>
    <p:extLst>
      <p:ext uri="{BB962C8B-B14F-4D97-AF65-F5344CB8AC3E}">
        <p14:creationId xmlns:p14="http://schemas.microsoft.com/office/powerpoint/2010/main" val="13140154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5B9248CA-1538-2EF6-56C7-E38D34DC26AE}"/>
              </a:ext>
            </a:extLst>
          </p:cNvPr>
          <p:cNvSpPr>
            <a:spLocks noGrp="1"/>
          </p:cNvSpPr>
          <p:nvPr>
            <p:ph type="ctrTitle"/>
            <p:custDataLst>
              <p:tags r:id="rId1"/>
            </p:custDataLst>
          </p:nvPr>
        </p:nvSpPr>
        <p:spPr/>
        <p:txBody>
          <a:bodyPr/>
          <a:lstStyle/>
          <a:p>
            <a:r>
              <a:rPr lang="fr-FR"/>
              <a:t>Annexes</a:t>
            </a:r>
          </a:p>
        </p:txBody>
      </p:sp>
    </p:spTree>
    <p:extLst>
      <p:ext uri="{BB962C8B-B14F-4D97-AF65-F5344CB8AC3E}">
        <p14:creationId xmlns:p14="http://schemas.microsoft.com/office/powerpoint/2010/main" val="37767976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Connecteur droit 16">
            <a:extLst>
              <a:ext uri="{FF2B5EF4-FFF2-40B4-BE49-F238E27FC236}">
                <a16:creationId xmlns:a16="http://schemas.microsoft.com/office/drawing/2014/main" id="{6FE44876-0931-0FE8-27F6-1E5B1F3BCAC7}"/>
              </a:ext>
            </a:extLst>
          </p:cNvPr>
          <p:cNvCxnSpPr>
            <a:cxnSpLocks/>
          </p:cNvCxnSpPr>
          <p:nvPr>
            <p:custDataLst>
              <p:tags r:id="rId1"/>
            </p:custDataLst>
          </p:nvPr>
        </p:nvCxnSpPr>
        <p:spPr>
          <a:xfrm>
            <a:off x="547054" y="4249102"/>
            <a:ext cx="7754480" cy="0"/>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1F12142-33F0-DB59-7BD0-38238009DD65}"/>
              </a:ext>
            </a:extLst>
          </p:cNvPr>
          <p:cNvSpPr>
            <a:spLocks noGrp="1"/>
          </p:cNvSpPr>
          <p:nvPr>
            <p:ph type="title"/>
            <p:custDataLst>
              <p:tags r:id="rId2"/>
            </p:custDataLst>
          </p:nvPr>
        </p:nvSpPr>
        <p:spPr/>
        <p:txBody>
          <a:bodyPr/>
          <a:lstStyle/>
          <a:p>
            <a:r>
              <a:rPr lang="fr-FR" sz="1800">
                <a:solidFill>
                  <a:schemeClr val="tx2"/>
                </a:solidFill>
                <a:latin typeface="Open Sans"/>
                <a:ea typeface="Open Sans"/>
                <a:cs typeface="Open Sans"/>
              </a:rPr>
              <a:t>Les indicateurs financiers (VAN, TRI, </a:t>
            </a:r>
            <a:r>
              <a:rPr lang="fr-FR" sz="1800" i="1" err="1">
                <a:solidFill>
                  <a:schemeClr val="tx2"/>
                </a:solidFill>
                <a:latin typeface="Open Sans"/>
                <a:ea typeface="Open Sans"/>
                <a:cs typeface="Open Sans"/>
              </a:rPr>
              <a:t>payback</a:t>
            </a:r>
            <a:r>
              <a:rPr lang="fr-FR" sz="1800" i="1">
                <a:solidFill>
                  <a:schemeClr val="tx2"/>
                </a:solidFill>
                <a:latin typeface="Open Sans"/>
                <a:ea typeface="Open Sans"/>
                <a:cs typeface="Open Sans"/>
              </a:rPr>
              <a:t> time</a:t>
            </a:r>
            <a:r>
              <a:rPr lang="fr-FR" sz="1800">
                <a:solidFill>
                  <a:schemeClr val="tx2"/>
                </a:solidFill>
                <a:latin typeface="Open Sans"/>
                <a:ea typeface="Open Sans"/>
                <a:cs typeface="Open Sans"/>
              </a:rPr>
              <a:t>, RSI) permettent d’évaluer la rentabilité globale d’un projet </a:t>
            </a:r>
          </a:p>
        </p:txBody>
      </p:sp>
      <p:sp>
        <p:nvSpPr>
          <p:cNvPr id="4" name="Slide Number Placeholder 3">
            <a:extLst>
              <a:ext uri="{FF2B5EF4-FFF2-40B4-BE49-F238E27FC236}">
                <a16:creationId xmlns:a16="http://schemas.microsoft.com/office/drawing/2014/main" id="{01E114E7-FE0E-F1B4-7277-D8921E2BF55B}"/>
              </a:ext>
            </a:extLst>
          </p:cNvPr>
          <p:cNvSpPr>
            <a:spLocks noGrp="1"/>
          </p:cNvSpPr>
          <p:nvPr>
            <p:ph type="sldNum" sz="quarter" idx="4"/>
            <p:custDataLst>
              <p:tags r:id="rId3"/>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B95A73-A89A-4BC7-8564-4CF1D1DD2F51}" type="slidenum">
              <a:rPr kumimoji="0" lang="fr-FR"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fr-FR"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AF1076F1-642E-FD1D-D009-216077B02291}"/>
              </a:ext>
            </a:extLst>
          </p:cNvPr>
          <p:cNvSpPr>
            <a:spLocks noGrp="1"/>
          </p:cNvSpPr>
          <p:nvPr>
            <p:ph type="dt" sz="half" idx="2"/>
            <p:custDataLst>
              <p:tags r:id="rId4"/>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DD61BF9-AFFF-488A-AC63-83C742235A4A}" type="datetime1">
              <a:rPr kumimoji="0" lang="fr-FR" sz="800" b="0" i="0" u="none" strike="noStrike" kern="1200" cap="none" spc="0" normalizeH="0" baseline="0" noProof="0" smtClean="0">
                <a:ln>
                  <a:noFill/>
                </a:ln>
                <a:solidFill>
                  <a:srgbClr val="93ACBE"/>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27/05/2026</a:t>
            </a:fld>
            <a:endParaRPr kumimoji="0" lang="fr-FR" sz="800" b="0" i="0" u="none" strike="noStrike" kern="1200" cap="none" spc="0" normalizeH="0" baseline="0" noProof="0">
              <a:ln>
                <a:noFill/>
              </a:ln>
              <a:solidFill>
                <a:srgbClr val="93ACBE"/>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4B47A2F9-7FED-9788-EBA2-0F949B58A663}"/>
              </a:ext>
            </a:extLst>
          </p:cNvPr>
          <p:cNvSpPr>
            <a:spLocks noGrp="1"/>
          </p:cNvSpPr>
          <p:nvPr>
            <p:ph type="ftr" sz="quarter" idx="3"/>
            <p:custDataLst>
              <p:tags r:id="rId5"/>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a:ln>
                  <a:noFill/>
                </a:ln>
                <a:solidFill>
                  <a:srgbClr val="93ACBE"/>
                </a:solidFill>
                <a:effectLst/>
                <a:uLnTx/>
                <a:uFillTx/>
                <a:latin typeface="Calibri"/>
                <a:ea typeface="+mn-ea"/>
                <a:cs typeface="+mn-cs"/>
              </a:rPr>
              <a:t>Note :  [1] La VAN « actualise » les sommes futures, c’est-à-dire qu’elle les ramène à leur valeur d’aujourd’hui en utilisant un taux d’intérêt appelé « taux d’actualisation », qui reflète le risque et le coût du capital</a:t>
            </a:r>
          </a:p>
        </p:txBody>
      </p:sp>
      <p:sp>
        <p:nvSpPr>
          <p:cNvPr id="8" name="Rectangle 7">
            <a:extLst>
              <a:ext uri="{FF2B5EF4-FFF2-40B4-BE49-F238E27FC236}">
                <a16:creationId xmlns:a16="http://schemas.microsoft.com/office/drawing/2014/main" id="{1266B56B-B0A2-8C56-F71E-09CFB59A5D6D}"/>
              </a:ext>
            </a:extLst>
          </p:cNvPr>
          <p:cNvSpPr/>
          <p:nvPr>
            <p:custDataLst>
              <p:tags r:id="rId6"/>
            </p:custDataLst>
          </p:nvPr>
        </p:nvSpPr>
        <p:spPr>
          <a:xfrm rot="16200000">
            <a:off x="565659" y="1602019"/>
            <a:ext cx="798583" cy="8357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lIns="36000" tIns="0" rIns="36000" b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a:ln>
                  <a:noFill/>
                </a:ln>
                <a:solidFill>
                  <a:prstClr val="white"/>
                </a:solidFill>
                <a:effectLst/>
                <a:uLnTx/>
                <a:uFillTx/>
                <a:latin typeface="Calibri"/>
                <a:ea typeface="Calibri"/>
                <a:cs typeface="Calibri"/>
              </a:rPr>
              <a:t>VAN</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a:ln>
                  <a:noFill/>
                </a:ln>
                <a:solidFill>
                  <a:prstClr val="white"/>
                </a:solidFill>
                <a:effectLst/>
                <a:uLnTx/>
                <a:uFillTx/>
                <a:latin typeface="Calibri"/>
                <a:ea typeface="Calibri"/>
                <a:cs typeface="Calibri"/>
              </a:rPr>
              <a:t>Valeur actuelle nette</a:t>
            </a:r>
          </a:p>
        </p:txBody>
      </p:sp>
      <p:sp>
        <p:nvSpPr>
          <p:cNvPr id="10" name="Rectangle 9">
            <a:extLst>
              <a:ext uri="{FF2B5EF4-FFF2-40B4-BE49-F238E27FC236}">
                <a16:creationId xmlns:a16="http://schemas.microsoft.com/office/drawing/2014/main" id="{F11B92B5-D5E7-00C6-2851-7CAAE22BD77C}"/>
              </a:ext>
            </a:extLst>
          </p:cNvPr>
          <p:cNvSpPr/>
          <p:nvPr>
            <p:custDataLst>
              <p:tags r:id="rId7"/>
            </p:custDataLst>
          </p:nvPr>
        </p:nvSpPr>
        <p:spPr>
          <a:xfrm rot="16200000">
            <a:off x="642926" y="2401887"/>
            <a:ext cx="644051" cy="8357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lIns="36000" tIns="0" rIns="36000" b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a:ln>
                  <a:noFill/>
                </a:ln>
                <a:solidFill>
                  <a:prstClr val="white"/>
                </a:solidFill>
                <a:effectLst/>
                <a:uLnTx/>
                <a:uFillTx/>
                <a:latin typeface="Calibri"/>
                <a:ea typeface="+mn-ea"/>
                <a:cs typeface="+mn-cs"/>
              </a:rPr>
              <a:t>TRI</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a:ln>
                  <a:noFill/>
                </a:ln>
                <a:solidFill>
                  <a:prstClr val="white"/>
                </a:solidFill>
                <a:effectLst/>
                <a:uLnTx/>
                <a:uFillTx/>
                <a:latin typeface="Calibri"/>
                <a:ea typeface="+mn-ea"/>
                <a:cs typeface="Calibri"/>
              </a:rPr>
              <a:t>Taux de rendement interne</a:t>
            </a:r>
          </a:p>
        </p:txBody>
      </p:sp>
      <p:sp>
        <p:nvSpPr>
          <p:cNvPr id="14" name="Rectangle 13">
            <a:extLst>
              <a:ext uri="{FF2B5EF4-FFF2-40B4-BE49-F238E27FC236}">
                <a16:creationId xmlns:a16="http://schemas.microsoft.com/office/drawing/2014/main" id="{61F9E61B-BB80-D497-1FB4-9E97A4760ACA}"/>
              </a:ext>
            </a:extLst>
          </p:cNvPr>
          <p:cNvSpPr/>
          <p:nvPr>
            <p:custDataLst>
              <p:tags r:id="rId8"/>
            </p:custDataLst>
          </p:nvPr>
        </p:nvSpPr>
        <p:spPr>
          <a:xfrm rot="16200000">
            <a:off x="510393" y="3306475"/>
            <a:ext cx="909118" cy="83578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lIns="36000" tIns="0" rIns="36000" b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1100" b="1" i="1" u="none" strike="noStrike" kern="1200" cap="none" spc="0" normalizeH="0" baseline="0" noProof="0" err="1">
                <a:ln>
                  <a:noFill/>
                </a:ln>
                <a:solidFill>
                  <a:prstClr val="white"/>
                </a:solidFill>
                <a:effectLst/>
                <a:uLnTx/>
                <a:uFillTx/>
                <a:latin typeface="Calibri"/>
                <a:ea typeface="+mn-ea"/>
                <a:cs typeface="+mn-cs"/>
              </a:rPr>
              <a:t>Payback</a:t>
            </a:r>
            <a:r>
              <a:rPr kumimoji="0" lang="fr-FR" sz="1100" b="1" i="1" u="none" strike="noStrike" kern="1200" cap="none" spc="0" normalizeH="0" baseline="0" noProof="0">
                <a:ln>
                  <a:noFill/>
                </a:ln>
                <a:solidFill>
                  <a:prstClr val="white"/>
                </a:solidFill>
                <a:effectLst/>
                <a:uLnTx/>
                <a:uFillTx/>
                <a:latin typeface="Calibri"/>
                <a:ea typeface="+mn-ea"/>
                <a:cs typeface="+mn-cs"/>
              </a:rPr>
              <a:t> </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1100" b="1" i="1" u="none" strike="noStrike" kern="1200" cap="none" spc="0" normalizeH="0" baseline="0" noProof="0">
                <a:ln>
                  <a:noFill/>
                </a:ln>
                <a:solidFill>
                  <a:prstClr val="white"/>
                </a:solidFill>
                <a:effectLst/>
                <a:uLnTx/>
                <a:uFillTx/>
                <a:latin typeface="Calibri"/>
                <a:ea typeface="+mn-ea"/>
                <a:cs typeface="+mn-cs"/>
              </a:rPr>
              <a:t>time</a:t>
            </a:r>
            <a:endParaRPr kumimoji="0" lang="fr-FR" sz="1100" b="1" i="1" u="none" strike="noStrike" kern="1200" cap="none" spc="0" normalizeH="0" baseline="0" noProof="0">
              <a:ln>
                <a:noFill/>
              </a:ln>
              <a:solidFill>
                <a:prstClr val="white"/>
              </a:solidFill>
              <a:effectLst/>
              <a:uLnTx/>
              <a:uFillTx/>
              <a:latin typeface="Calibri"/>
              <a:ea typeface="Calibri"/>
              <a:cs typeface="Calibri"/>
            </a:endParaRPr>
          </a:p>
        </p:txBody>
      </p:sp>
      <p:sp>
        <p:nvSpPr>
          <p:cNvPr id="16" name="Rectangle 15">
            <a:extLst>
              <a:ext uri="{FF2B5EF4-FFF2-40B4-BE49-F238E27FC236}">
                <a16:creationId xmlns:a16="http://schemas.microsoft.com/office/drawing/2014/main" id="{284A8C0B-1B93-9B3D-6D05-B0BF51C4825C}"/>
              </a:ext>
            </a:extLst>
          </p:cNvPr>
          <p:cNvSpPr/>
          <p:nvPr>
            <p:custDataLst>
              <p:tags r:id="rId9"/>
            </p:custDataLst>
          </p:nvPr>
        </p:nvSpPr>
        <p:spPr>
          <a:xfrm>
            <a:off x="1454368" y="2497759"/>
            <a:ext cx="3412074" cy="644051"/>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srgbClr val="040C28"/>
                </a:solidFill>
                <a:effectLst/>
                <a:uLnTx/>
                <a:uFillTx/>
                <a:latin typeface="Calibri"/>
                <a:ea typeface="Google Sans"/>
                <a:cs typeface="Google Sans"/>
              </a:rPr>
              <a:t>Indicateur de </a:t>
            </a:r>
            <a:r>
              <a:rPr kumimoji="0" lang="fr-FR" sz="1000" b="1" i="0" u="none" strike="noStrike" kern="1200" cap="none" spc="0" normalizeH="0" baseline="0" noProof="0">
                <a:ln>
                  <a:noFill/>
                </a:ln>
                <a:solidFill>
                  <a:srgbClr val="040C28"/>
                </a:solidFill>
                <a:effectLst/>
                <a:uLnTx/>
                <a:uFillTx/>
                <a:latin typeface="Calibri"/>
                <a:ea typeface="Google Sans"/>
                <a:cs typeface="Google Sans"/>
              </a:rPr>
              <a:t>rentabilité annuel moyen </a:t>
            </a:r>
            <a:r>
              <a:rPr kumimoji="0" lang="fr-FR" sz="1000" b="0" i="0" u="none" strike="noStrike" kern="1200" cap="none" spc="0" normalizeH="0" baseline="0" noProof="0">
                <a:ln>
                  <a:noFill/>
                </a:ln>
                <a:solidFill>
                  <a:srgbClr val="040C28"/>
                </a:solidFill>
                <a:effectLst/>
                <a:uLnTx/>
                <a:uFillTx/>
                <a:latin typeface="Calibri"/>
                <a:ea typeface="Google Sans"/>
                <a:cs typeface="Google Sans"/>
              </a:rPr>
              <a:t>qui prend en compte tous les flux de trésorerie actualisés</a:t>
            </a:r>
            <a:r>
              <a:rPr kumimoji="0" lang="fr-FR" sz="1000" b="0" i="0" u="none" strike="noStrike" kern="1200" cap="none" spc="0" normalizeH="0" baseline="30000" noProof="0">
                <a:ln>
                  <a:noFill/>
                </a:ln>
                <a:solidFill>
                  <a:srgbClr val="10171F"/>
                </a:solidFill>
                <a:effectLst/>
                <a:uLnTx/>
                <a:uFillTx/>
                <a:latin typeface="Cera"/>
                <a:ea typeface="+mn-ea"/>
                <a:cs typeface="+mn-cs"/>
              </a:rPr>
              <a:t> </a:t>
            </a:r>
            <a:r>
              <a:rPr kumimoji="0" lang="fr-FR" sz="1000" b="0" i="0" u="none" strike="noStrike" kern="1200" cap="none" spc="0" normalizeH="0" baseline="0" noProof="0">
                <a:ln>
                  <a:noFill/>
                </a:ln>
                <a:solidFill>
                  <a:srgbClr val="040C28"/>
                </a:solidFill>
                <a:effectLst/>
                <a:uLnTx/>
                <a:uFillTx/>
                <a:latin typeface="Calibri"/>
                <a:ea typeface="Google Sans"/>
                <a:cs typeface="Google Sans"/>
              </a:rPr>
              <a:t>(entrées et sorties) générés par cet investissement. Un investissement est rentable si le </a:t>
            </a:r>
            <a:r>
              <a:rPr kumimoji="0" lang="fr-FR" sz="1000" b="1" i="0" u="none" strike="noStrike" kern="1200" cap="none" spc="0" normalizeH="0" baseline="0" noProof="0">
                <a:ln>
                  <a:noFill/>
                </a:ln>
                <a:solidFill>
                  <a:srgbClr val="040C28"/>
                </a:solidFill>
                <a:effectLst/>
                <a:uLnTx/>
                <a:uFillTx/>
                <a:latin typeface="Calibri"/>
                <a:ea typeface="+mn-ea"/>
                <a:cs typeface="+mn-cs"/>
              </a:rPr>
              <a:t>TRI est supérieur au coût du capital.</a:t>
            </a:r>
          </a:p>
        </p:txBody>
      </p:sp>
      <p:sp>
        <p:nvSpPr>
          <p:cNvPr id="18" name="Rectangle 17">
            <a:extLst>
              <a:ext uri="{FF2B5EF4-FFF2-40B4-BE49-F238E27FC236}">
                <a16:creationId xmlns:a16="http://schemas.microsoft.com/office/drawing/2014/main" id="{8F4C5973-D0BB-7B54-2414-F0992A45381C}"/>
              </a:ext>
            </a:extLst>
          </p:cNvPr>
          <p:cNvSpPr/>
          <p:nvPr>
            <p:custDataLst>
              <p:tags r:id="rId10"/>
            </p:custDataLst>
          </p:nvPr>
        </p:nvSpPr>
        <p:spPr>
          <a:xfrm>
            <a:off x="1454368" y="3269811"/>
            <a:ext cx="3412074" cy="909118"/>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lvl="0">
              <a:lnSpc>
                <a:spcPts val="1200"/>
              </a:lnSpc>
              <a:defRPr/>
            </a:pPr>
            <a:r>
              <a:rPr kumimoji="0" lang="fr-FR" sz="1000" b="0" i="0" u="none" strike="noStrike" kern="1200" cap="none" spc="0" normalizeH="0" baseline="0" noProof="0">
                <a:ln>
                  <a:noFill/>
                </a:ln>
                <a:solidFill>
                  <a:prstClr val="black"/>
                </a:solidFill>
                <a:effectLst/>
                <a:uLnTx/>
                <a:uFillTx/>
                <a:latin typeface="Calibri"/>
                <a:ea typeface="Segoe UI"/>
                <a:cs typeface="Segoe UI"/>
              </a:rPr>
              <a:t>Indicateur qui mesure le </a:t>
            </a:r>
            <a:r>
              <a:rPr kumimoji="0" lang="fr-FR" sz="1000" b="1" i="0" u="none" strike="noStrike" kern="1200" cap="none" spc="0" normalizeH="0" baseline="0" noProof="0">
                <a:ln>
                  <a:noFill/>
                </a:ln>
                <a:solidFill>
                  <a:prstClr val="black"/>
                </a:solidFill>
                <a:effectLst/>
                <a:uLnTx/>
                <a:uFillTx/>
                <a:latin typeface="Calibri"/>
                <a:ea typeface="Segoe UI"/>
                <a:cs typeface="Segoe UI"/>
              </a:rPr>
              <a:t>temps nécessaire </a:t>
            </a:r>
            <a:r>
              <a:rPr kumimoji="0" lang="fr-FR" sz="1000" b="0" i="0" u="none" strike="noStrike" kern="1200" cap="none" spc="0" normalizeH="0" baseline="0" noProof="0">
                <a:ln>
                  <a:noFill/>
                </a:ln>
                <a:solidFill>
                  <a:prstClr val="black"/>
                </a:solidFill>
                <a:effectLst/>
                <a:uLnTx/>
                <a:uFillTx/>
                <a:latin typeface="Calibri"/>
                <a:ea typeface="Segoe UI"/>
                <a:cs typeface="Segoe UI"/>
              </a:rPr>
              <a:t>pour que les flux de trésorerie prévisionnels dégagés</a:t>
            </a:r>
            <a:r>
              <a:rPr lang="fr-FR" sz="1000">
                <a:solidFill>
                  <a:prstClr val="black"/>
                </a:solidFill>
                <a:latin typeface="Calibri"/>
                <a:ea typeface="Segoe UI"/>
                <a:cs typeface="Segoe UI"/>
              </a:rPr>
              <a:t> </a:t>
            </a:r>
            <a:r>
              <a:rPr kumimoji="0" lang="fr-FR" sz="1000" b="0" i="0" u="none" strike="noStrike" kern="1200" cap="none" spc="0" normalizeH="0" baseline="0" noProof="0">
                <a:ln>
                  <a:noFill/>
                </a:ln>
                <a:solidFill>
                  <a:prstClr val="black"/>
                </a:solidFill>
                <a:effectLst/>
                <a:uLnTx/>
                <a:uFillTx/>
                <a:latin typeface="Calibri"/>
                <a:ea typeface="Segoe UI"/>
                <a:cs typeface="Segoe UI"/>
              </a:rPr>
              <a:t>par un investissement</a:t>
            </a:r>
            <a:r>
              <a:rPr lang="fr-FR" sz="1000">
                <a:solidFill>
                  <a:prstClr val="black"/>
                </a:solidFill>
                <a:ea typeface="Segoe UI"/>
                <a:cs typeface="Segoe UI"/>
              </a:rPr>
              <a:t>, en utilisant ou non un coefficient d’actualisation,</a:t>
            </a:r>
            <a:r>
              <a:rPr kumimoji="0" lang="fr-FR" sz="1000" b="0" i="0" u="none" strike="noStrike" kern="1200" cap="none" spc="0" normalizeH="0" baseline="0" noProof="0">
                <a:ln>
                  <a:noFill/>
                </a:ln>
                <a:solidFill>
                  <a:prstClr val="black"/>
                </a:solidFill>
                <a:effectLst/>
                <a:uLnTx/>
                <a:uFillTx/>
                <a:latin typeface="Calibri"/>
                <a:ea typeface="Segoe UI"/>
                <a:cs typeface="Segoe UI"/>
              </a:rPr>
              <a:t> rentabilisent le coût d'investissement initial​. </a:t>
            </a:r>
            <a:endParaRPr lang="fr-FR" sz="1000">
              <a:solidFill>
                <a:prstClr val="black"/>
              </a:solidFill>
              <a:latin typeface="Calibri"/>
              <a:cs typeface="Segoe UI"/>
            </a:endParaRPr>
          </a:p>
        </p:txBody>
      </p:sp>
      <p:sp>
        <p:nvSpPr>
          <p:cNvPr id="7" name="TextBox 6">
            <a:extLst>
              <a:ext uri="{FF2B5EF4-FFF2-40B4-BE49-F238E27FC236}">
                <a16:creationId xmlns:a16="http://schemas.microsoft.com/office/drawing/2014/main" id="{984F877C-78E0-E09E-C83A-6953DA33E3B8}"/>
              </a:ext>
            </a:extLst>
          </p:cNvPr>
          <p:cNvSpPr txBox="1"/>
          <p:nvPr>
            <p:custDataLst>
              <p:tags r:id="rId11"/>
            </p:custDataLst>
          </p:nvPr>
        </p:nvSpPr>
        <p:spPr>
          <a:xfrm>
            <a:off x="6649664" y="2468665"/>
            <a:ext cx="167047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1" u="none" strike="noStrike" kern="1200" cap="none" spc="0" normalizeH="0" baseline="0" noProof="0">
                <a:ln>
                  <a:noFill/>
                </a:ln>
                <a:solidFill>
                  <a:prstClr val="black"/>
                </a:solidFill>
                <a:effectLst/>
                <a:uLnTx/>
                <a:uFillTx/>
                <a:latin typeface="Calibri"/>
                <a:ea typeface="Calibri"/>
                <a:cs typeface="Calibri"/>
              </a:rPr>
              <a:t>La VAN et le TRI sont complémentaires :  le TRI est le taux d’actualisation pour lequel la VAN est nulle.</a:t>
            </a:r>
          </a:p>
        </p:txBody>
      </p:sp>
      <p:sp>
        <p:nvSpPr>
          <p:cNvPr id="11" name="Rectangle 10">
            <a:extLst>
              <a:ext uri="{FF2B5EF4-FFF2-40B4-BE49-F238E27FC236}">
                <a16:creationId xmlns:a16="http://schemas.microsoft.com/office/drawing/2014/main" id="{7A795567-E6E2-18DC-D35D-532BD2480B21}"/>
              </a:ext>
            </a:extLst>
          </p:cNvPr>
          <p:cNvSpPr/>
          <p:nvPr>
            <p:custDataLst>
              <p:tags r:id="rId12"/>
            </p:custDataLst>
          </p:nvPr>
        </p:nvSpPr>
        <p:spPr>
          <a:xfrm>
            <a:off x="5131530" y="1215283"/>
            <a:ext cx="2975128" cy="20297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1050" b="1" i="0" u="sng" strike="noStrike" kern="1200" cap="none" spc="0" normalizeH="0" baseline="0" noProof="0">
                <a:ln>
                  <a:noFill/>
                </a:ln>
                <a:solidFill>
                  <a:srgbClr val="183540"/>
                </a:solidFill>
                <a:effectLst/>
                <a:uLnTx/>
                <a:uFillTx/>
                <a:latin typeface="Calibri"/>
                <a:ea typeface="+mn-ea"/>
                <a:cs typeface="+mn-cs"/>
              </a:rPr>
              <a:t>Formules/exemples</a:t>
            </a:r>
          </a:p>
        </p:txBody>
      </p:sp>
      <p:sp>
        <p:nvSpPr>
          <p:cNvPr id="40" name="Rectangle 39">
            <a:extLst>
              <a:ext uri="{FF2B5EF4-FFF2-40B4-BE49-F238E27FC236}">
                <a16:creationId xmlns:a16="http://schemas.microsoft.com/office/drawing/2014/main" id="{8AC02F6A-E0C1-FC98-81E2-D6739DC49BAC}"/>
              </a:ext>
            </a:extLst>
          </p:cNvPr>
          <p:cNvSpPr/>
          <p:nvPr>
            <p:custDataLst>
              <p:tags r:id="rId13"/>
            </p:custDataLst>
          </p:nvPr>
        </p:nvSpPr>
        <p:spPr>
          <a:xfrm>
            <a:off x="547055" y="1215283"/>
            <a:ext cx="835790" cy="210397"/>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t"/>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1050" b="1" i="0" u="sng" strike="noStrike" kern="1200" cap="none" spc="0" normalizeH="0" baseline="0" noProof="0">
                <a:ln>
                  <a:noFill/>
                </a:ln>
                <a:solidFill>
                  <a:srgbClr val="183540"/>
                </a:solidFill>
                <a:effectLst/>
                <a:uLnTx/>
                <a:uFillTx/>
                <a:latin typeface="Calibri"/>
                <a:ea typeface="+mn-ea"/>
                <a:cs typeface="+mn-cs"/>
              </a:rPr>
              <a:t>Indicateur financier</a:t>
            </a:r>
          </a:p>
        </p:txBody>
      </p:sp>
      <p:sp>
        <p:nvSpPr>
          <p:cNvPr id="41" name="Rectangle 40">
            <a:extLst>
              <a:ext uri="{FF2B5EF4-FFF2-40B4-BE49-F238E27FC236}">
                <a16:creationId xmlns:a16="http://schemas.microsoft.com/office/drawing/2014/main" id="{C176F9B5-0894-542D-4078-89A184A283F2}"/>
              </a:ext>
            </a:extLst>
          </p:cNvPr>
          <p:cNvSpPr/>
          <p:nvPr>
            <p:custDataLst>
              <p:tags r:id="rId14"/>
            </p:custDataLst>
          </p:nvPr>
        </p:nvSpPr>
        <p:spPr>
          <a:xfrm>
            <a:off x="1522404" y="1215283"/>
            <a:ext cx="3276000" cy="20297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1050" b="1" i="0" u="sng" strike="noStrike" kern="1200" cap="none" spc="0" normalizeH="0" baseline="0" noProof="0">
                <a:ln>
                  <a:noFill/>
                </a:ln>
                <a:solidFill>
                  <a:srgbClr val="183540"/>
                </a:solidFill>
                <a:effectLst/>
                <a:uLnTx/>
                <a:uFillTx/>
                <a:latin typeface="Calibri"/>
                <a:ea typeface="+mn-ea"/>
                <a:cs typeface="+mn-cs"/>
              </a:rPr>
              <a:t>Définition</a:t>
            </a:r>
          </a:p>
        </p:txBody>
      </p:sp>
      <p:grpSp>
        <p:nvGrpSpPr>
          <p:cNvPr id="1029" name="Groupe 1028">
            <a:extLst>
              <a:ext uri="{FF2B5EF4-FFF2-40B4-BE49-F238E27FC236}">
                <a16:creationId xmlns:a16="http://schemas.microsoft.com/office/drawing/2014/main" id="{19F28D91-1606-E4F9-3726-0C8A87C957E3}"/>
              </a:ext>
            </a:extLst>
          </p:cNvPr>
          <p:cNvGrpSpPr/>
          <p:nvPr>
            <p:custDataLst>
              <p:tags r:id="rId15"/>
            </p:custDataLst>
          </p:nvPr>
        </p:nvGrpSpPr>
        <p:grpSpPr>
          <a:xfrm>
            <a:off x="5148788" y="1732753"/>
            <a:ext cx="2990733" cy="1111015"/>
            <a:chOff x="5368517" y="394316"/>
            <a:chExt cx="2990733" cy="1111015"/>
          </a:xfrm>
        </p:grpSpPr>
        <p:sp>
          <p:nvSpPr>
            <p:cNvPr id="9" name="Rectangle 8">
              <a:extLst>
                <a:ext uri="{FF2B5EF4-FFF2-40B4-BE49-F238E27FC236}">
                  <a16:creationId xmlns:a16="http://schemas.microsoft.com/office/drawing/2014/main" id="{E12B7CCC-357E-5AA6-556A-1058A0E1A4DF}"/>
                </a:ext>
              </a:extLst>
            </p:cNvPr>
            <p:cNvSpPr/>
            <p:nvPr/>
          </p:nvSpPr>
          <p:spPr>
            <a:xfrm>
              <a:off x="7166515" y="666457"/>
              <a:ext cx="1192735"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a:ln>
                    <a:noFill/>
                  </a:ln>
                  <a:solidFill>
                    <a:srgbClr val="7B7B7B"/>
                  </a:solidFill>
                  <a:effectLst/>
                  <a:uLnTx/>
                  <a:uFillTx/>
                  <a:latin typeface="Calibri"/>
                  <a:ea typeface="+mn-ea"/>
                  <a:cs typeface="+mn-cs"/>
                </a:rPr>
                <a:t>Flux de trésorerie</a:t>
              </a:r>
            </a:p>
          </p:txBody>
        </p:sp>
        <p:sp>
          <p:nvSpPr>
            <p:cNvPr id="46" name="Rectangle 45">
              <a:extLst>
                <a:ext uri="{FF2B5EF4-FFF2-40B4-BE49-F238E27FC236}">
                  <a16:creationId xmlns:a16="http://schemas.microsoft.com/office/drawing/2014/main" id="{2BDD4229-69E0-4A57-024F-4986370F1F16}"/>
                </a:ext>
              </a:extLst>
            </p:cNvPr>
            <p:cNvSpPr/>
            <p:nvPr/>
          </p:nvSpPr>
          <p:spPr>
            <a:xfrm>
              <a:off x="5368517" y="770516"/>
              <a:ext cx="1933035"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E8550D"/>
                  </a:solidFill>
                  <a:effectLst/>
                  <a:uLnTx/>
                  <a:uFillTx/>
                  <a:latin typeface="Calibri"/>
                  <a:ea typeface="+mn-ea"/>
                  <a:cs typeface="+mn-cs"/>
                </a:rPr>
                <a:t>VAN</a:t>
              </a:r>
              <a:r>
                <a:rPr kumimoji="0" lang="fr-FR" sz="900" b="0" i="0" u="none" strike="noStrike" kern="1200" cap="none" spc="0" normalizeH="0" baseline="0" noProof="0">
                  <a:ln>
                    <a:noFill/>
                  </a:ln>
                  <a:solidFill>
                    <a:prstClr val="black"/>
                  </a:solidFill>
                  <a:effectLst/>
                  <a:uLnTx/>
                  <a:uFillTx/>
                  <a:latin typeface="Calibri"/>
                  <a:ea typeface="+mn-ea"/>
                  <a:cs typeface="+mn-cs"/>
                </a:rPr>
                <a:t> = 0 = - I +           FT</a:t>
              </a:r>
            </a:p>
          </p:txBody>
        </p:sp>
        <p:pic>
          <p:nvPicPr>
            <p:cNvPr id="48" name="Graphique 47">
              <a:extLst>
                <a:ext uri="{FF2B5EF4-FFF2-40B4-BE49-F238E27FC236}">
                  <a16:creationId xmlns:a16="http://schemas.microsoft.com/office/drawing/2014/main" id="{4B859D35-4B98-91D7-7570-C6954E3BF55E}"/>
                </a:ext>
              </a:extLst>
            </p:cNvPr>
            <p:cNvPicPr>
              <a:picLocks noChangeAspect="1"/>
            </p:cNvPicPr>
            <p:nvPr/>
          </p:nvPicPr>
          <p:blipFill>
            <a:blip>
              <a:extLst>
                <a:ext uri="{96DAC541-7B7A-43D3-8B79-37D633B846F1}">
                  <asvg:svgBlip xmlns:asvg="http://schemas.microsoft.com/office/drawing/2016/SVG/main" r:embed="rId28"/>
                </a:ext>
              </a:extLst>
            </a:blip>
            <a:srcRect r="699" b="14085"/>
            <a:stretch/>
          </p:blipFill>
          <p:spPr>
            <a:xfrm>
              <a:off x="6019415" y="820184"/>
              <a:ext cx="154654" cy="164214"/>
            </a:xfrm>
            <a:prstGeom prst="rect">
              <a:avLst/>
            </a:prstGeom>
          </p:spPr>
        </p:pic>
        <p:cxnSp>
          <p:nvCxnSpPr>
            <p:cNvPr id="50" name="Connecteur droit 49">
              <a:extLst>
                <a:ext uri="{FF2B5EF4-FFF2-40B4-BE49-F238E27FC236}">
                  <a16:creationId xmlns:a16="http://schemas.microsoft.com/office/drawing/2014/main" id="{E1C70E3A-3732-C8DC-F60C-79BA04A74ACD}"/>
                </a:ext>
              </a:extLst>
            </p:cNvPr>
            <p:cNvCxnSpPr/>
            <p:nvPr/>
          </p:nvCxnSpPr>
          <p:spPr>
            <a:xfrm>
              <a:off x="6187717" y="943454"/>
              <a:ext cx="883665"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CCCE2285-F4AD-0190-7EE0-D24BE47C336A}"/>
                </a:ext>
              </a:extLst>
            </p:cNvPr>
            <p:cNvSpPr/>
            <p:nvPr/>
          </p:nvSpPr>
          <p:spPr>
            <a:xfrm>
              <a:off x="6078797" y="678094"/>
              <a:ext cx="143040"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Calibri"/>
                  <a:ea typeface="+mn-ea"/>
                  <a:cs typeface="+mn-cs"/>
                </a:rPr>
                <a:t>N</a:t>
              </a:r>
            </a:p>
          </p:txBody>
        </p:sp>
        <p:sp>
          <p:nvSpPr>
            <p:cNvPr id="52" name="Rectangle 51">
              <a:extLst>
                <a:ext uri="{FF2B5EF4-FFF2-40B4-BE49-F238E27FC236}">
                  <a16:creationId xmlns:a16="http://schemas.microsoft.com/office/drawing/2014/main" id="{E72A0FBA-045C-D4D8-2C10-67B9CEC341D2}"/>
                </a:ext>
              </a:extLst>
            </p:cNvPr>
            <p:cNvSpPr/>
            <p:nvPr/>
          </p:nvSpPr>
          <p:spPr>
            <a:xfrm>
              <a:off x="6037853" y="942201"/>
              <a:ext cx="143040"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Calibri"/>
                  <a:ea typeface="+mn-ea"/>
                  <a:cs typeface="+mn-cs"/>
                </a:rPr>
                <a:t>p=1</a:t>
              </a:r>
            </a:p>
          </p:txBody>
        </p:sp>
        <p:sp>
          <p:nvSpPr>
            <p:cNvPr id="53" name="Rectangle 52">
              <a:extLst>
                <a:ext uri="{FF2B5EF4-FFF2-40B4-BE49-F238E27FC236}">
                  <a16:creationId xmlns:a16="http://schemas.microsoft.com/office/drawing/2014/main" id="{C66E81C2-73B0-19E1-1909-329B2911F53D}"/>
                </a:ext>
              </a:extLst>
            </p:cNvPr>
            <p:cNvSpPr/>
            <p:nvPr/>
          </p:nvSpPr>
          <p:spPr>
            <a:xfrm>
              <a:off x="6221836" y="964477"/>
              <a:ext cx="849545"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black"/>
                  </a:solidFill>
                  <a:effectLst/>
                  <a:uLnTx/>
                  <a:uFillTx/>
                  <a:latin typeface="Calibri"/>
                  <a:ea typeface="+mn-ea"/>
                  <a:cs typeface="+mn-cs"/>
                </a:rPr>
                <a:t>(1+ </a:t>
              </a:r>
              <a:r>
                <a:rPr kumimoji="0" lang="fr-FR" sz="1000" b="1" i="0" u="none" strike="noStrike" kern="1200" cap="none" spc="0" normalizeH="0" baseline="0" noProof="0">
                  <a:ln>
                    <a:noFill/>
                  </a:ln>
                  <a:solidFill>
                    <a:srgbClr val="E8550D"/>
                  </a:solidFill>
                  <a:effectLst/>
                  <a:uLnTx/>
                  <a:uFillTx/>
                  <a:latin typeface="Calibri"/>
                  <a:ea typeface="+mn-ea"/>
                  <a:cs typeface="+mn-cs"/>
                </a:rPr>
                <a:t>TRI</a:t>
              </a:r>
              <a:r>
                <a:rPr kumimoji="0" lang="fr-FR" sz="1000" b="0" i="0" u="none" strike="noStrike" kern="1200" cap="none" spc="0" normalizeH="0" baseline="0" noProof="0">
                  <a:ln>
                    <a:noFill/>
                  </a:ln>
                  <a:solidFill>
                    <a:prstClr val="black"/>
                  </a:solidFill>
                  <a:effectLst/>
                  <a:uLnTx/>
                  <a:uFillTx/>
                  <a:latin typeface="Calibri"/>
                  <a:ea typeface="+mn-ea"/>
                  <a:cs typeface="+mn-cs"/>
                </a:rPr>
                <a:t>)</a:t>
              </a:r>
            </a:p>
          </p:txBody>
        </p:sp>
        <p:sp>
          <p:nvSpPr>
            <p:cNvPr id="54" name="Rectangle 53">
              <a:extLst>
                <a:ext uri="{FF2B5EF4-FFF2-40B4-BE49-F238E27FC236}">
                  <a16:creationId xmlns:a16="http://schemas.microsoft.com/office/drawing/2014/main" id="{D8C12020-71B3-2549-9711-EA6C9354CB27}"/>
                </a:ext>
              </a:extLst>
            </p:cNvPr>
            <p:cNvSpPr/>
            <p:nvPr/>
          </p:nvSpPr>
          <p:spPr>
            <a:xfrm>
              <a:off x="6869393" y="876616"/>
              <a:ext cx="143040"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Calibri"/>
                  <a:ea typeface="+mn-ea"/>
                  <a:cs typeface="+mn-cs"/>
                </a:rPr>
                <a:t>p</a:t>
              </a:r>
            </a:p>
          </p:txBody>
        </p:sp>
        <p:sp>
          <p:nvSpPr>
            <p:cNvPr id="55" name="Rectangle 54">
              <a:extLst>
                <a:ext uri="{FF2B5EF4-FFF2-40B4-BE49-F238E27FC236}">
                  <a16:creationId xmlns:a16="http://schemas.microsoft.com/office/drawing/2014/main" id="{DCC4F7FD-EB5A-3C4D-ADDB-7D927A88E926}"/>
                </a:ext>
              </a:extLst>
            </p:cNvPr>
            <p:cNvSpPr/>
            <p:nvPr/>
          </p:nvSpPr>
          <p:spPr>
            <a:xfrm>
              <a:off x="6699057" y="768849"/>
              <a:ext cx="143040"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a:ln>
                    <a:noFill/>
                  </a:ln>
                  <a:solidFill>
                    <a:prstClr val="black"/>
                  </a:solidFill>
                  <a:effectLst/>
                  <a:uLnTx/>
                  <a:uFillTx/>
                  <a:latin typeface="Calibri"/>
                  <a:ea typeface="+mn-ea"/>
                  <a:cs typeface="+mn-cs"/>
                </a:rPr>
                <a:t>p</a:t>
              </a:r>
            </a:p>
          </p:txBody>
        </p:sp>
        <p:cxnSp>
          <p:nvCxnSpPr>
            <p:cNvPr id="57" name="Connecteur droit avec flèche 56">
              <a:extLst>
                <a:ext uri="{FF2B5EF4-FFF2-40B4-BE49-F238E27FC236}">
                  <a16:creationId xmlns:a16="http://schemas.microsoft.com/office/drawing/2014/main" id="{76000D31-4C05-1969-C38A-AD8DA9BD5D2F}"/>
                </a:ext>
              </a:extLst>
            </p:cNvPr>
            <p:cNvCxnSpPr>
              <a:cxnSpLocks/>
            </p:cNvCxnSpPr>
            <p:nvPr/>
          </p:nvCxnSpPr>
          <p:spPr>
            <a:xfrm flipV="1">
              <a:off x="6770577" y="782381"/>
              <a:ext cx="356890" cy="56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2819ED72-F0F3-2207-A26C-EBD9BD8BB3AA}"/>
                </a:ext>
              </a:extLst>
            </p:cNvPr>
            <p:cNvSpPr/>
            <p:nvPr/>
          </p:nvSpPr>
          <p:spPr>
            <a:xfrm>
              <a:off x="5584525" y="394316"/>
              <a:ext cx="1192735"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a:ln>
                    <a:noFill/>
                  </a:ln>
                  <a:solidFill>
                    <a:srgbClr val="7B7B7B"/>
                  </a:solidFill>
                  <a:effectLst/>
                  <a:uLnTx/>
                  <a:uFillTx/>
                  <a:latin typeface="Calibri"/>
                  <a:ea typeface="+mn-ea"/>
                  <a:cs typeface="+mn-cs"/>
                </a:rPr>
                <a:t>Capital investi</a:t>
              </a:r>
            </a:p>
          </p:txBody>
        </p:sp>
        <p:cxnSp>
          <p:nvCxnSpPr>
            <p:cNvPr id="61" name="Connecteur droit avec flèche 60">
              <a:extLst>
                <a:ext uri="{FF2B5EF4-FFF2-40B4-BE49-F238E27FC236}">
                  <a16:creationId xmlns:a16="http://schemas.microsoft.com/office/drawing/2014/main" id="{E0D10D90-F78C-C272-D351-24CD257B6DDC}"/>
                </a:ext>
              </a:extLst>
            </p:cNvPr>
            <p:cNvCxnSpPr>
              <a:cxnSpLocks/>
            </p:cNvCxnSpPr>
            <p:nvPr/>
          </p:nvCxnSpPr>
          <p:spPr>
            <a:xfrm>
              <a:off x="5924303" y="582816"/>
              <a:ext cx="0" cy="1983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24" name="Rectangle 1023">
              <a:extLst>
                <a:ext uri="{FF2B5EF4-FFF2-40B4-BE49-F238E27FC236}">
                  <a16:creationId xmlns:a16="http://schemas.microsoft.com/office/drawing/2014/main" id="{1862FE1E-7A5F-6FD0-504A-7C801BE6FE97}"/>
                </a:ext>
              </a:extLst>
            </p:cNvPr>
            <p:cNvSpPr/>
            <p:nvPr/>
          </p:nvSpPr>
          <p:spPr>
            <a:xfrm>
              <a:off x="5699167" y="1282785"/>
              <a:ext cx="820411"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a:ln>
                    <a:noFill/>
                  </a:ln>
                  <a:solidFill>
                    <a:srgbClr val="7B7B7B"/>
                  </a:solidFill>
                  <a:effectLst/>
                  <a:uLnTx/>
                  <a:uFillTx/>
                  <a:latin typeface="Calibri"/>
                  <a:ea typeface="+mn-ea"/>
                  <a:cs typeface="+mn-cs"/>
                </a:rPr>
                <a:t>Nombre de périodes</a:t>
              </a:r>
            </a:p>
          </p:txBody>
        </p:sp>
        <p:cxnSp>
          <p:nvCxnSpPr>
            <p:cNvPr id="1025" name="Connecteur droit avec flèche 1024">
              <a:extLst>
                <a:ext uri="{FF2B5EF4-FFF2-40B4-BE49-F238E27FC236}">
                  <a16:creationId xmlns:a16="http://schemas.microsoft.com/office/drawing/2014/main" id="{C590D0D1-2587-E8D2-AB00-7537E7AB1AA4}"/>
                </a:ext>
              </a:extLst>
            </p:cNvPr>
            <p:cNvCxnSpPr>
              <a:cxnSpLocks/>
            </p:cNvCxnSpPr>
            <p:nvPr/>
          </p:nvCxnSpPr>
          <p:spPr>
            <a:xfrm flipV="1">
              <a:off x="6109373" y="1080770"/>
              <a:ext cx="0" cy="1673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1035" name="Groupe 1034">
            <a:extLst>
              <a:ext uri="{FF2B5EF4-FFF2-40B4-BE49-F238E27FC236}">
                <a16:creationId xmlns:a16="http://schemas.microsoft.com/office/drawing/2014/main" id="{39898CE4-FC84-4073-CF36-5CD38EC87560}"/>
              </a:ext>
            </a:extLst>
          </p:cNvPr>
          <p:cNvGrpSpPr/>
          <p:nvPr>
            <p:custDataLst>
              <p:tags r:id="rId16"/>
            </p:custDataLst>
          </p:nvPr>
        </p:nvGrpSpPr>
        <p:grpSpPr>
          <a:xfrm>
            <a:off x="4916776" y="3278628"/>
            <a:ext cx="3899001" cy="932662"/>
            <a:chOff x="5431578" y="3271406"/>
            <a:chExt cx="3899001" cy="932662"/>
          </a:xfrm>
        </p:grpSpPr>
        <p:grpSp>
          <p:nvGrpSpPr>
            <p:cNvPr id="39" name="Groupe 38">
              <a:extLst>
                <a:ext uri="{FF2B5EF4-FFF2-40B4-BE49-F238E27FC236}">
                  <a16:creationId xmlns:a16="http://schemas.microsoft.com/office/drawing/2014/main" id="{3831CAA9-7AD0-4644-182E-1CAFC414AE74}"/>
                </a:ext>
              </a:extLst>
            </p:cNvPr>
            <p:cNvGrpSpPr/>
            <p:nvPr/>
          </p:nvGrpSpPr>
          <p:grpSpPr>
            <a:xfrm>
              <a:off x="5431578" y="3271406"/>
              <a:ext cx="3121956" cy="894013"/>
              <a:chOff x="5050444" y="3515364"/>
              <a:chExt cx="3121956" cy="894013"/>
            </a:xfrm>
          </p:grpSpPr>
          <p:sp>
            <p:nvSpPr>
              <p:cNvPr id="21" name="Rectangle 20">
                <a:extLst>
                  <a:ext uri="{FF2B5EF4-FFF2-40B4-BE49-F238E27FC236}">
                    <a16:creationId xmlns:a16="http://schemas.microsoft.com/office/drawing/2014/main" id="{1F513AC6-8A95-A43A-6273-2C2D3147F184}"/>
                  </a:ext>
                </a:extLst>
              </p:cNvPr>
              <p:cNvSpPr/>
              <p:nvPr/>
            </p:nvSpPr>
            <p:spPr>
              <a:xfrm>
                <a:off x="5050444" y="3821591"/>
                <a:ext cx="982326" cy="280800"/>
              </a:xfrm>
              <a:prstGeom prst="rect">
                <a:avLst/>
              </a:prstGeom>
              <a:solidFill>
                <a:schemeClr val="accent2">
                  <a:lumMod val="40000"/>
                  <a:lumOff val="60000"/>
                </a:schemeClr>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Flux de trésorerie</a:t>
                </a:r>
              </a:p>
            </p:txBody>
          </p:sp>
          <p:sp>
            <p:nvSpPr>
              <p:cNvPr id="25" name="Rectangle 24">
                <a:extLst>
                  <a:ext uri="{FF2B5EF4-FFF2-40B4-BE49-F238E27FC236}">
                    <a16:creationId xmlns:a16="http://schemas.microsoft.com/office/drawing/2014/main" id="{A4900197-155F-3BA5-7A1F-647CD84AC6F9}"/>
                  </a:ext>
                </a:extLst>
              </p:cNvPr>
              <p:cNvSpPr/>
              <p:nvPr/>
            </p:nvSpPr>
            <p:spPr>
              <a:xfrm>
                <a:off x="5050444" y="4128577"/>
                <a:ext cx="982326" cy="280800"/>
              </a:xfrm>
              <a:prstGeom prst="rect">
                <a:avLst/>
              </a:prstGeom>
              <a:solidFill>
                <a:schemeClr val="accent2">
                  <a:lumMod val="40000"/>
                  <a:lumOff val="60000"/>
                </a:schemeClr>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Flux de trésorerie cumulés</a:t>
                </a:r>
              </a:p>
            </p:txBody>
          </p:sp>
          <p:sp>
            <p:nvSpPr>
              <p:cNvPr id="26" name="Rectangle 25">
                <a:extLst>
                  <a:ext uri="{FF2B5EF4-FFF2-40B4-BE49-F238E27FC236}">
                    <a16:creationId xmlns:a16="http://schemas.microsoft.com/office/drawing/2014/main" id="{B7A861BB-9EA6-3FC7-4400-25AE0E378FEF}"/>
                  </a:ext>
                </a:extLst>
              </p:cNvPr>
              <p:cNvSpPr/>
              <p:nvPr/>
            </p:nvSpPr>
            <p:spPr>
              <a:xfrm>
                <a:off x="6051785" y="3515364"/>
                <a:ext cx="504000" cy="280266"/>
              </a:xfrm>
              <a:prstGeom prst="rect">
                <a:avLst/>
              </a:prstGeom>
              <a:solidFill>
                <a:schemeClr val="tx2"/>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prstClr val="white"/>
                    </a:solidFill>
                    <a:effectLst/>
                    <a:uLnTx/>
                    <a:uFillTx/>
                    <a:latin typeface="Calibri"/>
                    <a:ea typeface="+mn-ea"/>
                    <a:cs typeface="+mn-cs"/>
                  </a:rPr>
                  <a:t>Année 0</a:t>
                </a:r>
              </a:p>
            </p:txBody>
          </p:sp>
          <p:sp>
            <p:nvSpPr>
              <p:cNvPr id="27" name="Rectangle 26">
                <a:extLst>
                  <a:ext uri="{FF2B5EF4-FFF2-40B4-BE49-F238E27FC236}">
                    <a16:creationId xmlns:a16="http://schemas.microsoft.com/office/drawing/2014/main" id="{3C6EC8FD-0D72-3341-EA66-191E92806DB2}"/>
                  </a:ext>
                </a:extLst>
              </p:cNvPr>
              <p:cNvSpPr/>
              <p:nvPr/>
            </p:nvSpPr>
            <p:spPr>
              <a:xfrm>
                <a:off x="6590657" y="3515364"/>
                <a:ext cx="504000" cy="280266"/>
              </a:xfrm>
              <a:prstGeom prst="rect">
                <a:avLst/>
              </a:prstGeom>
              <a:solidFill>
                <a:schemeClr val="tx2"/>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prstClr val="white"/>
                    </a:solidFill>
                    <a:effectLst/>
                    <a:uLnTx/>
                    <a:uFillTx/>
                    <a:latin typeface="Calibri"/>
                    <a:ea typeface="+mn-ea"/>
                    <a:cs typeface="+mn-cs"/>
                  </a:rPr>
                  <a:t>Année 1</a:t>
                </a:r>
              </a:p>
            </p:txBody>
          </p:sp>
          <p:sp>
            <p:nvSpPr>
              <p:cNvPr id="28" name="Rectangle 27">
                <a:extLst>
                  <a:ext uri="{FF2B5EF4-FFF2-40B4-BE49-F238E27FC236}">
                    <a16:creationId xmlns:a16="http://schemas.microsoft.com/office/drawing/2014/main" id="{C5F5A16F-FF15-1033-8DFD-D059D2CB287D}"/>
                  </a:ext>
                </a:extLst>
              </p:cNvPr>
              <p:cNvSpPr/>
              <p:nvPr/>
            </p:nvSpPr>
            <p:spPr>
              <a:xfrm>
                <a:off x="7129529" y="3515364"/>
                <a:ext cx="504000" cy="280266"/>
              </a:xfrm>
              <a:prstGeom prst="rect">
                <a:avLst/>
              </a:prstGeom>
              <a:solidFill>
                <a:schemeClr val="tx2"/>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prstClr val="white"/>
                    </a:solidFill>
                    <a:effectLst/>
                    <a:uLnTx/>
                    <a:uFillTx/>
                    <a:latin typeface="Calibri"/>
                    <a:ea typeface="+mn-ea"/>
                    <a:cs typeface="+mn-cs"/>
                  </a:rPr>
                  <a:t>Année 2</a:t>
                </a:r>
              </a:p>
            </p:txBody>
          </p:sp>
          <p:sp>
            <p:nvSpPr>
              <p:cNvPr id="29" name="Rectangle 28">
                <a:extLst>
                  <a:ext uri="{FF2B5EF4-FFF2-40B4-BE49-F238E27FC236}">
                    <a16:creationId xmlns:a16="http://schemas.microsoft.com/office/drawing/2014/main" id="{1BDB346E-8EC4-F0FD-996E-C62C8FCF4414}"/>
                  </a:ext>
                </a:extLst>
              </p:cNvPr>
              <p:cNvSpPr/>
              <p:nvPr/>
            </p:nvSpPr>
            <p:spPr>
              <a:xfrm>
                <a:off x="7668400" y="3515364"/>
                <a:ext cx="504000" cy="280266"/>
              </a:xfrm>
              <a:prstGeom prst="rect">
                <a:avLst/>
              </a:prstGeom>
              <a:solidFill>
                <a:schemeClr val="tx2"/>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prstClr val="white"/>
                    </a:solidFill>
                    <a:effectLst/>
                    <a:uLnTx/>
                    <a:uFillTx/>
                    <a:latin typeface="Calibri"/>
                    <a:ea typeface="+mn-ea"/>
                    <a:cs typeface="+mn-cs"/>
                  </a:rPr>
                  <a:t>Année 3</a:t>
                </a:r>
              </a:p>
            </p:txBody>
          </p:sp>
          <p:sp>
            <p:nvSpPr>
              <p:cNvPr id="30" name="Rectangle 29">
                <a:extLst>
                  <a:ext uri="{FF2B5EF4-FFF2-40B4-BE49-F238E27FC236}">
                    <a16:creationId xmlns:a16="http://schemas.microsoft.com/office/drawing/2014/main" id="{56F0F7E7-396E-2CC2-C281-8CB524F1C8F9}"/>
                  </a:ext>
                </a:extLst>
              </p:cNvPr>
              <p:cNvSpPr/>
              <p:nvPr/>
            </p:nvSpPr>
            <p:spPr>
              <a:xfrm>
                <a:off x="6051785" y="3821591"/>
                <a:ext cx="504000" cy="2802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- 1 000€</a:t>
                </a:r>
              </a:p>
            </p:txBody>
          </p:sp>
          <p:sp>
            <p:nvSpPr>
              <p:cNvPr id="31" name="Rectangle 30">
                <a:extLst>
                  <a:ext uri="{FF2B5EF4-FFF2-40B4-BE49-F238E27FC236}">
                    <a16:creationId xmlns:a16="http://schemas.microsoft.com/office/drawing/2014/main" id="{E28E432D-9866-6BE8-09A7-D475FD56BA00}"/>
                  </a:ext>
                </a:extLst>
              </p:cNvPr>
              <p:cNvSpPr/>
              <p:nvPr/>
            </p:nvSpPr>
            <p:spPr>
              <a:xfrm>
                <a:off x="6590657" y="3821591"/>
                <a:ext cx="504000" cy="2802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+ 300€</a:t>
                </a:r>
              </a:p>
            </p:txBody>
          </p:sp>
          <p:sp>
            <p:nvSpPr>
              <p:cNvPr id="32" name="Rectangle 31">
                <a:extLst>
                  <a:ext uri="{FF2B5EF4-FFF2-40B4-BE49-F238E27FC236}">
                    <a16:creationId xmlns:a16="http://schemas.microsoft.com/office/drawing/2014/main" id="{788E1B15-EFF1-6D40-A4C4-7D087C3C1475}"/>
                  </a:ext>
                </a:extLst>
              </p:cNvPr>
              <p:cNvSpPr/>
              <p:nvPr/>
            </p:nvSpPr>
            <p:spPr>
              <a:xfrm>
                <a:off x="7129529" y="3821591"/>
                <a:ext cx="504000" cy="2802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+ 400€</a:t>
                </a:r>
              </a:p>
            </p:txBody>
          </p:sp>
          <p:sp>
            <p:nvSpPr>
              <p:cNvPr id="33" name="Rectangle 32">
                <a:extLst>
                  <a:ext uri="{FF2B5EF4-FFF2-40B4-BE49-F238E27FC236}">
                    <a16:creationId xmlns:a16="http://schemas.microsoft.com/office/drawing/2014/main" id="{4B43B2A0-8C5D-4D74-447F-C1C63DB61EC4}"/>
                  </a:ext>
                </a:extLst>
              </p:cNvPr>
              <p:cNvSpPr/>
              <p:nvPr/>
            </p:nvSpPr>
            <p:spPr>
              <a:xfrm>
                <a:off x="7668400" y="3821591"/>
                <a:ext cx="504000" cy="2802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+300€</a:t>
                </a:r>
              </a:p>
            </p:txBody>
          </p:sp>
          <p:sp>
            <p:nvSpPr>
              <p:cNvPr id="34" name="Rectangle 33">
                <a:extLst>
                  <a:ext uri="{FF2B5EF4-FFF2-40B4-BE49-F238E27FC236}">
                    <a16:creationId xmlns:a16="http://schemas.microsoft.com/office/drawing/2014/main" id="{B22DC58C-E787-F208-9EFC-15E8429DDE76}"/>
                  </a:ext>
                </a:extLst>
              </p:cNvPr>
              <p:cNvSpPr/>
              <p:nvPr/>
            </p:nvSpPr>
            <p:spPr>
              <a:xfrm>
                <a:off x="6051785" y="4128577"/>
                <a:ext cx="504000" cy="2802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- 1000€</a:t>
                </a:r>
              </a:p>
            </p:txBody>
          </p:sp>
          <p:sp>
            <p:nvSpPr>
              <p:cNvPr id="35" name="Rectangle 34">
                <a:extLst>
                  <a:ext uri="{FF2B5EF4-FFF2-40B4-BE49-F238E27FC236}">
                    <a16:creationId xmlns:a16="http://schemas.microsoft.com/office/drawing/2014/main" id="{E9B9445D-C7F4-2DFC-025C-824BD6212F50}"/>
                  </a:ext>
                </a:extLst>
              </p:cNvPr>
              <p:cNvSpPr/>
              <p:nvPr/>
            </p:nvSpPr>
            <p:spPr>
              <a:xfrm>
                <a:off x="6590657" y="4128577"/>
                <a:ext cx="504000" cy="2802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- 700€</a:t>
                </a:r>
              </a:p>
            </p:txBody>
          </p:sp>
          <p:sp>
            <p:nvSpPr>
              <p:cNvPr id="36" name="Rectangle 35">
                <a:extLst>
                  <a:ext uri="{FF2B5EF4-FFF2-40B4-BE49-F238E27FC236}">
                    <a16:creationId xmlns:a16="http://schemas.microsoft.com/office/drawing/2014/main" id="{87BA33E6-0DD4-1867-6D5D-6318603FCC5B}"/>
                  </a:ext>
                </a:extLst>
              </p:cNvPr>
              <p:cNvSpPr/>
              <p:nvPr/>
            </p:nvSpPr>
            <p:spPr>
              <a:xfrm>
                <a:off x="7129529" y="4128577"/>
                <a:ext cx="504000" cy="2802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-300€</a:t>
                </a:r>
              </a:p>
            </p:txBody>
          </p:sp>
          <p:sp>
            <p:nvSpPr>
              <p:cNvPr id="37" name="Rectangle 36">
                <a:extLst>
                  <a:ext uri="{FF2B5EF4-FFF2-40B4-BE49-F238E27FC236}">
                    <a16:creationId xmlns:a16="http://schemas.microsoft.com/office/drawing/2014/main" id="{A209C85C-D58D-31D7-76F5-0452782EB6F6}"/>
                  </a:ext>
                </a:extLst>
              </p:cNvPr>
              <p:cNvSpPr/>
              <p:nvPr/>
            </p:nvSpPr>
            <p:spPr>
              <a:xfrm>
                <a:off x="7668400" y="4128577"/>
                <a:ext cx="504000" cy="2802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srgbClr val="183540"/>
                    </a:solidFill>
                    <a:effectLst/>
                    <a:uLnTx/>
                    <a:uFillTx/>
                    <a:latin typeface="Calibri"/>
                    <a:ea typeface="+mn-ea"/>
                    <a:cs typeface="+mn-cs"/>
                  </a:rPr>
                  <a:t>0</a:t>
                </a:r>
              </a:p>
            </p:txBody>
          </p:sp>
        </p:grpSp>
        <p:sp>
          <p:nvSpPr>
            <p:cNvPr id="1030" name="Rectangle 1029">
              <a:extLst>
                <a:ext uri="{FF2B5EF4-FFF2-40B4-BE49-F238E27FC236}">
                  <a16:creationId xmlns:a16="http://schemas.microsoft.com/office/drawing/2014/main" id="{345246A8-80FA-4F36-2B03-A719FCBDBB55}"/>
                </a:ext>
              </a:extLst>
            </p:cNvPr>
            <p:cNvSpPr/>
            <p:nvPr/>
          </p:nvSpPr>
          <p:spPr>
            <a:xfrm>
              <a:off x="8640596" y="3765074"/>
              <a:ext cx="689983" cy="4389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err="1">
                  <a:ln>
                    <a:noFill/>
                  </a:ln>
                  <a:solidFill>
                    <a:srgbClr val="E8550D"/>
                  </a:solidFill>
                  <a:effectLst/>
                  <a:uLnTx/>
                  <a:uFillTx/>
                  <a:latin typeface="Calibri"/>
                  <a:ea typeface="+mn-ea"/>
                  <a:cs typeface="+mn-cs"/>
                </a:rPr>
                <a:t>Payback</a:t>
              </a:r>
              <a:r>
                <a:rPr kumimoji="0" lang="fr-FR" sz="900" b="1" i="1" u="none" strike="noStrike" kern="1200" cap="none" spc="0" normalizeH="0" baseline="0" noProof="0">
                  <a:ln>
                    <a:noFill/>
                  </a:ln>
                  <a:solidFill>
                    <a:srgbClr val="E8550D"/>
                  </a:solidFill>
                  <a:effectLst/>
                  <a:uLnTx/>
                  <a:uFillTx/>
                  <a:latin typeface="Calibri"/>
                  <a:ea typeface="+mn-ea"/>
                  <a:cs typeface="+mn-cs"/>
                </a:rPr>
                <a:t> time</a:t>
              </a:r>
              <a:r>
                <a:rPr kumimoji="0" lang="fr-FR" sz="900" b="0" i="0" u="none" strike="noStrike" kern="1200" cap="none" spc="0" normalizeH="0" baseline="0" noProof="0">
                  <a:ln>
                    <a:noFill/>
                  </a:ln>
                  <a:solidFill>
                    <a:prstClr val="black"/>
                  </a:solidFill>
                  <a:effectLst/>
                  <a:uLnTx/>
                  <a:uFillTx/>
                  <a:latin typeface="Calibri"/>
                  <a:ea typeface="+mn-ea"/>
                  <a:cs typeface="+mn-cs"/>
                </a:rPr>
                <a:t> :  3 ans</a:t>
              </a:r>
            </a:p>
          </p:txBody>
        </p:sp>
        <p:cxnSp>
          <p:nvCxnSpPr>
            <p:cNvPr id="1031" name="Connecteur droit avec flèche 1030">
              <a:extLst>
                <a:ext uri="{FF2B5EF4-FFF2-40B4-BE49-F238E27FC236}">
                  <a16:creationId xmlns:a16="http://schemas.microsoft.com/office/drawing/2014/main" id="{8858356B-B2D9-4108-7421-0D7B629F5C57}"/>
                </a:ext>
              </a:extLst>
            </p:cNvPr>
            <p:cNvCxnSpPr>
              <a:cxnSpLocks/>
            </p:cNvCxnSpPr>
            <p:nvPr/>
          </p:nvCxnSpPr>
          <p:spPr>
            <a:xfrm flipH="1">
              <a:off x="8400919" y="3984571"/>
              <a:ext cx="18346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1037" name="Connecteur droit 1036">
            <a:extLst>
              <a:ext uri="{FF2B5EF4-FFF2-40B4-BE49-F238E27FC236}">
                <a16:creationId xmlns:a16="http://schemas.microsoft.com/office/drawing/2014/main" id="{2B5BAE00-0E49-AF19-4187-48F3A200F9A0}"/>
              </a:ext>
            </a:extLst>
          </p:cNvPr>
          <p:cNvCxnSpPr>
            <a:cxnSpLocks/>
          </p:cNvCxnSpPr>
          <p:nvPr>
            <p:custDataLst>
              <p:tags r:id="rId17"/>
            </p:custDataLst>
          </p:nvPr>
        </p:nvCxnSpPr>
        <p:spPr>
          <a:xfrm>
            <a:off x="547054" y="3200189"/>
            <a:ext cx="7754480" cy="0"/>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9E19395-2218-5677-9CD2-6612EDF756DB}"/>
              </a:ext>
            </a:extLst>
          </p:cNvPr>
          <p:cNvSpPr/>
          <p:nvPr>
            <p:custDataLst>
              <p:tags r:id="rId18"/>
            </p:custDataLst>
          </p:nvPr>
        </p:nvSpPr>
        <p:spPr>
          <a:xfrm rot="16200000">
            <a:off x="669082" y="4162119"/>
            <a:ext cx="591735" cy="8357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lIns="36000" tIns="0" rIns="36000" bIns="36000" rtlCol="0" anchor="ct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a:ln>
                  <a:noFill/>
                </a:ln>
                <a:solidFill>
                  <a:prstClr val="white"/>
                </a:solidFill>
                <a:effectLst/>
                <a:uLnTx/>
                <a:uFillTx/>
                <a:latin typeface="Calibri"/>
                <a:ea typeface="+mn-ea"/>
                <a:cs typeface="+mn-cs"/>
              </a:rPr>
              <a:t>RSI</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fr-FR" sz="900" b="1" i="1" u="none" strike="noStrike" kern="1200" cap="none" spc="0" normalizeH="0" baseline="0" noProof="0">
                <a:ln>
                  <a:noFill/>
                </a:ln>
                <a:solidFill>
                  <a:prstClr val="white"/>
                </a:solidFill>
                <a:effectLst/>
                <a:uLnTx/>
                <a:uFillTx/>
                <a:latin typeface="Calibri"/>
                <a:ea typeface="+mn-ea"/>
                <a:cs typeface="Calibri"/>
              </a:rPr>
              <a:t>Retour sur investissement</a:t>
            </a:r>
          </a:p>
        </p:txBody>
      </p:sp>
      <p:sp>
        <p:nvSpPr>
          <p:cNvPr id="15" name="Rectangle 14">
            <a:extLst>
              <a:ext uri="{FF2B5EF4-FFF2-40B4-BE49-F238E27FC236}">
                <a16:creationId xmlns:a16="http://schemas.microsoft.com/office/drawing/2014/main" id="{B54875A6-CB6C-BCED-592A-82AAB5AEB086}"/>
              </a:ext>
            </a:extLst>
          </p:cNvPr>
          <p:cNvSpPr/>
          <p:nvPr>
            <p:custDataLst>
              <p:tags r:id="rId19"/>
            </p:custDataLst>
          </p:nvPr>
        </p:nvSpPr>
        <p:spPr>
          <a:xfrm>
            <a:off x="1454366" y="4284148"/>
            <a:ext cx="3412074" cy="591735"/>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marL="0" marR="0" lvl="0" indent="0" algn="l" defTabSz="914400" rtl="0" eaLnBrk="1" fontAlgn="auto" latinLnBrk="0" hangingPunct="1">
              <a:lnSpc>
                <a:spcPts val="1200"/>
              </a:lnSpc>
              <a:spcBef>
                <a:spcPts val="0"/>
              </a:spcBef>
              <a:spcAft>
                <a:spcPts val="0"/>
              </a:spcAft>
              <a:buClrTx/>
              <a:buSzTx/>
              <a:buFontTx/>
              <a:buNone/>
              <a:tabLst/>
              <a:defRPr/>
            </a:pPr>
            <a:r>
              <a:rPr kumimoji="0" lang="fr-FR" sz="1000" b="0" i="0" u="none" strike="noStrike" kern="1200" cap="none" spc="0" normalizeH="0" baseline="0" noProof="0">
                <a:ln>
                  <a:noFill/>
                </a:ln>
                <a:solidFill>
                  <a:prstClr val="black"/>
                </a:solidFill>
                <a:effectLst/>
                <a:uLnTx/>
                <a:uFillTx/>
                <a:latin typeface="Calibri"/>
                <a:ea typeface="Segoe UI"/>
                <a:cs typeface="Segoe UI"/>
              </a:rPr>
              <a:t>Indicateur pour exprimer le </a:t>
            </a:r>
            <a:r>
              <a:rPr kumimoji="0" lang="fr-FR" sz="1000" b="1" i="0" u="none" strike="noStrike" kern="1200" cap="none" spc="0" normalizeH="0" baseline="0" noProof="0">
                <a:ln>
                  <a:noFill/>
                </a:ln>
                <a:solidFill>
                  <a:prstClr val="black"/>
                </a:solidFill>
                <a:effectLst/>
                <a:uLnTx/>
                <a:uFillTx/>
                <a:latin typeface="Calibri"/>
                <a:ea typeface="Segoe UI"/>
                <a:cs typeface="Segoe UI"/>
              </a:rPr>
              <a:t>gain réalisé par rapport aux coûts engagés</a:t>
            </a:r>
            <a:r>
              <a:rPr kumimoji="0" lang="fr-FR" sz="1000" b="0" i="0" u="none" strike="noStrike" kern="1200" cap="none" spc="0" normalizeH="0" baseline="0" noProof="0">
                <a:ln>
                  <a:noFill/>
                </a:ln>
                <a:solidFill>
                  <a:prstClr val="black"/>
                </a:solidFill>
                <a:effectLst/>
                <a:uLnTx/>
                <a:uFillTx/>
                <a:latin typeface="Calibri"/>
                <a:ea typeface="Segoe UI"/>
                <a:cs typeface="Segoe UI"/>
              </a:rPr>
              <a:t>.</a:t>
            </a:r>
          </a:p>
        </p:txBody>
      </p:sp>
      <p:grpSp>
        <p:nvGrpSpPr>
          <p:cNvPr id="22" name="Groupe 21">
            <a:extLst>
              <a:ext uri="{FF2B5EF4-FFF2-40B4-BE49-F238E27FC236}">
                <a16:creationId xmlns:a16="http://schemas.microsoft.com/office/drawing/2014/main" id="{99BA8DE4-0505-3147-B5D1-F183B6FD8665}"/>
              </a:ext>
            </a:extLst>
          </p:cNvPr>
          <p:cNvGrpSpPr/>
          <p:nvPr>
            <p:custDataLst>
              <p:tags r:id="rId20"/>
            </p:custDataLst>
          </p:nvPr>
        </p:nvGrpSpPr>
        <p:grpSpPr>
          <a:xfrm>
            <a:off x="5148791" y="4351670"/>
            <a:ext cx="3160611" cy="222546"/>
            <a:chOff x="5343664" y="4539101"/>
            <a:chExt cx="5072638" cy="222546"/>
          </a:xfrm>
        </p:grpSpPr>
        <p:sp>
          <p:nvSpPr>
            <p:cNvPr id="19" name="Rectangle 18">
              <a:extLst>
                <a:ext uri="{FF2B5EF4-FFF2-40B4-BE49-F238E27FC236}">
                  <a16:creationId xmlns:a16="http://schemas.microsoft.com/office/drawing/2014/main" id="{8D679BC0-31FE-1C05-C6F9-6CB3789CB017}"/>
                </a:ext>
              </a:extLst>
            </p:cNvPr>
            <p:cNvSpPr/>
            <p:nvPr/>
          </p:nvSpPr>
          <p:spPr>
            <a:xfrm>
              <a:off x="5343664" y="4539101"/>
              <a:ext cx="5072638"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E8550D"/>
                  </a:solidFill>
                  <a:effectLst/>
                  <a:uLnTx/>
                  <a:uFillTx/>
                  <a:latin typeface="Calibri"/>
                  <a:ea typeface="+mn-ea"/>
                  <a:cs typeface="+mn-cs"/>
                </a:rPr>
                <a:t>RSI</a:t>
              </a:r>
              <a:r>
                <a:rPr kumimoji="0" lang="fr-FR" sz="900" b="0" i="0" u="none" strike="noStrike" kern="1200" cap="none" spc="0" normalizeH="0" baseline="0" noProof="0">
                  <a:ln>
                    <a:noFill/>
                  </a:ln>
                  <a:solidFill>
                    <a:prstClr val="black"/>
                  </a:solidFill>
                  <a:effectLst/>
                  <a:uLnTx/>
                  <a:uFillTx/>
                  <a:latin typeface="Calibri"/>
                  <a:ea typeface="+mn-ea"/>
                  <a:cs typeface="+mn-cs"/>
                </a:rPr>
                <a:t> = (Bénéfices de l’investissement – Coût de l’investissement)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solidFill>
                  <a:effectLst/>
                  <a:uLnTx/>
                  <a:uFillTx/>
                  <a:latin typeface="Calibri"/>
                  <a:ea typeface="+mn-ea"/>
                  <a:cs typeface="+mn-cs"/>
                </a:rPr>
                <a:t>                     Coût de l’investissement</a:t>
              </a:r>
            </a:p>
          </p:txBody>
        </p:sp>
        <p:cxnSp>
          <p:nvCxnSpPr>
            <p:cNvPr id="20" name="Connecteur droit 19">
              <a:extLst>
                <a:ext uri="{FF2B5EF4-FFF2-40B4-BE49-F238E27FC236}">
                  <a16:creationId xmlns:a16="http://schemas.microsoft.com/office/drawing/2014/main" id="{8883B031-1A4A-9F09-8AFD-AAE86992E573}"/>
                </a:ext>
              </a:extLst>
            </p:cNvPr>
            <p:cNvCxnSpPr/>
            <p:nvPr/>
          </p:nvCxnSpPr>
          <p:spPr>
            <a:xfrm>
              <a:off x="5723074" y="4655232"/>
              <a:ext cx="4466466"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D52A911A-2A0B-025F-E0C2-48FBE2B99ECD}"/>
              </a:ext>
            </a:extLst>
          </p:cNvPr>
          <p:cNvSpPr/>
          <p:nvPr>
            <p:custDataLst>
              <p:tags r:id="rId21"/>
            </p:custDataLst>
          </p:nvPr>
        </p:nvSpPr>
        <p:spPr>
          <a:xfrm>
            <a:off x="4928788" y="4653337"/>
            <a:ext cx="3380611"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solidFill>
                <a:effectLst/>
                <a:uLnTx/>
                <a:uFillTx/>
                <a:latin typeface="Calibri"/>
                <a:ea typeface="+mn-ea"/>
                <a:cs typeface="+mn-cs"/>
              </a:rPr>
              <a:t>Investissement :  10 000€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solidFill>
                <a:effectLst/>
                <a:uLnTx/>
                <a:uFillTx/>
                <a:latin typeface="Calibri"/>
                <a:ea typeface="+mn-ea"/>
                <a:cs typeface="+mn-cs"/>
              </a:rPr>
              <a:t>Bénéfice généré :  15 000€</a:t>
            </a:r>
          </a:p>
        </p:txBody>
      </p:sp>
      <p:sp>
        <p:nvSpPr>
          <p:cNvPr id="24" name="Rectangle 23">
            <a:extLst>
              <a:ext uri="{FF2B5EF4-FFF2-40B4-BE49-F238E27FC236}">
                <a16:creationId xmlns:a16="http://schemas.microsoft.com/office/drawing/2014/main" id="{596F5B23-9B5F-FEC7-2980-EA942A792CE6}"/>
              </a:ext>
            </a:extLst>
          </p:cNvPr>
          <p:cNvSpPr/>
          <p:nvPr>
            <p:custDataLst>
              <p:tags r:id="rId22"/>
            </p:custDataLst>
          </p:nvPr>
        </p:nvSpPr>
        <p:spPr>
          <a:xfrm>
            <a:off x="6256803" y="4676783"/>
            <a:ext cx="689983" cy="1993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a:ln>
                  <a:noFill/>
                </a:ln>
                <a:solidFill>
                  <a:srgbClr val="E8550D"/>
                </a:solidFill>
                <a:effectLst/>
                <a:uLnTx/>
                <a:uFillTx/>
                <a:latin typeface="Calibri"/>
                <a:ea typeface="+mn-ea"/>
                <a:cs typeface="+mn-cs"/>
              </a:rPr>
              <a:t>RSI :  </a:t>
            </a:r>
            <a:r>
              <a:rPr kumimoji="0" lang="fr-FR" sz="900" b="0" i="0" u="none" strike="noStrike" kern="1200" cap="none" spc="0" normalizeH="0" baseline="0" noProof="0">
                <a:ln>
                  <a:noFill/>
                </a:ln>
                <a:solidFill>
                  <a:prstClr val="black"/>
                </a:solidFill>
                <a:effectLst/>
                <a:uLnTx/>
                <a:uFillTx/>
                <a:latin typeface="Calibri"/>
                <a:ea typeface="+mn-ea"/>
                <a:cs typeface="+mn-cs"/>
              </a:rPr>
              <a:t>50%</a:t>
            </a:r>
          </a:p>
        </p:txBody>
      </p:sp>
      <p:sp>
        <p:nvSpPr>
          <p:cNvPr id="38" name="Rectangle 37">
            <a:extLst>
              <a:ext uri="{FF2B5EF4-FFF2-40B4-BE49-F238E27FC236}">
                <a16:creationId xmlns:a16="http://schemas.microsoft.com/office/drawing/2014/main" id="{498DE850-38FD-3A14-8718-3DC03AAD2038}"/>
              </a:ext>
            </a:extLst>
          </p:cNvPr>
          <p:cNvSpPr/>
          <p:nvPr>
            <p:custDataLst>
              <p:tags r:id="rId23"/>
            </p:custDataLst>
          </p:nvPr>
        </p:nvSpPr>
        <p:spPr>
          <a:xfrm>
            <a:off x="6924479" y="4653337"/>
            <a:ext cx="1477592" cy="222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a:ln>
                  <a:noFill/>
                </a:ln>
                <a:solidFill>
                  <a:prstClr val="black"/>
                </a:solidFill>
                <a:effectLst/>
                <a:uLnTx/>
                <a:uFillTx/>
                <a:latin typeface="Calibri"/>
                <a:ea typeface="+mn-ea"/>
                <a:cs typeface="+mn-cs"/>
              </a:rPr>
              <a:t>Chaque euro investi a généré 0,50€ de bénéfices.</a:t>
            </a:r>
          </a:p>
        </p:txBody>
      </p:sp>
      <p:sp>
        <p:nvSpPr>
          <p:cNvPr id="12" name="Rectangle 11">
            <a:extLst>
              <a:ext uri="{FF2B5EF4-FFF2-40B4-BE49-F238E27FC236}">
                <a16:creationId xmlns:a16="http://schemas.microsoft.com/office/drawing/2014/main" id="{341F09D5-CE74-42D4-A7BF-1CD5B94B6B9B}"/>
              </a:ext>
            </a:extLst>
          </p:cNvPr>
          <p:cNvSpPr/>
          <p:nvPr>
            <p:custDataLst>
              <p:tags r:id="rId24"/>
            </p:custDataLst>
          </p:nvPr>
        </p:nvSpPr>
        <p:spPr>
          <a:xfrm>
            <a:off x="1454368" y="1620625"/>
            <a:ext cx="3412072" cy="798583"/>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a:ln>
                  <a:noFill/>
                </a:ln>
                <a:solidFill>
                  <a:prstClr val="black"/>
                </a:solidFill>
                <a:effectLst/>
                <a:uLnTx/>
                <a:uFillTx/>
                <a:latin typeface="Calibri"/>
                <a:ea typeface="+mn-ea"/>
                <a:cs typeface="+mn-cs"/>
              </a:rPr>
              <a:t>Indicateur qui mesure la </a:t>
            </a:r>
            <a:r>
              <a:rPr kumimoji="0" lang="fr-FR" sz="1000" b="1" i="0" u="none" strike="noStrike" kern="1200" cap="none" spc="0" normalizeH="0" baseline="0" noProof="0">
                <a:ln>
                  <a:noFill/>
                </a:ln>
                <a:solidFill>
                  <a:prstClr val="black"/>
                </a:solidFill>
                <a:effectLst/>
                <a:uLnTx/>
                <a:uFillTx/>
                <a:latin typeface="Calibri"/>
                <a:ea typeface="+mn-ea"/>
                <a:cs typeface="+mn-cs"/>
              </a:rPr>
              <a:t>rentabilité</a:t>
            </a:r>
            <a:r>
              <a:rPr kumimoji="0" lang="fr-FR" sz="1000" b="0" i="0" u="none" strike="noStrike" kern="1200" cap="none" spc="0" normalizeH="0" baseline="0" noProof="0">
                <a:ln>
                  <a:noFill/>
                </a:ln>
                <a:solidFill>
                  <a:prstClr val="black"/>
                </a:solidFill>
                <a:effectLst/>
                <a:uLnTx/>
                <a:uFillTx/>
                <a:latin typeface="Calibri"/>
                <a:ea typeface="+mn-ea"/>
                <a:cs typeface="+mn-cs"/>
              </a:rPr>
              <a:t> d’un projet, en tenant compte de la </a:t>
            </a:r>
            <a:r>
              <a:rPr kumimoji="0" lang="fr-FR" sz="1000" b="1" i="0" u="none" strike="noStrike" kern="1200" cap="none" spc="0" normalizeH="0" baseline="0" noProof="0">
                <a:ln>
                  <a:noFill/>
                </a:ln>
                <a:solidFill>
                  <a:prstClr val="black"/>
                </a:solidFill>
                <a:effectLst/>
                <a:uLnTx/>
                <a:uFillTx/>
                <a:latin typeface="Calibri"/>
                <a:ea typeface="+mn-ea"/>
                <a:cs typeface="+mn-cs"/>
              </a:rPr>
              <a:t>valeur de l’argent dans le temps</a:t>
            </a:r>
            <a:r>
              <a:rPr kumimoji="0" lang="fr-FR" sz="1000" b="0" i="0" u="none" strike="noStrike" kern="1200" cap="none" spc="0" normalizeH="0" baseline="0" noProof="0">
                <a:ln>
                  <a:noFill/>
                </a:ln>
                <a:solidFill>
                  <a:prstClr val="black"/>
                </a:solidFill>
                <a:effectLst/>
                <a:uLnTx/>
                <a:uFillTx/>
                <a:latin typeface="Calibri"/>
                <a:ea typeface="+mn-ea"/>
                <a:cs typeface="+mn-cs"/>
              </a:rPr>
              <a:t> :  il </a:t>
            </a:r>
            <a:r>
              <a:rPr kumimoji="0" lang="fr-FR" sz="1000" b="0" i="0" u="none" strike="noStrike" kern="1200" cap="none" spc="0" normalizeH="0" baseline="0" noProof="0">
                <a:ln>
                  <a:noFill/>
                </a:ln>
                <a:solidFill>
                  <a:prstClr val="black"/>
                </a:solidFill>
                <a:effectLst/>
                <a:uLnTx/>
                <a:uFillTx/>
                <a:latin typeface="fkGroteskNeue"/>
                <a:ea typeface="+mn-ea"/>
                <a:cs typeface="+mn-cs"/>
              </a:rPr>
              <a:t>va comparer la valeur actuelle </a:t>
            </a:r>
            <a:r>
              <a:rPr kumimoji="0" lang="fr-FR" sz="1000" b="0" i="0" u="none" strike="noStrike" kern="1200" cap="none" spc="0" normalizeH="0" baseline="30000" noProof="0">
                <a:ln>
                  <a:noFill/>
                </a:ln>
                <a:solidFill>
                  <a:prstClr val="black"/>
                </a:solidFill>
                <a:effectLst/>
                <a:uLnTx/>
                <a:uFillTx/>
                <a:latin typeface="fkGroteskNeue"/>
                <a:ea typeface="+mn-ea"/>
                <a:cs typeface="+mn-cs"/>
              </a:rPr>
              <a:t>[1] </a:t>
            </a:r>
            <a:r>
              <a:rPr kumimoji="0" lang="fr-FR" sz="1000" b="0" i="0" u="none" strike="noStrike" kern="1200" cap="none" spc="0" normalizeH="0" baseline="0" noProof="0">
                <a:ln>
                  <a:noFill/>
                </a:ln>
                <a:solidFill>
                  <a:prstClr val="black"/>
                </a:solidFill>
                <a:effectLst/>
                <a:uLnTx/>
                <a:uFillTx/>
                <a:latin typeface="fkGroteskNeue"/>
                <a:ea typeface="+mn-ea"/>
                <a:cs typeface="+mn-cs"/>
              </a:rPr>
              <a:t>de toutes les entrées d’argent, avec celle de toutes les sorties d’argent sur la durée du projet. </a:t>
            </a:r>
            <a:r>
              <a:rPr kumimoji="0" lang="fr-FR" sz="1000" b="0" i="0" u="none" strike="noStrike" kern="1200" cap="none" spc="0" normalizeH="0" baseline="0" noProof="0">
                <a:ln>
                  <a:noFill/>
                </a:ln>
                <a:solidFill>
                  <a:prstClr val="black"/>
                </a:solidFill>
                <a:effectLst/>
                <a:uLnTx/>
                <a:uFillTx/>
                <a:latin typeface="Cera"/>
                <a:ea typeface="+mn-ea"/>
                <a:cs typeface="+mn-cs"/>
              </a:rPr>
              <a:t>La VAN </a:t>
            </a:r>
            <a:r>
              <a:rPr kumimoji="0" lang="fr-FR" sz="1000" b="0" i="0" u="none" strike="noStrike" kern="1200" cap="none" spc="0" normalizeH="0" baseline="0" noProof="0">
                <a:ln>
                  <a:noFill/>
                </a:ln>
                <a:solidFill>
                  <a:srgbClr val="10171F"/>
                </a:solidFill>
                <a:effectLst/>
                <a:uLnTx/>
                <a:uFillTx/>
                <a:latin typeface="Cera"/>
                <a:ea typeface="+mn-ea"/>
                <a:cs typeface="+mn-cs"/>
              </a:rPr>
              <a:t>doit être </a:t>
            </a:r>
            <a:r>
              <a:rPr kumimoji="0" lang="fr-FR" sz="1000" b="1" i="0" u="none" strike="noStrike" kern="1200" cap="none" spc="0" normalizeH="0" baseline="0" noProof="0">
                <a:ln>
                  <a:noFill/>
                </a:ln>
                <a:solidFill>
                  <a:srgbClr val="10171F"/>
                </a:solidFill>
                <a:effectLst/>
                <a:uLnTx/>
                <a:uFillTx/>
                <a:latin typeface="Cera"/>
                <a:ea typeface="+mn-ea"/>
                <a:cs typeface="+mn-cs"/>
              </a:rPr>
              <a:t>positive et la plus élevée possible</a:t>
            </a:r>
            <a:r>
              <a:rPr kumimoji="0" lang="fr-FR" sz="1000" b="0" i="0" u="none" strike="noStrike" kern="1200" cap="none" spc="0" normalizeH="0" baseline="0" noProof="0">
                <a:ln>
                  <a:noFill/>
                </a:ln>
                <a:solidFill>
                  <a:srgbClr val="10171F"/>
                </a:solidFill>
                <a:effectLst/>
                <a:uLnTx/>
                <a:uFillTx/>
                <a:latin typeface="Cera"/>
                <a:ea typeface="+mn-ea"/>
                <a:cs typeface="+mn-cs"/>
              </a:rPr>
              <a:t>.</a:t>
            </a:r>
            <a:endParaRPr kumimoji="0" lang="fr-FR" sz="1000" b="0" i="0" u="none" strike="noStrike" kern="1200" cap="none" spc="0" normalizeH="0" baseline="0" noProof="0">
              <a:ln>
                <a:noFill/>
              </a:ln>
              <a:solidFill>
                <a:srgbClr val="3C3C3C"/>
              </a:solidFill>
              <a:effectLst/>
              <a:uLnTx/>
              <a:uFillTx/>
              <a:latin typeface="Calibri"/>
              <a:ea typeface="+mn-ea"/>
              <a:cs typeface="+mn-cs"/>
            </a:endParaRPr>
          </a:p>
        </p:txBody>
      </p:sp>
      <p:sp>
        <p:nvSpPr>
          <p:cNvPr id="44" name="Rectangle 43">
            <a:extLst>
              <a:ext uri="{FF2B5EF4-FFF2-40B4-BE49-F238E27FC236}">
                <a16:creationId xmlns:a16="http://schemas.microsoft.com/office/drawing/2014/main" id="{0E1D8FCD-AA4F-7E7B-CCBF-8D99CBB769C5}"/>
              </a:ext>
            </a:extLst>
          </p:cNvPr>
          <p:cNvSpPr/>
          <p:nvPr>
            <p:custDataLst>
              <p:tags r:id="rId25"/>
            </p:custDataLst>
          </p:nvPr>
        </p:nvSpPr>
        <p:spPr>
          <a:xfrm>
            <a:off x="3382666" y="-9058"/>
            <a:ext cx="216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1" i="0" u="none" strike="noStrike" kern="1200" cap="none" spc="0" normalizeH="0" baseline="0" noProof="0">
                <a:ln>
                  <a:noFill/>
                </a:ln>
                <a:solidFill>
                  <a:srgbClr val="183540"/>
                </a:solidFill>
                <a:effectLst/>
                <a:uLnTx/>
                <a:uFillTx/>
                <a:latin typeface="Calibri"/>
                <a:ea typeface="+mn-ea"/>
                <a:cs typeface="+mn-cs"/>
              </a:rPr>
              <a:t>A – Un sous-investissement en efficacité énergétique</a:t>
            </a:r>
          </a:p>
        </p:txBody>
      </p:sp>
      <p:sp>
        <p:nvSpPr>
          <p:cNvPr id="47" name="Rectangle 46">
            <a:extLst>
              <a:ext uri="{FF2B5EF4-FFF2-40B4-BE49-F238E27FC236}">
                <a16:creationId xmlns:a16="http://schemas.microsoft.com/office/drawing/2014/main" id="{C3D9BBE8-57C5-3DC0-7F75-7BD9A1871E29}"/>
              </a:ext>
            </a:extLst>
          </p:cNvPr>
          <p:cNvSpPr/>
          <p:nvPr>
            <p:custDataLst>
              <p:tags r:id="rId26"/>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1" i="0" u="none" strike="noStrike" kern="1200" cap="none" spc="0" normalizeH="0" baseline="0" noProof="0">
                <a:ln>
                  <a:noFill/>
                </a:ln>
                <a:solidFill>
                  <a:srgbClr val="183540"/>
                </a:solidFill>
                <a:effectLst/>
                <a:uLnTx/>
                <a:uFillTx/>
                <a:latin typeface="Calibri"/>
                <a:ea typeface="+mn-ea"/>
                <a:cs typeface="+mn-cs"/>
              </a:rPr>
              <a:t>Phase 1 – Bénéfices non énergétiques :  quel intérêt pour les projets en EE? </a:t>
            </a:r>
          </a:p>
        </p:txBody>
      </p:sp>
    </p:spTree>
    <p:extLst>
      <p:ext uri="{BB962C8B-B14F-4D97-AF65-F5344CB8AC3E}">
        <p14:creationId xmlns:p14="http://schemas.microsoft.com/office/powerpoint/2010/main" val="3017471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26A148-6154-BCF8-5957-93DBEA847174}"/>
              </a:ext>
            </a:extLst>
          </p:cNvPr>
          <p:cNvSpPr>
            <a:spLocks noGrp="1"/>
          </p:cNvSpPr>
          <p:nvPr>
            <p:ph type="title"/>
            <p:custDataLst>
              <p:tags r:id="rId1"/>
            </p:custDataLst>
          </p:nvPr>
        </p:nvSpPr>
        <p:spPr/>
        <p:txBody>
          <a:bodyPr/>
          <a:lstStyle/>
          <a:p>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Objectifs et périmètre de l’étude</a:t>
            </a:r>
          </a:p>
        </p:txBody>
      </p:sp>
      <p:sp>
        <p:nvSpPr>
          <p:cNvPr id="3" name="Espace réservé du contenu 2">
            <a:extLst>
              <a:ext uri="{FF2B5EF4-FFF2-40B4-BE49-F238E27FC236}">
                <a16:creationId xmlns:a16="http://schemas.microsoft.com/office/drawing/2014/main" id="{D85CB2CE-E70D-4121-ECD2-DB69D6B334AE}"/>
              </a:ext>
            </a:extLst>
          </p:cNvPr>
          <p:cNvSpPr>
            <a:spLocks noGrp="1"/>
          </p:cNvSpPr>
          <p:nvPr>
            <p:ph idx="1"/>
            <p:custDataLst>
              <p:tags r:id="rId2"/>
            </p:custDataLst>
          </p:nvPr>
        </p:nvSpPr>
        <p:spPr/>
        <p:txBody>
          <a:bodyPr/>
          <a:lstStyle/>
          <a:p>
            <a:pPr marL="0" indent="0" algn="l">
              <a:buNone/>
            </a:pPr>
            <a:r>
              <a:rPr lang="fr-FR" sz="1400" b="0" i="0" u="sng" strike="noStrike" baseline="0">
                <a:solidFill>
                  <a:srgbClr val="000000"/>
                </a:solidFill>
                <a:latin typeface="Calibri" panose="020F0502020204030204" pitchFamily="34" charset="0"/>
              </a:rPr>
              <a:t>Objectifs : </a:t>
            </a:r>
          </a:p>
          <a:p>
            <a:r>
              <a:rPr lang="fr-FR" sz="1400" b="0" i="0" u="none" strike="noStrike" baseline="0">
                <a:solidFill>
                  <a:schemeClr val="tx1"/>
                </a:solidFill>
                <a:latin typeface="Calibri" panose="020F0502020204030204" pitchFamily="34" charset="0"/>
              </a:rPr>
              <a:t>Collecter et évaluer les méthodes permettant d’identifier et évaluer les bénéfices non énergétiques (BNE) induits par les investissements en efficacité énergétique</a:t>
            </a:r>
          </a:p>
          <a:p>
            <a:r>
              <a:rPr lang="fr-FR" sz="1400" b="0" i="0" u="none" strike="noStrike" baseline="0">
                <a:solidFill>
                  <a:schemeClr val="tx1"/>
                </a:solidFill>
                <a:latin typeface="Calibri" panose="020F0502020204030204" pitchFamily="34" charset="0"/>
              </a:rPr>
              <a:t>Identifier les barrières et leviers facilitant l’intégration des bénéfices non énergétiques dans la décision d’investissement</a:t>
            </a:r>
          </a:p>
          <a:p>
            <a:endParaRPr lang="fr-FR" sz="1400" b="0" i="0" u="none" strike="noStrike" baseline="0">
              <a:solidFill>
                <a:srgbClr val="47424B"/>
              </a:solidFill>
              <a:latin typeface="Calibri" panose="020F0502020204030204" pitchFamily="34" charset="0"/>
            </a:endParaRPr>
          </a:p>
          <a:p>
            <a:pPr marL="0" indent="0">
              <a:buNone/>
            </a:pPr>
            <a:r>
              <a:rPr lang="fr-FR" sz="1400" u="sng"/>
              <a:t>Périmètre : </a:t>
            </a:r>
          </a:p>
          <a:p>
            <a:r>
              <a:rPr lang="fr-FR" sz="1400"/>
              <a:t>Secteurs concernés : tous secteurs industriels</a:t>
            </a:r>
          </a:p>
          <a:p>
            <a:r>
              <a:rPr lang="fr-FR" sz="1400"/>
              <a:t>Solutions de décarbonation </a:t>
            </a:r>
            <a:r>
              <a:rPr lang="fr-FR" sz="1400">
                <a:solidFill>
                  <a:schemeClr val="tx1"/>
                </a:solidFill>
              </a:rPr>
              <a:t>concernées : investissements en </a:t>
            </a:r>
            <a:r>
              <a:rPr lang="fr-FR" sz="1400"/>
              <a:t>efficacité énergétique</a:t>
            </a:r>
          </a:p>
          <a:p>
            <a:r>
              <a:rPr lang="fr-FR" sz="1400"/>
              <a:t>Périmètre géographique : Europe</a:t>
            </a:r>
          </a:p>
          <a:p>
            <a:pPr marL="0" indent="0">
              <a:buNone/>
            </a:pPr>
            <a:endParaRPr lang="fr-FR" sz="1400"/>
          </a:p>
        </p:txBody>
      </p:sp>
      <p:sp>
        <p:nvSpPr>
          <p:cNvPr id="4" name="Espace réservé du numéro de diapositive 3">
            <a:extLst>
              <a:ext uri="{FF2B5EF4-FFF2-40B4-BE49-F238E27FC236}">
                <a16:creationId xmlns:a16="http://schemas.microsoft.com/office/drawing/2014/main" id="{7951AC61-E14B-41DF-E5F4-80BAE7CBBE70}"/>
              </a:ext>
            </a:extLst>
          </p:cNvPr>
          <p:cNvSpPr>
            <a:spLocks noGrp="1"/>
          </p:cNvSpPr>
          <p:nvPr>
            <p:ph type="sldNum" sz="quarter" idx="4"/>
            <p:custDataLst>
              <p:tags r:id="rId3"/>
            </p:custDataLst>
          </p:nvPr>
        </p:nvSpPr>
        <p:spPr/>
        <p:txBody>
          <a:bodyPr/>
          <a:lstStyle/>
          <a:p>
            <a:fld id="{36B95A73-A89A-4BC7-8564-4CF1D1DD2F51}" type="slidenum">
              <a:rPr lang="fr-FR" smtClean="0"/>
              <a:pPr/>
              <a:t>7</a:t>
            </a:fld>
            <a:endParaRPr lang="fr-FR"/>
          </a:p>
        </p:txBody>
      </p:sp>
      <p:sp>
        <p:nvSpPr>
          <p:cNvPr id="5" name="Espace réservé de la date 4">
            <a:extLst>
              <a:ext uri="{FF2B5EF4-FFF2-40B4-BE49-F238E27FC236}">
                <a16:creationId xmlns:a16="http://schemas.microsoft.com/office/drawing/2014/main" id="{98708FE2-3476-A556-C61A-E619BD97D982}"/>
              </a:ext>
            </a:extLst>
          </p:cNvPr>
          <p:cNvSpPr>
            <a:spLocks noGrp="1"/>
          </p:cNvSpPr>
          <p:nvPr>
            <p:ph type="dt" sz="half" idx="2"/>
            <p:custDataLst>
              <p:tags r:id="rId4"/>
            </p:custDataLst>
          </p:nvPr>
        </p:nvSpPr>
        <p:spPr/>
        <p:txBody>
          <a:bodyPr/>
          <a:lstStyle/>
          <a:p>
            <a:fld id="{5DD61BF9-AFFF-488A-AC63-83C742235A4A}" type="datetime1">
              <a:rPr lang="fr-FR" smtClean="0"/>
              <a:t>27/05/2026</a:t>
            </a:fld>
            <a:endParaRPr lang="fr-FR"/>
          </a:p>
        </p:txBody>
      </p:sp>
      <p:sp>
        <p:nvSpPr>
          <p:cNvPr id="6" name="Espace réservé du pied de page 5">
            <a:extLst>
              <a:ext uri="{FF2B5EF4-FFF2-40B4-BE49-F238E27FC236}">
                <a16:creationId xmlns:a16="http://schemas.microsoft.com/office/drawing/2014/main" id="{ABED7FAB-7A1F-D4B5-5EC1-E516CDF0BB2B}"/>
              </a:ext>
            </a:extLst>
          </p:cNvPr>
          <p:cNvSpPr>
            <a:spLocks noGrp="1"/>
          </p:cNvSpPr>
          <p:nvPr>
            <p:ph type="ftr" sz="quarter" idx="3"/>
            <p:custDataLst>
              <p:tags r:id="rId5"/>
            </p:custDataLst>
          </p:nvPr>
        </p:nvSpPr>
        <p:spPr/>
        <p:txBody>
          <a:bodyPr/>
          <a:lstStyle/>
          <a:p>
            <a:endParaRPr lang="fr-FR"/>
          </a:p>
        </p:txBody>
      </p:sp>
    </p:spTree>
    <p:extLst>
      <p:ext uri="{BB962C8B-B14F-4D97-AF65-F5344CB8AC3E}">
        <p14:creationId xmlns:p14="http://schemas.microsoft.com/office/powerpoint/2010/main" val="14450021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670E2-C9A4-4093-7631-89C0E27089F8}"/>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D8AAE437-F171-03DA-A7D7-A4EE1121210B}"/>
              </a:ext>
            </a:extLst>
          </p:cNvPr>
          <p:cNvSpPr>
            <a:spLocks noGrp="1"/>
          </p:cNvSpPr>
          <p:nvPr>
            <p:ph type="title"/>
            <p:custDataLst>
              <p:tags r:id="rId1"/>
            </p:custDataLst>
          </p:nvPr>
        </p:nvSpPr>
        <p:spPr>
          <a:xfrm>
            <a:off x="457199" y="205979"/>
            <a:ext cx="8074805" cy="437965"/>
          </a:xfrm>
        </p:spPr>
        <p:txBody>
          <a:bodyPr/>
          <a:lstStyle/>
          <a:p>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L’outil #1 développé par </a:t>
            </a:r>
            <a:r>
              <a:rPr lang="fr-FR" sz="1800" err="1">
                <a:solidFill>
                  <a:schemeClr val="tx2"/>
                </a:solidFill>
                <a:latin typeface="Open Sans" panose="020B0606030504020204" pitchFamily="34" charset="0"/>
                <a:ea typeface="Open Sans" panose="020B0606030504020204" pitchFamily="34" charset="0"/>
                <a:cs typeface="Open Sans" panose="020B0606030504020204" pitchFamily="34" charset="0"/>
              </a:rPr>
              <a:t>KNOWnNEBs</a:t>
            </a:r>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 identifie 51 BNE pour chaque mesure en EE, avec des exemples d’indicateurs de mesure</a:t>
            </a:r>
          </a:p>
        </p:txBody>
      </p:sp>
      <p:sp>
        <p:nvSpPr>
          <p:cNvPr id="4" name="Espace réservé du numéro de diapositive 3">
            <a:extLst>
              <a:ext uri="{FF2B5EF4-FFF2-40B4-BE49-F238E27FC236}">
                <a16:creationId xmlns:a16="http://schemas.microsoft.com/office/drawing/2014/main" id="{3A7941FF-A32F-F77B-528E-6F7477472E64}"/>
              </a:ext>
            </a:extLst>
          </p:cNvPr>
          <p:cNvSpPr>
            <a:spLocks noGrp="1"/>
          </p:cNvSpPr>
          <p:nvPr>
            <p:ph type="sldNum" sz="quarter" idx="4"/>
            <p:custDataLst>
              <p:tags r:id="rId2"/>
            </p:custDataLst>
          </p:nvPr>
        </p:nvSpPr>
        <p:spPr>
          <a:noFill/>
          <a:ln w="3175">
            <a:solidFill>
              <a:schemeClr val="accent2"/>
            </a:solidFill>
          </a:ln>
        </p:spPr>
        <p:txBody>
          <a:bodyPr/>
          <a:lstStyle/>
          <a:p>
            <a:fld id="{36B95A73-A89A-4BC7-8564-4CF1D1DD2F51}" type="slidenum">
              <a:rPr lang="fr-FR" i="1" smtClean="0">
                <a:solidFill>
                  <a:schemeClr val="accent1"/>
                </a:solidFill>
              </a:rPr>
              <a:pPr/>
              <a:t>70</a:t>
            </a:fld>
            <a:endParaRPr lang="fr-FR" i="1">
              <a:solidFill>
                <a:schemeClr val="accent1"/>
              </a:solidFill>
            </a:endParaRPr>
          </a:p>
        </p:txBody>
      </p:sp>
      <p:sp>
        <p:nvSpPr>
          <p:cNvPr id="5" name="Espace réservé de la date 4">
            <a:extLst>
              <a:ext uri="{FF2B5EF4-FFF2-40B4-BE49-F238E27FC236}">
                <a16:creationId xmlns:a16="http://schemas.microsoft.com/office/drawing/2014/main" id="{F7B6E2CF-B18F-C8AD-F259-AC43E407CC0F}"/>
              </a:ext>
            </a:extLst>
          </p:cNvPr>
          <p:cNvSpPr>
            <a:spLocks noGrp="1"/>
          </p:cNvSpPr>
          <p:nvPr>
            <p:ph type="dt" sz="half" idx="2"/>
            <p:custDataLst>
              <p:tags r:id="rId3"/>
            </p:custDataLst>
          </p:nvPr>
        </p:nvSpPr>
        <p:spPr/>
        <p:txBody>
          <a:bodyPr/>
          <a:lstStyle/>
          <a:p>
            <a:fld id="{F04A98FF-4B1A-4EC5-B384-7BE28DC070B5}" type="datetime1">
              <a:rPr lang="fr-FR" smtClean="0"/>
              <a:t>27/05/2026</a:t>
            </a:fld>
            <a:endParaRPr lang="fr-FR"/>
          </a:p>
        </p:txBody>
      </p:sp>
      <p:sp>
        <p:nvSpPr>
          <p:cNvPr id="6" name="Espace réservé du pied de page 5">
            <a:extLst>
              <a:ext uri="{FF2B5EF4-FFF2-40B4-BE49-F238E27FC236}">
                <a16:creationId xmlns:a16="http://schemas.microsoft.com/office/drawing/2014/main" id="{BC1D6AAA-0BC3-A403-BAD4-2DA90A733126}"/>
              </a:ext>
            </a:extLst>
          </p:cNvPr>
          <p:cNvSpPr>
            <a:spLocks noGrp="1"/>
          </p:cNvSpPr>
          <p:nvPr>
            <p:ph type="ftr" sz="quarter" idx="3"/>
            <p:custDataLst>
              <p:tags r:id="rId4"/>
            </p:custDataLst>
          </p:nvPr>
        </p:nvSpPr>
        <p:spPr/>
        <p:txBody>
          <a:bodyPr/>
          <a:lstStyle/>
          <a:p>
            <a:endParaRPr lang="fr-FR"/>
          </a:p>
        </p:txBody>
      </p:sp>
      <p:sp>
        <p:nvSpPr>
          <p:cNvPr id="3" name="Rectangle 2">
            <a:extLst>
              <a:ext uri="{FF2B5EF4-FFF2-40B4-BE49-F238E27FC236}">
                <a16:creationId xmlns:a16="http://schemas.microsoft.com/office/drawing/2014/main" id="{0CBC6890-69C8-B1E6-9F2C-BB127E9409B9}"/>
              </a:ext>
            </a:extLst>
          </p:cNvPr>
          <p:cNvSpPr/>
          <p:nvPr>
            <p:custDataLst>
              <p:tags r:id="rId5"/>
            </p:custDataLst>
          </p:nvPr>
        </p:nvSpPr>
        <p:spPr>
          <a:xfrm>
            <a:off x="559836" y="1037683"/>
            <a:ext cx="1130852"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Projet :  </a:t>
            </a:r>
          </a:p>
        </p:txBody>
      </p:sp>
      <p:sp>
        <p:nvSpPr>
          <p:cNvPr id="8" name="Rectangle 7">
            <a:extLst>
              <a:ext uri="{FF2B5EF4-FFF2-40B4-BE49-F238E27FC236}">
                <a16:creationId xmlns:a16="http://schemas.microsoft.com/office/drawing/2014/main" id="{EABCC204-3DAC-53F6-7658-D96D7E8F84A8}"/>
              </a:ext>
            </a:extLst>
          </p:cNvPr>
          <p:cNvSpPr/>
          <p:nvPr>
            <p:custDataLst>
              <p:tags r:id="rId6"/>
            </p:custDataLst>
          </p:nvPr>
        </p:nvSpPr>
        <p:spPr>
          <a:xfrm>
            <a:off x="2787560" y="1037683"/>
            <a:ext cx="2927376"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Périmètre :  </a:t>
            </a:r>
          </a:p>
          <a:p>
            <a:pPr rtl="0" fontAlgn="ctr"/>
            <a:r>
              <a:rPr lang="fr-FR" sz="1000">
                <a:solidFill>
                  <a:schemeClr val="tx1"/>
                </a:solidFill>
              </a:rPr>
              <a:t>Entreprises industrielles et commerciales</a:t>
            </a:r>
            <a:endParaRPr lang="fr-FR" sz="1100">
              <a:solidFill>
                <a:schemeClr val="tx1"/>
              </a:solidFill>
            </a:endParaRPr>
          </a:p>
        </p:txBody>
      </p:sp>
      <p:sp>
        <p:nvSpPr>
          <p:cNvPr id="10" name="Rectangle 9">
            <a:extLst>
              <a:ext uri="{FF2B5EF4-FFF2-40B4-BE49-F238E27FC236}">
                <a16:creationId xmlns:a16="http://schemas.microsoft.com/office/drawing/2014/main" id="{BA1089F0-C23D-D3B3-FE35-53DC3998EA19}"/>
              </a:ext>
            </a:extLst>
          </p:cNvPr>
          <p:cNvSpPr/>
          <p:nvPr>
            <p:custDataLst>
              <p:tags r:id="rId7"/>
            </p:custDataLst>
          </p:nvPr>
        </p:nvSpPr>
        <p:spPr>
          <a:xfrm>
            <a:off x="1738377" y="1037683"/>
            <a:ext cx="1001494"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Date projet : </a:t>
            </a:r>
          </a:p>
          <a:p>
            <a:pPr rtl="0" fontAlgn="ctr"/>
            <a:r>
              <a:rPr lang="fr-FR" sz="1050">
                <a:solidFill>
                  <a:schemeClr val="tx1"/>
                </a:solidFill>
              </a:rPr>
              <a:t>2022-2025</a:t>
            </a:r>
          </a:p>
        </p:txBody>
      </p:sp>
      <p:sp>
        <p:nvSpPr>
          <p:cNvPr id="47" name="Rectangle 46">
            <a:extLst>
              <a:ext uri="{FF2B5EF4-FFF2-40B4-BE49-F238E27FC236}">
                <a16:creationId xmlns:a16="http://schemas.microsoft.com/office/drawing/2014/main" id="{8B991FB0-9566-6F00-909B-57EFC5B59EAB}"/>
              </a:ext>
            </a:extLst>
          </p:cNvPr>
          <p:cNvSpPr/>
          <p:nvPr>
            <p:custDataLst>
              <p:tags r:id="rId8"/>
            </p:custDataLst>
          </p:nvPr>
        </p:nvSpPr>
        <p:spPr>
          <a:xfrm>
            <a:off x="5882640" y="1030150"/>
            <a:ext cx="2649364"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Ins="0" rtlCol="0" anchor="t"/>
          <a:lstStyle/>
          <a:p>
            <a:pPr rtl="0" fontAlgn="ctr"/>
            <a:r>
              <a:rPr lang="fr-FR" sz="1100" b="1" u="sng">
                <a:solidFill>
                  <a:schemeClr val="tx1"/>
                </a:solidFill>
              </a:rPr>
              <a:t>Objectif</a:t>
            </a:r>
            <a:r>
              <a:rPr lang="fr-FR" sz="1100">
                <a:solidFill>
                  <a:schemeClr val="tx1"/>
                </a:solidFill>
              </a:rPr>
              <a:t> :  </a:t>
            </a:r>
            <a:r>
              <a:rPr lang="fr-FR" sz="1050">
                <a:solidFill>
                  <a:schemeClr val="tx1"/>
                </a:solidFill>
              </a:rPr>
              <a:t>Quantifier les économies d'énergie, les BNE et les avantages immatériels</a:t>
            </a:r>
          </a:p>
        </p:txBody>
      </p:sp>
      <p:pic>
        <p:nvPicPr>
          <p:cNvPr id="2" name="Image 1">
            <a:extLst>
              <a:ext uri="{FF2B5EF4-FFF2-40B4-BE49-F238E27FC236}">
                <a16:creationId xmlns:a16="http://schemas.microsoft.com/office/drawing/2014/main" id="{1319EE62-D162-5B27-AB4F-EB4D12A7F9E5}"/>
              </a:ext>
            </a:extLst>
          </p:cNvPr>
          <p:cNvPicPr>
            <a:picLocks noChangeAspect="1"/>
          </p:cNvPicPr>
          <p:nvPr>
            <p:custDataLst>
              <p:tags r:id="rId9"/>
            </p:custDataLst>
          </p:nvPr>
        </p:nvPicPr>
        <p:blipFill>
          <a:blip r:embed="rId21" cstate="screen">
            <a:extLst>
              <a:ext uri="{28A0092B-C50C-407E-A947-70E740481C1C}">
                <a14:useLocalDpi xmlns:a14="http://schemas.microsoft.com/office/drawing/2010/main" val="0"/>
              </a:ext>
            </a:extLst>
          </a:blip>
          <a:stretch>
            <a:fillRect/>
          </a:stretch>
        </p:blipFill>
        <p:spPr>
          <a:xfrm>
            <a:off x="5391725" y="1240018"/>
            <a:ext cx="157741" cy="157741"/>
          </a:xfrm>
          <a:prstGeom prst="rect">
            <a:avLst/>
          </a:prstGeom>
        </p:spPr>
      </p:pic>
      <p:sp>
        <p:nvSpPr>
          <p:cNvPr id="51" name="Rectangle 50">
            <a:extLst>
              <a:ext uri="{FF2B5EF4-FFF2-40B4-BE49-F238E27FC236}">
                <a16:creationId xmlns:a16="http://schemas.microsoft.com/office/drawing/2014/main" id="{866A2E5D-F2FE-2E0D-FBD5-A77FCCFCAC77}"/>
              </a:ext>
            </a:extLst>
          </p:cNvPr>
          <p:cNvSpPr/>
          <p:nvPr>
            <p:custDataLst>
              <p:tags r:id="rId10"/>
            </p:custDataLst>
          </p:nvPr>
        </p:nvSpPr>
        <p:spPr>
          <a:xfrm>
            <a:off x="585471" y="4750442"/>
            <a:ext cx="3239999" cy="1641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rtl="0" fontAlgn="ctr"/>
            <a:r>
              <a:rPr lang="fr-FR" sz="800" i="1">
                <a:solidFill>
                  <a:schemeClr val="tx1"/>
                </a:solidFill>
              </a:rPr>
              <a:t>Présentation non exhaustive du Tool1</a:t>
            </a:r>
          </a:p>
        </p:txBody>
      </p:sp>
      <p:sp>
        <p:nvSpPr>
          <p:cNvPr id="83" name="Rectangle 82">
            <a:extLst>
              <a:ext uri="{FF2B5EF4-FFF2-40B4-BE49-F238E27FC236}">
                <a16:creationId xmlns:a16="http://schemas.microsoft.com/office/drawing/2014/main" id="{7C18DEEE-32A1-B0F5-9FFB-D8D4664799FF}"/>
              </a:ext>
            </a:extLst>
          </p:cNvPr>
          <p:cNvSpPr/>
          <p:nvPr>
            <p:custDataLst>
              <p:tags r:id="rId11"/>
            </p:custDataLst>
          </p:nvPr>
        </p:nvSpPr>
        <p:spPr>
          <a:xfrm>
            <a:off x="3620397" y="1427443"/>
            <a:ext cx="1850199" cy="2527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rtl="0" fontAlgn="ctr"/>
            <a:r>
              <a:rPr lang="fr-FR" sz="1100" b="1">
                <a:solidFill>
                  <a:schemeClr val="tx1"/>
                </a:solidFill>
              </a:rPr>
              <a:t>Outil Tool1</a:t>
            </a:r>
            <a:endParaRPr lang="fr-FR" sz="1050">
              <a:solidFill>
                <a:schemeClr val="tx1"/>
              </a:solidFill>
            </a:endParaRPr>
          </a:p>
        </p:txBody>
      </p:sp>
      <p:grpSp>
        <p:nvGrpSpPr>
          <p:cNvPr id="20" name="Groupe 19">
            <a:extLst>
              <a:ext uri="{FF2B5EF4-FFF2-40B4-BE49-F238E27FC236}">
                <a16:creationId xmlns:a16="http://schemas.microsoft.com/office/drawing/2014/main" id="{390BB8D6-0AAD-86EC-3998-6F432F92240E}"/>
              </a:ext>
            </a:extLst>
          </p:cNvPr>
          <p:cNvGrpSpPr/>
          <p:nvPr>
            <p:custDataLst>
              <p:tags r:id="rId12"/>
            </p:custDataLst>
          </p:nvPr>
        </p:nvGrpSpPr>
        <p:grpSpPr>
          <a:xfrm>
            <a:off x="361716" y="2241055"/>
            <a:ext cx="8286984" cy="2016513"/>
            <a:chOff x="559836" y="2742673"/>
            <a:chExt cx="8286984" cy="2016513"/>
          </a:xfrm>
        </p:grpSpPr>
        <p:pic>
          <p:nvPicPr>
            <p:cNvPr id="13" name="Image 12">
              <a:extLst>
                <a:ext uri="{FF2B5EF4-FFF2-40B4-BE49-F238E27FC236}">
                  <a16:creationId xmlns:a16="http://schemas.microsoft.com/office/drawing/2014/main" id="{E860E373-DC1F-426C-7DAA-562CB4590C02}"/>
                </a:ext>
              </a:extLst>
            </p:cNvPr>
            <p:cNvPicPr>
              <a:picLocks noChangeAspect="1"/>
            </p:cNvPicPr>
            <p:nvPr/>
          </p:nvPicPr>
          <p:blipFill>
            <a:blip r:embed="rId22"/>
            <a:srcRect r="-1719" b="20151"/>
            <a:stretch/>
          </p:blipFill>
          <p:spPr>
            <a:xfrm>
              <a:off x="559836" y="2742673"/>
              <a:ext cx="4199140" cy="2016513"/>
            </a:xfrm>
            <a:prstGeom prst="rect">
              <a:avLst/>
            </a:prstGeom>
            <a:ln>
              <a:noFill/>
            </a:ln>
            <a:effectLst>
              <a:outerShdw blurRad="292100" dist="139700" dir="2700000" algn="tl" rotWithShape="0">
                <a:srgbClr val="333333">
                  <a:alpha val="65000"/>
                </a:srgbClr>
              </a:outerShdw>
            </a:effectLst>
          </p:spPr>
        </p:pic>
        <p:pic>
          <p:nvPicPr>
            <p:cNvPr id="18" name="Image 17">
              <a:extLst>
                <a:ext uri="{FF2B5EF4-FFF2-40B4-BE49-F238E27FC236}">
                  <a16:creationId xmlns:a16="http://schemas.microsoft.com/office/drawing/2014/main" id="{5CED12A6-16DB-13E5-57A1-AAEF06379D8D}"/>
                </a:ext>
              </a:extLst>
            </p:cNvPr>
            <p:cNvPicPr>
              <a:picLocks noChangeAspect="1"/>
            </p:cNvPicPr>
            <p:nvPr/>
          </p:nvPicPr>
          <p:blipFill>
            <a:blip r:embed="rId23"/>
            <a:stretch>
              <a:fillRect/>
            </a:stretch>
          </p:blipFill>
          <p:spPr>
            <a:xfrm>
              <a:off x="4659514" y="2751421"/>
              <a:ext cx="4187306" cy="1999025"/>
            </a:xfrm>
            <a:prstGeom prst="rect">
              <a:avLst/>
            </a:prstGeom>
            <a:ln>
              <a:noFill/>
            </a:ln>
            <a:effectLst>
              <a:outerShdw blurRad="292100" dist="139700" dir="2700000" algn="tl" rotWithShape="0">
                <a:srgbClr val="333333">
                  <a:alpha val="65000"/>
                </a:srgbClr>
              </a:outerShdw>
            </a:effectLst>
          </p:spPr>
        </p:pic>
      </p:grpSp>
      <p:sp>
        <p:nvSpPr>
          <p:cNvPr id="41" name="Rectangle 40">
            <a:extLst>
              <a:ext uri="{FF2B5EF4-FFF2-40B4-BE49-F238E27FC236}">
                <a16:creationId xmlns:a16="http://schemas.microsoft.com/office/drawing/2014/main" id="{95269D0D-41B2-4D47-AA1B-02FA2D95ED95}"/>
              </a:ext>
            </a:extLst>
          </p:cNvPr>
          <p:cNvSpPr/>
          <p:nvPr>
            <p:custDataLst>
              <p:tags r:id="rId13"/>
            </p:custDataLst>
          </p:nvPr>
        </p:nvSpPr>
        <p:spPr>
          <a:xfrm>
            <a:off x="4024374" y="1826190"/>
            <a:ext cx="959750" cy="25844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rtl="0" fontAlgn="ctr"/>
            <a:r>
              <a:rPr lang="fr-FR" sz="700" i="1">
                <a:solidFill>
                  <a:schemeClr val="tx1"/>
                </a:solidFill>
              </a:rPr>
              <a:t>Liste déroulante des mesures en EE</a:t>
            </a:r>
          </a:p>
        </p:txBody>
      </p:sp>
      <p:pic>
        <p:nvPicPr>
          <p:cNvPr id="24" name="Image 23">
            <a:extLst>
              <a:ext uri="{FF2B5EF4-FFF2-40B4-BE49-F238E27FC236}">
                <a16:creationId xmlns:a16="http://schemas.microsoft.com/office/drawing/2014/main" id="{4CE560E0-E98A-219E-F31C-2857424FDEF6}"/>
              </a:ext>
            </a:extLst>
          </p:cNvPr>
          <p:cNvPicPr>
            <a:picLocks noChangeAspect="1"/>
          </p:cNvPicPr>
          <p:nvPr>
            <p:custDataLst>
              <p:tags r:id="rId14"/>
            </p:custDataLst>
          </p:nvPr>
        </p:nvPicPr>
        <p:blipFill>
          <a:blip r:embed="rId24"/>
          <a:stretch>
            <a:fillRect/>
          </a:stretch>
        </p:blipFill>
        <p:spPr>
          <a:xfrm>
            <a:off x="361716" y="1815867"/>
            <a:ext cx="3399230" cy="279095"/>
          </a:xfrm>
          <a:prstGeom prst="rect">
            <a:avLst/>
          </a:prstGeom>
        </p:spPr>
      </p:pic>
      <p:cxnSp>
        <p:nvCxnSpPr>
          <p:cNvPr id="28" name="Connecteur droit avec flèche 27">
            <a:extLst>
              <a:ext uri="{FF2B5EF4-FFF2-40B4-BE49-F238E27FC236}">
                <a16:creationId xmlns:a16="http://schemas.microsoft.com/office/drawing/2014/main" id="{0C85A79C-C825-F0FC-86AD-862475E5B518}"/>
              </a:ext>
            </a:extLst>
          </p:cNvPr>
          <p:cNvCxnSpPr>
            <a:cxnSpLocks/>
            <a:stCxn id="41" idx="1"/>
            <a:endCxn id="24" idx="3"/>
          </p:cNvCxnSpPr>
          <p:nvPr>
            <p:custDataLst>
              <p:tags r:id="rId15"/>
            </p:custDataLst>
          </p:nvPr>
        </p:nvCxnSpPr>
        <p:spPr>
          <a:xfrm flipH="1">
            <a:off x="3760946" y="1955415"/>
            <a:ext cx="263428" cy="0"/>
          </a:xfrm>
          <a:prstGeom prst="straightConnector1">
            <a:avLst/>
          </a:prstGeom>
          <a:ln w="6350">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0BBF7C0E-5A23-FE81-1AAC-012F1B086B52}"/>
              </a:ext>
            </a:extLst>
          </p:cNvPr>
          <p:cNvPicPr>
            <a:picLocks noChangeAspect="1"/>
          </p:cNvPicPr>
          <p:nvPr>
            <p:custDataLst>
              <p:tags r:id="rId16"/>
            </p:custDataLst>
          </p:nvPr>
        </p:nvPicPr>
        <p:blipFill>
          <a:blip r:embed="rId25">
            <a:clrChange>
              <a:clrFrom>
                <a:srgbClr val="FFFFFF"/>
              </a:clrFrom>
              <a:clrTo>
                <a:srgbClr val="FFFFFF">
                  <a:alpha val="0"/>
                </a:srgbClr>
              </a:clrTo>
            </a:clrChange>
          </a:blip>
          <a:stretch>
            <a:fillRect/>
          </a:stretch>
        </p:blipFill>
        <p:spPr>
          <a:xfrm>
            <a:off x="658731" y="1263370"/>
            <a:ext cx="933062" cy="421383"/>
          </a:xfrm>
          <a:prstGeom prst="rect">
            <a:avLst/>
          </a:prstGeom>
        </p:spPr>
      </p:pic>
      <p:sp>
        <p:nvSpPr>
          <p:cNvPr id="22" name="Rectangle 21">
            <a:extLst>
              <a:ext uri="{FF2B5EF4-FFF2-40B4-BE49-F238E27FC236}">
                <a16:creationId xmlns:a16="http://schemas.microsoft.com/office/drawing/2014/main" id="{974847C9-B919-CA99-9CEA-77E4F10B5991}"/>
              </a:ext>
            </a:extLst>
          </p:cNvPr>
          <p:cNvSpPr/>
          <p:nvPr>
            <p:custDataLst>
              <p:tags r:id="rId17"/>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C – Revue des méthodologies d’évaluation disponibles</a:t>
            </a:r>
          </a:p>
        </p:txBody>
      </p:sp>
      <p:sp>
        <p:nvSpPr>
          <p:cNvPr id="23" name="Rectangle 22">
            <a:extLst>
              <a:ext uri="{FF2B5EF4-FFF2-40B4-BE49-F238E27FC236}">
                <a16:creationId xmlns:a16="http://schemas.microsoft.com/office/drawing/2014/main" id="{941066C7-A02E-041B-0658-4723054C772C}"/>
              </a:ext>
            </a:extLst>
          </p:cNvPr>
          <p:cNvSpPr/>
          <p:nvPr>
            <p:custDataLst>
              <p:tags r:id="rId18"/>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Phase 1 – Bénéfices non énergétiques :  quel intérêt pour les projets en EE? </a:t>
            </a:r>
          </a:p>
        </p:txBody>
      </p:sp>
    </p:spTree>
    <p:extLst>
      <p:ext uri="{BB962C8B-B14F-4D97-AF65-F5344CB8AC3E}">
        <p14:creationId xmlns:p14="http://schemas.microsoft.com/office/powerpoint/2010/main" val="32853471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3FE25-A22A-7F75-ADFA-DFAC43D1937C}"/>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421BEDD2-374F-3287-AF8B-CDC975B65CE2}"/>
              </a:ext>
            </a:extLst>
          </p:cNvPr>
          <p:cNvSpPr>
            <a:spLocks noGrp="1"/>
          </p:cNvSpPr>
          <p:nvPr>
            <p:ph type="title"/>
            <p:custDataLst>
              <p:tags r:id="rId1"/>
            </p:custDataLst>
          </p:nvPr>
        </p:nvSpPr>
        <p:spPr>
          <a:xfrm>
            <a:off x="457199" y="205979"/>
            <a:ext cx="7878805" cy="437965"/>
          </a:xfrm>
        </p:spPr>
        <p:txBody>
          <a:bodyPr/>
          <a:lstStyle/>
          <a:p>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L’outil #2 développé par </a:t>
            </a:r>
            <a:r>
              <a:rPr lang="fr-FR" sz="1800" err="1">
                <a:solidFill>
                  <a:schemeClr val="tx2"/>
                </a:solidFill>
                <a:latin typeface="Open Sans" panose="020B0606030504020204" pitchFamily="34" charset="0"/>
                <a:ea typeface="Open Sans" panose="020B0606030504020204" pitchFamily="34" charset="0"/>
                <a:cs typeface="Open Sans" panose="020B0606030504020204" pitchFamily="34" charset="0"/>
              </a:rPr>
              <a:t>KNOWnNEBs</a:t>
            </a:r>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 est un indicateur de bénéfice qui synthétise l’ensemble des impacts quantitatifs et qualitatifs </a:t>
            </a:r>
          </a:p>
        </p:txBody>
      </p:sp>
      <p:sp>
        <p:nvSpPr>
          <p:cNvPr id="4" name="Espace réservé du numéro de diapositive 3">
            <a:extLst>
              <a:ext uri="{FF2B5EF4-FFF2-40B4-BE49-F238E27FC236}">
                <a16:creationId xmlns:a16="http://schemas.microsoft.com/office/drawing/2014/main" id="{E2D287DD-8D6C-B999-E3E2-4428B451D347}"/>
              </a:ext>
            </a:extLst>
          </p:cNvPr>
          <p:cNvSpPr>
            <a:spLocks noGrp="1"/>
          </p:cNvSpPr>
          <p:nvPr>
            <p:ph type="sldNum" sz="quarter" idx="4"/>
            <p:custDataLst>
              <p:tags r:id="rId2"/>
            </p:custDataLst>
          </p:nvPr>
        </p:nvSpPr>
        <p:spPr>
          <a:noFill/>
          <a:ln w="3175">
            <a:solidFill>
              <a:schemeClr val="accent2"/>
            </a:solidFill>
          </a:ln>
        </p:spPr>
        <p:txBody>
          <a:bodyPr/>
          <a:lstStyle/>
          <a:p>
            <a:fld id="{36B95A73-A89A-4BC7-8564-4CF1D1DD2F51}" type="slidenum">
              <a:rPr lang="fr-FR" i="1" smtClean="0">
                <a:solidFill>
                  <a:schemeClr val="accent1"/>
                </a:solidFill>
              </a:rPr>
              <a:pPr/>
              <a:t>71</a:t>
            </a:fld>
            <a:endParaRPr lang="fr-FR" i="1">
              <a:solidFill>
                <a:schemeClr val="accent1"/>
              </a:solidFill>
            </a:endParaRPr>
          </a:p>
        </p:txBody>
      </p:sp>
      <p:sp>
        <p:nvSpPr>
          <p:cNvPr id="5" name="Espace réservé de la date 4">
            <a:extLst>
              <a:ext uri="{FF2B5EF4-FFF2-40B4-BE49-F238E27FC236}">
                <a16:creationId xmlns:a16="http://schemas.microsoft.com/office/drawing/2014/main" id="{058F2BF4-C321-3AC4-BA32-6000E67C3F3C}"/>
              </a:ext>
            </a:extLst>
          </p:cNvPr>
          <p:cNvSpPr>
            <a:spLocks noGrp="1"/>
          </p:cNvSpPr>
          <p:nvPr>
            <p:ph type="dt" sz="half" idx="2"/>
            <p:custDataLst>
              <p:tags r:id="rId3"/>
            </p:custDataLst>
          </p:nvPr>
        </p:nvSpPr>
        <p:spPr/>
        <p:txBody>
          <a:bodyPr/>
          <a:lstStyle/>
          <a:p>
            <a:fld id="{F04A98FF-4B1A-4EC5-B384-7BE28DC070B5}" type="datetime1">
              <a:rPr lang="fr-FR" smtClean="0"/>
              <a:t>27/05/2026</a:t>
            </a:fld>
            <a:endParaRPr lang="fr-FR"/>
          </a:p>
        </p:txBody>
      </p:sp>
      <p:sp>
        <p:nvSpPr>
          <p:cNvPr id="6" name="Espace réservé du pied de page 5">
            <a:extLst>
              <a:ext uri="{FF2B5EF4-FFF2-40B4-BE49-F238E27FC236}">
                <a16:creationId xmlns:a16="http://schemas.microsoft.com/office/drawing/2014/main" id="{9BCC005B-0584-F650-0F9E-51E8D36C1A03}"/>
              </a:ext>
            </a:extLst>
          </p:cNvPr>
          <p:cNvSpPr>
            <a:spLocks noGrp="1"/>
          </p:cNvSpPr>
          <p:nvPr>
            <p:ph type="ftr" sz="quarter" idx="3"/>
            <p:custDataLst>
              <p:tags r:id="rId4"/>
            </p:custDataLst>
          </p:nvPr>
        </p:nvSpPr>
        <p:spPr/>
        <p:txBody>
          <a:bodyPr/>
          <a:lstStyle/>
          <a:p>
            <a:endParaRPr lang="fr-FR"/>
          </a:p>
        </p:txBody>
      </p:sp>
      <p:sp>
        <p:nvSpPr>
          <p:cNvPr id="3" name="Rectangle 2">
            <a:extLst>
              <a:ext uri="{FF2B5EF4-FFF2-40B4-BE49-F238E27FC236}">
                <a16:creationId xmlns:a16="http://schemas.microsoft.com/office/drawing/2014/main" id="{44065193-276A-B5C0-667D-F5EF55ECEFD2}"/>
              </a:ext>
            </a:extLst>
          </p:cNvPr>
          <p:cNvSpPr/>
          <p:nvPr>
            <p:custDataLst>
              <p:tags r:id="rId5"/>
            </p:custDataLst>
          </p:nvPr>
        </p:nvSpPr>
        <p:spPr>
          <a:xfrm>
            <a:off x="559836" y="1037683"/>
            <a:ext cx="1130852"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Projet :  </a:t>
            </a:r>
          </a:p>
          <a:p>
            <a:pPr rtl="0" fontAlgn="ctr"/>
            <a:endParaRPr lang="fr-FR" sz="1100">
              <a:solidFill>
                <a:schemeClr val="tx1"/>
              </a:solidFill>
            </a:endParaRPr>
          </a:p>
        </p:txBody>
      </p:sp>
      <p:sp>
        <p:nvSpPr>
          <p:cNvPr id="8" name="Rectangle 7">
            <a:extLst>
              <a:ext uri="{FF2B5EF4-FFF2-40B4-BE49-F238E27FC236}">
                <a16:creationId xmlns:a16="http://schemas.microsoft.com/office/drawing/2014/main" id="{EF068BBE-10E9-F6C5-1572-0EC4C55B23B3}"/>
              </a:ext>
            </a:extLst>
          </p:cNvPr>
          <p:cNvSpPr/>
          <p:nvPr>
            <p:custDataLst>
              <p:tags r:id="rId6"/>
            </p:custDataLst>
          </p:nvPr>
        </p:nvSpPr>
        <p:spPr>
          <a:xfrm>
            <a:off x="2787560" y="1037683"/>
            <a:ext cx="2927376"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Périmètre :  </a:t>
            </a:r>
          </a:p>
          <a:p>
            <a:pPr rtl="0" fontAlgn="ctr"/>
            <a:r>
              <a:rPr lang="fr-FR" sz="1000">
                <a:solidFill>
                  <a:schemeClr val="tx1"/>
                </a:solidFill>
              </a:rPr>
              <a:t>Entreprises industrielles et commerciales</a:t>
            </a:r>
            <a:endParaRPr lang="fr-FR" sz="1100">
              <a:solidFill>
                <a:schemeClr val="tx1"/>
              </a:solidFill>
            </a:endParaRPr>
          </a:p>
        </p:txBody>
      </p:sp>
      <p:sp>
        <p:nvSpPr>
          <p:cNvPr id="10" name="Rectangle 9">
            <a:extLst>
              <a:ext uri="{FF2B5EF4-FFF2-40B4-BE49-F238E27FC236}">
                <a16:creationId xmlns:a16="http://schemas.microsoft.com/office/drawing/2014/main" id="{70BD3040-F6B4-9D28-43FF-8CC2372F417F}"/>
              </a:ext>
            </a:extLst>
          </p:cNvPr>
          <p:cNvSpPr/>
          <p:nvPr>
            <p:custDataLst>
              <p:tags r:id="rId7"/>
            </p:custDataLst>
          </p:nvPr>
        </p:nvSpPr>
        <p:spPr>
          <a:xfrm>
            <a:off x="1738377" y="1037683"/>
            <a:ext cx="1001494"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rtl="0" fontAlgn="ctr"/>
            <a:r>
              <a:rPr lang="fr-FR" sz="1100" b="1" u="sng">
                <a:solidFill>
                  <a:schemeClr val="tx1"/>
                </a:solidFill>
              </a:rPr>
              <a:t>Date projet : </a:t>
            </a:r>
          </a:p>
          <a:p>
            <a:pPr rtl="0" fontAlgn="ctr"/>
            <a:r>
              <a:rPr lang="fr-FR" sz="1050">
                <a:solidFill>
                  <a:schemeClr val="tx1"/>
                </a:solidFill>
              </a:rPr>
              <a:t>2022-2025</a:t>
            </a:r>
          </a:p>
        </p:txBody>
      </p:sp>
      <p:sp>
        <p:nvSpPr>
          <p:cNvPr id="47" name="Rectangle 46">
            <a:extLst>
              <a:ext uri="{FF2B5EF4-FFF2-40B4-BE49-F238E27FC236}">
                <a16:creationId xmlns:a16="http://schemas.microsoft.com/office/drawing/2014/main" id="{46530DF4-6569-DC2A-2C38-095ED7215259}"/>
              </a:ext>
            </a:extLst>
          </p:cNvPr>
          <p:cNvSpPr/>
          <p:nvPr>
            <p:custDataLst>
              <p:tags r:id="rId8"/>
            </p:custDataLst>
          </p:nvPr>
        </p:nvSpPr>
        <p:spPr>
          <a:xfrm>
            <a:off x="5882640" y="1030150"/>
            <a:ext cx="2649364" cy="3700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Ins="0" rtlCol="0" anchor="t"/>
          <a:lstStyle/>
          <a:p>
            <a:pPr rtl="0" fontAlgn="ctr"/>
            <a:r>
              <a:rPr lang="fr-FR" sz="1100" b="1" u="sng">
                <a:solidFill>
                  <a:schemeClr val="tx1"/>
                </a:solidFill>
              </a:rPr>
              <a:t>Objectif</a:t>
            </a:r>
            <a:r>
              <a:rPr lang="fr-FR" sz="1100">
                <a:solidFill>
                  <a:schemeClr val="tx1"/>
                </a:solidFill>
              </a:rPr>
              <a:t> :  </a:t>
            </a:r>
            <a:r>
              <a:rPr lang="fr-FR" sz="1050">
                <a:solidFill>
                  <a:schemeClr val="tx1"/>
                </a:solidFill>
              </a:rPr>
              <a:t>Quantifier les économies d'énergie, les BNE et les avantages immatériels</a:t>
            </a:r>
          </a:p>
        </p:txBody>
      </p:sp>
      <p:pic>
        <p:nvPicPr>
          <p:cNvPr id="2" name="Image 1">
            <a:extLst>
              <a:ext uri="{FF2B5EF4-FFF2-40B4-BE49-F238E27FC236}">
                <a16:creationId xmlns:a16="http://schemas.microsoft.com/office/drawing/2014/main" id="{CD72F6BF-46BB-FC8E-E05D-B9F28DE52006}"/>
              </a:ext>
            </a:extLst>
          </p:cNvPr>
          <p:cNvPicPr>
            <a:picLocks noChangeAspect="1"/>
          </p:cNvPicPr>
          <p:nvPr>
            <p:custDataLst>
              <p:tags r:id="rId9"/>
            </p:custDataLst>
          </p:nvPr>
        </p:nvPicPr>
        <p:blipFill>
          <a:blip r:embed="rId43" cstate="screen">
            <a:extLst>
              <a:ext uri="{28A0092B-C50C-407E-A947-70E740481C1C}">
                <a14:useLocalDpi xmlns:a14="http://schemas.microsoft.com/office/drawing/2010/main" val="0"/>
              </a:ext>
            </a:extLst>
          </a:blip>
          <a:stretch>
            <a:fillRect/>
          </a:stretch>
        </p:blipFill>
        <p:spPr>
          <a:xfrm>
            <a:off x="5391725" y="1240018"/>
            <a:ext cx="157741" cy="157741"/>
          </a:xfrm>
          <a:prstGeom prst="rect">
            <a:avLst/>
          </a:prstGeom>
        </p:spPr>
      </p:pic>
      <p:sp>
        <p:nvSpPr>
          <p:cNvPr id="39" name="Rectangle 38">
            <a:extLst>
              <a:ext uri="{FF2B5EF4-FFF2-40B4-BE49-F238E27FC236}">
                <a16:creationId xmlns:a16="http://schemas.microsoft.com/office/drawing/2014/main" id="{7B923C02-5C20-8F63-BFF6-D0008DB5B95C}"/>
              </a:ext>
            </a:extLst>
          </p:cNvPr>
          <p:cNvSpPr/>
          <p:nvPr>
            <p:custDataLst>
              <p:tags r:id="rId10"/>
            </p:custDataLst>
          </p:nvPr>
        </p:nvSpPr>
        <p:spPr>
          <a:xfrm>
            <a:off x="4772007" y="1970794"/>
            <a:ext cx="3564000" cy="1068231"/>
          </a:xfrm>
          <a:prstGeom prst="rect">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fontAlgn="ctr"/>
            <a:r>
              <a:rPr lang="fr-FR" sz="1000" b="1">
                <a:solidFill>
                  <a:schemeClr val="tx1"/>
                </a:solidFill>
              </a:rPr>
              <a:t>Indicateur de Bénéfice </a:t>
            </a:r>
            <a:r>
              <a:rPr lang="fr-FR" sz="1000">
                <a:solidFill>
                  <a:schemeClr val="tx1"/>
                </a:solidFill>
              </a:rPr>
              <a:t>(     ), score synthétique, qui intègre : </a:t>
            </a:r>
          </a:p>
          <a:p>
            <a:pPr marL="171450" indent="-171450" fontAlgn="ctr">
              <a:buFontTx/>
              <a:buChar char="-"/>
            </a:pPr>
            <a:r>
              <a:rPr lang="fr-FR" sz="1000" i="1">
                <a:solidFill>
                  <a:schemeClr val="tx1"/>
                </a:solidFill>
              </a:rPr>
              <a:t>Indicateurs financiers conventionnels </a:t>
            </a:r>
            <a:r>
              <a:rPr lang="fr-FR" sz="1000">
                <a:solidFill>
                  <a:schemeClr val="tx1"/>
                </a:solidFill>
              </a:rPr>
              <a:t>(VAN, TRI, </a:t>
            </a:r>
            <a:r>
              <a:rPr lang="fr-FR" sz="1000" err="1">
                <a:solidFill>
                  <a:schemeClr val="tx1"/>
                </a:solidFill>
              </a:rPr>
              <a:t>etc</a:t>
            </a:r>
            <a:r>
              <a:rPr lang="fr-FR" sz="1000">
                <a:solidFill>
                  <a:schemeClr val="tx1"/>
                </a:solidFill>
              </a:rPr>
              <a:t>) après intégration des BNE quantitatifs monétisés (cf. Outil #1)</a:t>
            </a:r>
          </a:p>
          <a:p>
            <a:pPr marL="171450" indent="-171450" fontAlgn="ctr">
              <a:buFontTx/>
              <a:buChar char="-"/>
            </a:pPr>
            <a:r>
              <a:rPr lang="fr-FR" sz="1000" i="1">
                <a:solidFill>
                  <a:schemeClr val="tx1"/>
                </a:solidFill>
              </a:rPr>
              <a:t>Indicateur des BNE non quantifiés</a:t>
            </a:r>
            <a:r>
              <a:rPr lang="fr-FR" sz="1000">
                <a:solidFill>
                  <a:schemeClr val="tx1"/>
                </a:solidFill>
              </a:rPr>
              <a:t>, évalués selon leur importance</a:t>
            </a:r>
          </a:p>
          <a:p>
            <a:pPr fontAlgn="ctr"/>
            <a:r>
              <a:rPr lang="fr-FR" sz="1000">
                <a:solidFill>
                  <a:schemeClr val="tx1"/>
                </a:solidFill>
              </a:rPr>
              <a:t>Chaque indicateur est ensuite </a:t>
            </a:r>
            <a:r>
              <a:rPr lang="fr-FR" sz="1000" b="1">
                <a:solidFill>
                  <a:schemeClr val="tx1"/>
                </a:solidFill>
              </a:rPr>
              <a:t>probabilisé</a:t>
            </a:r>
            <a:r>
              <a:rPr lang="fr-FR" sz="1000">
                <a:solidFill>
                  <a:schemeClr val="tx1"/>
                </a:solidFill>
              </a:rPr>
              <a:t> selon l’importance donnée par l’entreprise</a:t>
            </a:r>
          </a:p>
        </p:txBody>
      </p:sp>
      <p:sp>
        <p:nvSpPr>
          <p:cNvPr id="46" name="ZoneTexte 45">
            <a:extLst>
              <a:ext uri="{FF2B5EF4-FFF2-40B4-BE49-F238E27FC236}">
                <a16:creationId xmlns:a16="http://schemas.microsoft.com/office/drawing/2014/main" id="{03F97642-BC59-645A-1313-77C77434A361}"/>
              </a:ext>
            </a:extLst>
          </p:cNvPr>
          <p:cNvSpPr txBox="1"/>
          <p:nvPr>
            <p:custDataLst>
              <p:tags r:id="rId11"/>
            </p:custDataLst>
          </p:nvPr>
        </p:nvSpPr>
        <p:spPr>
          <a:xfrm>
            <a:off x="4772007" y="3305201"/>
            <a:ext cx="3563999" cy="1219849"/>
          </a:xfrm>
          <a:prstGeom prst="rect">
            <a:avLst/>
          </a:prstGeom>
          <a:solidFill>
            <a:schemeClr val="bg1"/>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font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fr-FR">
              <a:solidFill>
                <a:schemeClr val="tx1"/>
              </a:solidFill>
            </a:endParaRPr>
          </a:p>
        </p:txBody>
      </p:sp>
      <p:sp>
        <p:nvSpPr>
          <p:cNvPr id="51" name="Rectangle 50">
            <a:extLst>
              <a:ext uri="{FF2B5EF4-FFF2-40B4-BE49-F238E27FC236}">
                <a16:creationId xmlns:a16="http://schemas.microsoft.com/office/drawing/2014/main" id="{8734E438-97A0-7FD6-2F00-E7770E00D088}"/>
              </a:ext>
            </a:extLst>
          </p:cNvPr>
          <p:cNvSpPr/>
          <p:nvPr>
            <p:custDataLst>
              <p:tags r:id="rId12"/>
            </p:custDataLst>
          </p:nvPr>
        </p:nvSpPr>
        <p:spPr>
          <a:xfrm>
            <a:off x="585471" y="4750442"/>
            <a:ext cx="3239999" cy="1641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rtl="0" fontAlgn="ctr"/>
            <a:r>
              <a:rPr lang="fr-FR" sz="800" i="1">
                <a:solidFill>
                  <a:schemeClr val="tx1"/>
                </a:solidFill>
              </a:rPr>
              <a:t>Présentation non exhaustive du Tool2</a:t>
            </a:r>
          </a:p>
        </p:txBody>
      </p:sp>
      <p:sp>
        <p:nvSpPr>
          <p:cNvPr id="52" name="ZoneTexte 51">
            <a:extLst>
              <a:ext uri="{FF2B5EF4-FFF2-40B4-BE49-F238E27FC236}">
                <a16:creationId xmlns:a16="http://schemas.microsoft.com/office/drawing/2014/main" id="{9B845750-A6C5-360B-85A9-A2F03796A902}"/>
              </a:ext>
            </a:extLst>
          </p:cNvPr>
          <p:cNvSpPr txBox="1"/>
          <p:nvPr>
            <p:custDataLst>
              <p:tags r:id="rId13"/>
            </p:custDataLst>
          </p:nvPr>
        </p:nvSpPr>
        <p:spPr>
          <a:xfrm>
            <a:off x="4772006" y="3156003"/>
            <a:ext cx="3563999" cy="150376"/>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font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solidFill>
                  <a:schemeClr val="tx1"/>
                </a:solidFill>
              </a:rPr>
              <a:t>Exemple – Projet de rénovation d’un bâtiment en Lettonie</a:t>
            </a:r>
          </a:p>
        </p:txBody>
      </p:sp>
      <p:sp>
        <p:nvSpPr>
          <p:cNvPr id="54" name="ZoneTexte 53">
            <a:extLst>
              <a:ext uri="{FF2B5EF4-FFF2-40B4-BE49-F238E27FC236}">
                <a16:creationId xmlns:a16="http://schemas.microsoft.com/office/drawing/2014/main" id="{315D18EF-DF0C-262E-3D34-CC4C19C924EF}"/>
              </a:ext>
            </a:extLst>
          </p:cNvPr>
          <p:cNvSpPr txBox="1"/>
          <p:nvPr>
            <p:custDataLst>
              <p:tags r:id="rId14"/>
            </p:custDataLst>
          </p:nvPr>
        </p:nvSpPr>
        <p:spPr>
          <a:xfrm>
            <a:off x="4772007" y="1814499"/>
            <a:ext cx="3563999" cy="150376"/>
          </a:xfrm>
          <a:prstGeom prst="rect">
            <a:avLst/>
          </a:prstGeom>
          <a:solidFill>
            <a:schemeClr val="accent2"/>
          </a:solidFill>
          <a:ln w="95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font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a:solidFill>
                  <a:schemeClr val="tx1"/>
                </a:solidFill>
              </a:rPr>
              <a:t>Méthodologie de l’outil Tool2</a:t>
            </a:r>
          </a:p>
        </p:txBody>
      </p:sp>
      <p:sp>
        <p:nvSpPr>
          <p:cNvPr id="65" name="Rectangle 64">
            <a:extLst>
              <a:ext uri="{FF2B5EF4-FFF2-40B4-BE49-F238E27FC236}">
                <a16:creationId xmlns:a16="http://schemas.microsoft.com/office/drawing/2014/main" id="{7E8B126B-EA91-38AC-8442-233FEBED339F}"/>
              </a:ext>
            </a:extLst>
          </p:cNvPr>
          <p:cNvSpPr/>
          <p:nvPr>
            <p:custDataLst>
              <p:tags r:id="rId15"/>
            </p:custDataLst>
          </p:nvPr>
        </p:nvSpPr>
        <p:spPr>
          <a:xfrm>
            <a:off x="4846940" y="3664305"/>
            <a:ext cx="1487599" cy="249706"/>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ctr"/>
            <a:r>
              <a:rPr lang="fr-FR" sz="1000" b="1">
                <a:solidFill>
                  <a:schemeClr val="accent1"/>
                </a:solidFill>
              </a:rPr>
              <a:t>Audit classique</a:t>
            </a:r>
          </a:p>
        </p:txBody>
      </p:sp>
      <p:sp>
        <p:nvSpPr>
          <p:cNvPr id="66" name="Rectangle 65">
            <a:extLst>
              <a:ext uri="{FF2B5EF4-FFF2-40B4-BE49-F238E27FC236}">
                <a16:creationId xmlns:a16="http://schemas.microsoft.com/office/drawing/2014/main" id="{CA50F35B-FCD6-F681-F2D6-F51FE2026000}"/>
              </a:ext>
            </a:extLst>
          </p:cNvPr>
          <p:cNvSpPr/>
          <p:nvPr>
            <p:custDataLst>
              <p:tags r:id="rId16"/>
            </p:custDataLst>
          </p:nvPr>
        </p:nvSpPr>
        <p:spPr>
          <a:xfrm>
            <a:off x="7026901" y="3667167"/>
            <a:ext cx="996015" cy="249706"/>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ctr"/>
            <a:r>
              <a:rPr lang="fr-FR" sz="1000" b="1">
                <a:solidFill>
                  <a:schemeClr val="accent1"/>
                </a:solidFill>
              </a:rPr>
              <a:t>Tool2</a:t>
            </a:r>
          </a:p>
        </p:txBody>
      </p:sp>
      <p:sp>
        <p:nvSpPr>
          <p:cNvPr id="69" name="Rectangle 68">
            <a:extLst>
              <a:ext uri="{FF2B5EF4-FFF2-40B4-BE49-F238E27FC236}">
                <a16:creationId xmlns:a16="http://schemas.microsoft.com/office/drawing/2014/main" id="{4C0D26DF-2F18-7C74-6898-CA4CCB379A39}"/>
              </a:ext>
            </a:extLst>
          </p:cNvPr>
          <p:cNvSpPr/>
          <p:nvPr>
            <p:custDataLst>
              <p:tags r:id="rId17"/>
            </p:custDataLst>
          </p:nvPr>
        </p:nvSpPr>
        <p:spPr>
          <a:xfrm>
            <a:off x="4846940" y="3919812"/>
            <a:ext cx="1487599" cy="595033"/>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fontAlgn="ctr">
              <a:buFont typeface="Arial" panose="020B0604020202020204" pitchFamily="34" charset="0"/>
              <a:buChar char="•"/>
            </a:pPr>
            <a:r>
              <a:rPr lang="fr-FR" sz="1000">
                <a:solidFill>
                  <a:schemeClr val="tx1"/>
                </a:solidFill>
              </a:rPr>
              <a:t>Projet jugé non rentable</a:t>
            </a:r>
          </a:p>
          <a:p>
            <a:pPr marL="171450" indent="-171450" fontAlgn="ctr">
              <a:buFont typeface="Arial" panose="020B0604020202020204" pitchFamily="34" charset="0"/>
              <a:buChar char="•"/>
            </a:pPr>
            <a:r>
              <a:rPr lang="fr-FR" sz="1000" i="1" err="1">
                <a:solidFill>
                  <a:schemeClr val="tx1"/>
                </a:solidFill>
              </a:rPr>
              <a:t>Payback</a:t>
            </a:r>
            <a:r>
              <a:rPr lang="fr-FR" sz="1000" i="1">
                <a:solidFill>
                  <a:schemeClr val="tx1"/>
                </a:solidFill>
              </a:rPr>
              <a:t> time </a:t>
            </a:r>
            <a:r>
              <a:rPr lang="fr-FR" sz="1000">
                <a:solidFill>
                  <a:schemeClr val="tx1"/>
                </a:solidFill>
              </a:rPr>
              <a:t>de 27,3 ans</a:t>
            </a:r>
          </a:p>
        </p:txBody>
      </p:sp>
      <p:sp>
        <p:nvSpPr>
          <p:cNvPr id="70" name="Rectangle 69">
            <a:extLst>
              <a:ext uri="{FF2B5EF4-FFF2-40B4-BE49-F238E27FC236}">
                <a16:creationId xmlns:a16="http://schemas.microsoft.com/office/drawing/2014/main" id="{DE601012-FA0B-7C72-2253-45B180E95233}"/>
              </a:ext>
            </a:extLst>
          </p:cNvPr>
          <p:cNvSpPr/>
          <p:nvPr>
            <p:custDataLst>
              <p:tags r:id="rId18"/>
            </p:custDataLst>
          </p:nvPr>
        </p:nvSpPr>
        <p:spPr>
          <a:xfrm>
            <a:off x="4846940" y="4182858"/>
            <a:ext cx="1487599" cy="249706"/>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ctr"/>
            <a:endParaRPr lang="fr-FR" sz="1000">
              <a:solidFill>
                <a:schemeClr val="tx1"/>
              </a:solidFill>
            </a:endParaRPr>
          </a:p>
        </p:txBody>
      </p:sp>
      <p:sp>
        <p:nvSpPr>
          <p:cNvPr id="71" name="Rectangle 70">
            <a:extLst>
              <a:ext uri="{FF2B5EF4-FFF2-40B4-BE49-F238E27FC236}">
                <a16:creationId xmlns:a16="http://schemas.microsoft.com/office/drawing/2014/main" id="{99C349F0-621C-1BC5-CBF3-008E803E842F}"/>
              </a:ext>
            </a:extLst>
          </p:cNvPr>
          <p:cNvSpPr/>
          <p:nvPr>
            <p:custDataLst>
              <p:tags r:id="rId19"/>
            </p:custDataLst>
          </p:nvPr>
        </p:nvSpPr>
        <p:spPr>
          <a:xfrm>
            <a:off x="6640879" y="3919812"/>
            <a:ext cx="1600199" cy="600968"/>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fontAlgn="ctr">
              <a:buFont typeface="Arial" panose="020B0604020202020204" pitchFamily="34" charset="0"/>
              <a:buChar char="•"/>
            </a:pPr>
            <a:r>
              <a:rPr lang="fr-FR" sz="1000">
                <a:solidFill>
                  <a:schemeClr val="tx1"/>
                </a:solidFill>
              </a:rPr>
              <a:t>Investissement attractif</a:t>
            </a:r>
          </a:p>
          <a:p>
            <a:pPr marL="171450" indent="-171450" fontAlgn="ctr">
              <a:buFont typeface="Arial" panose="020B0604020202020204" pitchFamily="34" charset="0"/>
              <a:buChar char="•"/>
            </a:pPr>
            <a:r>
              <a:rPr lang="fr-FR" sz="1000">
                <a:solidFill>
                  <a:schemeClr val="tx1"/>
                </a:solidFill>
              </a:rPr>
              <a:t>VAN positive</a:t>
            </a:r>
          </a:p>
          <a:p>
            <a:pPr marL="171450" indent="-171450" fontAlgn="ctr">
              <a:buFont typeface="Arial" panose="020B0604020202020204" pitchFamily="34" charset="0"/>
              <a:buChar char="•"/>
            </a:pPr>
            <a:r>
              <a:rPr lang="fr-FR" sz="1000">
                <a:solidFill>
                  <a:schemeClr val="tx1"/>
                </a:solidFill>
              </a:rPr>
              <a:t>Indicateur de Bénéfice favorable</a:t>
            </a:r>
          </a:p>
        </p:txBody>
      </p:sp>
      <p:sp>
        <p:nvSpPr>
          <p:cNvPr id="75" name="Rectangle 74">
            <a:extLst>
              <a:ext uri="{FF2B5EF4-FFF2-40B4-BE49-F238E27FC236}">
                <a16:creationId xmlns:a16="http://schemas.microsoft.com/office/drawing/2014/main" id="{A48EE721-F3EF-02F1-7D72-6A16E8B836BF}"/>
              </a:ext>
            </a:extLst>
          </p:cNvPr>
          <p:cNvSpPr/>
          <p:nvPr>
            <p:custDataLst>
              <p:tags r:id="rId20"/>
            </p:custDataLst>
          </p:nvPr>
        </p:nvSpPr>
        <p:spPr>
          <a:xfrm>
            <a:off x="6640879" y="3977008"/>
            <a:ext cx="1487599" cy="249706"/>
          </a:xfrm>
          <a:prstGeom prst="rect">
            <a:avLst/>
          </a:prstGeom>
          <a:no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ctr"/>
            <a:endParaRPr lang="fr-FR" sz="1000">
              <a:solidFill>
                <a:schemeClr val="tx1"/>
              </a:solidFill>
            </a:endParaRPr>
          </a:p>
        </p:txBody>
      </p:sp>
      <p:sp>
        <p:nvSpPr>
          <p:cNvPr id="78" name="Rectangle 77">
            <a:extLst>
              <a:ext uri="{FF2B5EF4-FFF2-40B4-BE49-F238E27FC236}">
                <a16:creationId xmlns:a16="http://schemas.microsoft.com/office/drawing/2014/main" id="{331ED603-24E0-8981-FB88-663F8758302A}"/>
              </a:ext>
            </a:extLst>
          </p:cNvPr>
          <p:cNvSpPr/>
          <p:nvPr>
            <p:custDataLst>
              <p:tags r:id="rId21"/>
            </p:custDataLst>
          </p:nvPr>
        </p:nvSpPr>
        <p:spPr>
          <a:xfrm>
            <a:off x="5609196" y="3367194"/>
            <a:ext cx="1552419" cy="286442"/>
          </a:xfrm>
          <a:prstGeom prst="rect">
            <a:avLst/>
          </a:prstGeom>
          <a:solidFill>
            <a:schemeClr val="bg1"/>
          </a:solidFill>
          <a:ln w="952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fontAlgn="ctr"/>
            <a:r>
              <a:rPr lang="fr-FR" sz="700" i="1">
                <a:solidFill>
                  <a:schemeClr val="tx1"/>
                </a:solidFill>
              </a:rPr>
              <a:t>Intégration de BNE monétisés (subventions, réductions fiscales, augmentation de la valeur de l’actif, </a:t>
            </a:r>
            <a:r>
              <a:rPr lang="fr-FR" sz="700" i="1" err="1">
                <a:solidFill>
                  <a:schemeClr val="tx1"/>
                </a:solidFill>
              </a:rPr>
              <a:t>etc</a:t>
            </a:r>
            <a:r>
              <a:rPr lang="fr-FR" sz="700" i="1">
                <a:solidFill>
                  <a:schemeClr val="tx1"/>
                </a:solidFill>
              </a:rPr>
              <a:t>)</a:t>
            </a:r>
          </a:p>
        </p:txBody>
      </p:sp>
      <p:cxnSp>
        <p:nvCxnSpPr>
          <p:cNvPr id="19" name="Connecteur : en angle 18">
            <a:extLst>
              <a:ext uri="{FF2B5EF4-FFF2-40B4-BE49-F238E27FC236}">
                <a16:creationId xmlns:a16="http://schemas.microsoft.com/office/drawing/2014/main" id="{25C78FC0-D5EA-F025-8E60-CDEC54581088}"/>
              </a:ext>
            </a:extLst>
          </p:cNvPr>
          <p:cNvCxnSpPr>
            <a:cxnSpLocks/>
            <a:stCxn id="78" idx="3"/>
          </p:cNvCxnSpPr>
          <p:nvPr>
            <p:custDataLst>
              <p:tags r:id="rId22"/>
            </p:custDataLst>
          </p:nvPr>
        </p:nvCxnSpPr>
        <p:spPr>
          <a:xfrm>
            <a:off x="7161615" y="3510415"/>
            <a:ext cx="138600" cy="24970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 en angle 21">
            <a:extLst>
              <a:ext uri="{FF2B5EF4-FFF2-40B4-BE49-F238E27FC236}">
                <a16:creationId xmlns:a16="http://schemas.microsoft.com/office/drawing/2014/main" id="{F4FD4D8A-10A7-A7D5-9746-B1C80EF67D31}"/>
              </a:ext>
            </a:extLst>
          </p:cNvPr>
          <p:cNvCxnSpPr>
            <a:cxnSpLocks/>
            <a:endCxn id="78" idx="1"/>
          </p:cNvCxnSpPr>
          <p:nvPr>
            <p:custDataLst>
              <p:tags r:id="rId23"/>
            </p:custDataLst>
          </p:nvPr>
        </p:nvCxnSpPr>
        <p:spPr>
          <a:xfrm rot="5400000" flipH="1" flipV="1">
            <a:off x="5453246" y="3527765"/>
            <a:ext cx="173300" cy="138600"/>
          </a:xfrm>
          <a:prstGeom prst="bentConnector2">
            <a:avLst/>
          </a:prstGeom>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97A89938-7AC3-81C8-B245-F494819917D1}"/>
              </a:ext>
            </a:extLst>
          </p:cNvPr>
          <p:cNvPicPr>
            <a:picLocks noChangeAspect="1"/>
          </p:cNvPicPr>
          <p:nvPr>
            <p:custDataLst>
              <p:tags r:id="rId24"/>
            </p:custDataLst>
          </p:nvPr>
        </p:nvPicPr>
        <p:blipFill>
          <a:blip r:embed="rId44"/>
          <a:srcRect t="11309"/>
          <a:stretch/>
        </p:blipFill>
        <p:spPr>
          <a:xfrm>
            <a:off x="581661" y="1868597"/>
            <a:ext cx="3199623" cy="2050967"/>
          </a:xfrm>
          <a:prstGeom prst="rect">
            <a:avLst/>
          </a:prstGeom>
          <a:ln>
            <a:noFill/>
          </a:ln>
          <a:effectLst>
            <a:outerShdw blurRad="292100" dist="139700" dir="2700000" algn="tl" rotWithShape="0">
              <a:srgbClr val="333333">
                <a:alpha val="65000"/>
              </a:srgbClr>
            </a:outerShdw>
          </a:effectLst>
        </p:spPr>
      </p:pic>
      <p:pic>
        <p:nvPicPr>
          <p:cNvPr id="28" name="Image 27">
            <a:extLst>
              <a:ext uri="{FF2B5EF4-FFF2-40B4-BE49-F238E27FC236}">
                <a16:creationId xmlns:a16="http://schemas.microsoft.com/office/drawing/2014/main" id="{065355A0-661F-F742-9506-6910EDD001DF}"/>
              </a:ext>
            </a:extLst>
          </p:cNvPr>
          <p:cNvPicPr>
            <a:picLocks noChangeAspect="1"/>
          </p:cNvPicPr>
          <p:nvPr>
            <p:custDataLst>
              <p:tags r:id="rId25"/>
            </p:custDataLst>
          </p:nvPr>
        </p:nvPicPr>
        <p:blipFill>
          <a:blip r:embed="rId45">
            <a:clrChange>
              <a:clrFrom>
                <a:srgbClr val="C1F0C8"/>
              </a:clrFrom>
              <a:clrTo>
                <a:srgbClr val="C1F0C8">
                  <a:alpha val="0"/>
                </a:srgbClr>
              </a:clrTo>
            </a:clrChange>
          </a:blip>
          <a:stretch>
            <a:fillRect/>
          </a:stretch>
        </p:blipFill>
        <p:spPr>
          <a:xfrm>
            <a:off x="2612988" y="3461174"/>
            <a:ext cx="1884657" cy="1218821"/>
          </a:xfrm>
          <a:prstGeom prst="rect">
            <a:avLst/>
          </a:prstGeom>
          <a:ln>
            <a:noFill/>
          </a:ln>
          <a:effectLst>
            <a:outerShdw blurRad="292100" dist="139700" dir="2700000" algn="tl" rotWithShape="0">
              <a:srgbClr val="333333">
                <a:alpha val="65000"/>
              </a:srgbClr>
            </a:outerShdw>
          </a:effectLst>
        </p:spPr>
      </p:pic>
      <p:sp>
        <p:nvSpPr>
          <p:cNvPr id="29" name="Rectangle 28">
            <a:extLst>
              <a:ext uri="{FF2B5EF4-FFF2-40B4-BE49-F238E27FC236}">
                <a16:creationId xmlns:a16="http://schemas.microsoft.com/office/drawing/2014/main" id="{48953634-6109-7099-0101-D46202529CBF}"/>
              </a:ext>
            </a:extLst>
          </p:cNvPr>
          <p:cNvSpPr/>
          <p:nvPr>
            <p:custDataLst>
              <p:tags r:id="rId26"/>
            </p:custDataLst>
          </p:nvPr>
        </p:nvSpPr>
        <p:spPr>
          <a:xfrm>
            <a:off x="581661" y="1638083"/>
            <a:ext cx="3148329" cy="2021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rtl="0" fontAlgn="ctr"/>
            <a:r>
              <a:rPr lang="fr-FR" sz="1050" b="1" i="1">
                <a:solidFill>
                  <a:schemeClr val="tx1"/>
                </a:solidFill>
              </a:rPr>
              <a:t>Indicateur de Bénéfice</a:t>
            </a:r>
            <a:endParaRPr lang="fr-FR" sz="1050" i="1">
              <a:solidFill>
                <a:schemeClr val="tx1"/>
              </a:solidFill>
            </a:endParaRPr>
          </a:p>
        </p:txBody>
      </p:sp>
      <p:pic>
        <p:nvPicPr>
          <p:cNvPr id="31" name="Image 30">
            <a:extLst>
              <a:ext uri="{FF2B5EF4-FFF2-40B4-BE49-F238E27FC236}">
                <a16:creationId xmlns:a16="http://schemas.microsoft.com/office/drawing/2014/main" id="{301AB105-BB70-8382-841B-B969C63629B1}"/>
              </a:ext>
            </a:extLst>
          </p:cNvPr>
          <p:cNvPicPr>
            <a:picLocks noChangeAspect="1"/>
          </p:cNvPicPr>
          <p:nvPr>
            <p:custDataLst>
              <p:tags r:id="rId27"/>
            </p:custDataLst>
          </p:nvPr>
        </p:nvPicPr>
        <p:blipFill>
          <a:blip r:embed="rId46"/>
          <a:srcRect r="503" b="52767"/>
          <a:stretch/>
        </p:blipFill>
        <p:spPr>
          <a:xfrm>
            <a:off x="559836" y="4043186"/>
            <a:ext cx="1417575" cy="577695"/>
          </a:xfrm>
          <a:prstGeom prst="rect">
            <a:avLst/>
          </a:prstGeom>
          <a:ln>
            <a:noFill/>
          </a:ln>
          <a:effectLst>
            <a:outerShdw blurRad="292100" dist="139700" dir="2700000" algn="tl" rotWithShape="0">
              <a:srgbClr val="333333">
                <a:alpha val="65000"/>
              </a:srgbClr>
            </a:outerShdw>
          </a:effectLst>
        </p:spPr>
      </p:pic>
      <p:sp>
        <p:nvSpPr>
          <p:cNvPr id="32" name="Rectangle 31">
            <a:extLst>
              <a:ext uri="{FF2B5EF4-FFF2-40B4-BE49-F238E27FC236}">
                <a16:creationId xmlns:a16="http://schemas.microsoft.com/office/drawing/2014/main" id="{8D3F9077-42BD-09F4-0331-9F873CA0437B}"/>
              </a:ext>
            </a:extLst>
          </p:cNvPr>
          <p:cNvSpPr/>
          <p:nvPr>
            <p:custDataLst>
              <p:tags r:id="rId28"/>
            </p:custDataLst>
          </p:nvPr>
        </p:nvSpPr>
        <p:spPr>
          <a:xfrm>
            <a:off x="3620397" y="1427443"/>
            <a:ext cx="1850199" cy="2527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rtl="0" fontAlgn="ctr"/>
            <a:r>
              <a:rPr lang="fr-FR" sz="1100" b="1">
                <a:solidFill>
                  <a:schemeClr val="tx1"/>
                </a:solidFill>
              </a:rPr>
              <a:t>Outil Tool2</a:t>
            </a:r>
            <a:endParaRPr lang="fr-FR" sz="1050">
              <a:solidFill>
                <a:schemeClr val="tx1"/>
              </a:solidFill>
            </a:endParaRPr>
          </a:p>
        </p:txBody>
      </p:sp>
      <p:sp>
        <p:nvSpPr>
          <p:cNvPr id="33" name="Ellipse 32">
            <a:extLst>
              <a:ext uri="{FF2B5EF4-FFF2-40B4-BE49-F238E27FC236}">
                <a16:creationId xmlns:a16="http://schemas.microsoft.com/office/drawing/2014/main" id="{95DDE8D7-1829-6D23-3D18-107B9117E2CF}"/>
              </a:ext>
            </a:extLst>
          </p:cNvPr>
          <p:cNvSpPr/>
          <p:nvPr>
            <p:custDataLst>
              <p:tags r:id="rId29"/>
            </p:custDataLst>
          </p:nvPr>
        </p:nvSpPr>
        <p:spPr>
          <a:xfrm>
            <a:off x="5642936" y="2589972"/>
            <a:ext cx="144000" cy="144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FR" sz="1050" b="1"/>
              <a:t>2</a:t>
            </a:r>
          </a:p>
        </p:txBody>
      </p:sp>
      <p:sp>
        <p:nvSpPr>
          <p:cNvPr id="35" name="Ellipse 34">
            <a:extLst>
              <a:ext uri="{FF2B5EF4-FFF2-40B4-BE49-F238E27FC236}">
                <a16:creationId xmlns:a16="http://schemas.microsoft.com/office/drawing/2014/main" id="{8014F7F5-E1F3-BBC1-110A-26A3B45D2760}"/>
              </a:ext>
            </a:extLst>
          </p:cNvPr>
          <p:cNvSpPr/>
          <p:nvPr>
            <p:custDataLst>
              <p:tags r:id="rId30"/>
            </p:custDataLst>
          </p:nvPr>
        </p:nvSpPr>
        <p:spPr>
          <a:xfrm>
            <a:off x="503076" y="3990741"/>
            <a:ext cx="144000" cy="144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FR" sz="1050" b="1"/>
              <a:t>2</a:t>
            </a:r>
          </a:p>
        </p:txBody>
      </p:sp>
      <p:sp>
        <p:nvSpPr>
          <p:cNvPr id="36" name="Ellipse 35">
            <a:extLst>
              <a:ext uri="{FF2B5EF4-FFF2-40B4-BE49-F238E27FC236}">
                <a16:creationId xmlns:a16="http://schemas.microsoft.com/office/drawing/2014/main" id="{99041BF9-09F0-AFE4-E3A7-BC0995B3884C}"/>
              </a:ext>
            </a:extLst>
          </p:cNvPr>
          <p:cNvSpPr/>
          <p:nvPr>
            <p:custDataLst>
              <p:tags r:id="rId31"/>
            </p:custDataLst>
          </p:nvPr>
        </p:nvSpPr>
        <p:spPr>
          <a:xfrm>
            <a:off x="6077106" y="2881514"/>
            <a:ext cx="144000" cy="144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FR" sz="1050" b="1"/>
              <a:t>3</a:t>
            </a:r>
          </a:p>
        </p:txBody>
      </p:sp>
      <p:sp>
        <p:nvSpPr>
          <p:cNvPr id="37" name="Ellipse 36">
            <a:extLst>
              <a:ext uri="{FF2B5EF4-FFF2-40B4-BE49-F238E27FC236}">
                <a16:creationId xmlns:a16="http://schemas.microsoft.com/office/drawing/2014/main" id="{9F26701D-7D18-E567-F6AB-BEFA6B0CE6BB}"/>
              </a:ext>
            </a:extLst>
          </p:cNvPr>
          <p:cNvSpPr/>
          <p:nvPr>
            <p:custDataLst>
              <p:tags r:id="rId32"/>
            </p:custDataLst>
          </p:nvPr>
        </p:nvSpPr>
        <p:spPr>
          <a:xfrm>
            <a:off x="4381933" y="3392930"/>
            <a:ext cx="144000" cy="144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FR" sz="1050" b="1"/>
              <a:t>3</a:t>
            </a:r>
          </a:p>
        </p:txBody>
      </p:sp>
      <p:sp>
        <p:nvSpPr>
          <p:cNvPr id="38" name="Ellipse 37">
            <a:extLst>
              <a:ext uri="{FF2B5EF4-FFF2-40B4-BE49-F238E27FC236}">
                <a16:creationId xmlns:a16="http://schemas.microsoft.com/office/drawing/2014/main" id="{43D52B4C-A53A-D816-69AE-4E27B0C0C7DC}"/>
              </a:ext>
            </a:extLst>
          </p:cNvPr>
          <p:cNvSpPr/>
          <p:nvPr>
            <p:custDataLst>
              <p:tags r:id="rId33"/>
            </p:custDataLst>
          </p:nvPr>
        </p:nvSpPr>
        <p:spPr>
          <a:xfrm>
            <a:off x="6061866" y="1985313"/>
            <a:ext cx="144000" cy="144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FR" sz="1050" b="1"/>
              <a:t>1</a:t>
            </a:r>
          </a:p>
        </p:txBody>
      </p:sp>
      <p:sp>
        <p:nvSpPr>
          <p:cNvPr id="42" name="Ellipse 41">
            <a:extLst>
              <a:ext uri="{FF2B5EF4-FFF2-40B4-BE49-F238E27FC236}">
                <a16:creationId xmlns:a16="http://schemas.microsoft.com/office/drawing/2014/main" id="{69BC22B3-3E82-E3F5-FB1A-ABF33965CE92}"/>
              </a:ext>
            </a:extLst>
          </p:cNvPr>
          <p:cNvSpPr/>
          <p:nvPr>
            <p:custDataLst>
              <p:tags r:id="rId34"/>
            </p:custDataLst>
          </p:nvPr>
        </p:nvSpPr>
        <p:spPr>
          <a:xfrm>
            <a:off x="513470" y="1817687"/>
            <a:ext cx="144000" cy="144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FR" sz="1050" b="1"/>
              <a:t>1</a:t>
            </a:r>
          </a:p>
        </p:txBody>
      </p:sp>
      <p:sp>
        <p:nvSpPr>
          <p:cNvPr id="43" name="Ellipse 42">
            <a:extLst>
              <a:ext uri="{FF2B5EF4-FFF2-40B4-BE49-F238E27FC236}">
                <a16:creationId xmlns:a16="http://schemas.microsoft.com/office/drawing/2014/main" id="{BE2843EE-474D-3DD3-D216-EEDF0B7FBB50}"/>
              </a:ext>
            </a:extLst>
          </p:cNvPr>
          <p:cNvSpPr/>
          <p:nvPr>
            <p:custDataLst>
              <p:tags r:id="rId35"/>
            </p:custDataLst>
          </p:nvPr>
        </p:nvSpPr>
        <p:spPr>
          <a:xfrm>
            <a:off x="4227179" y="3392930"/>
            <a:ext cx="144000" cy="144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fr-FR" sz="1050" b="1"/>
              <a:t>1</a:t>
            </a:r>
          </a:p>
        </p:txBody>
      </p:sp>
      <p:cxnSp>
        <p:nvCxnSpPr>
          <p:cNvPr id="45" name="Connecteur : en angle 44">
            <a:extLst>
              <a:ext uri="{FF2B5EF4-FFF2-40B4-BE49-F238E27FC236}">
                <a16:creationId xmlns:a16="http://schemas.microsoft.com/office/drawing/2014/main" id="{3283C9E6-D254-3C04-9842-8863B564FA1E}"/>
              </a:ext>
            </a:extLst>
          </p:cNvPr>
          <p:cNvCxnSpPr>
            <a:cxnSpLocks/>
            <a:stCxn id="35" idx="2"/>
            <a:endCxn id="55" idx="1"/>
          </p:cNvCxnSpPr>
          <p:nvPr>
            <p:custDataLst>
              <p:tags r:id="rId36"/>
            </p:custDataLst>
          </p:nvPr>
        </p:nvCxnSpPr>
        <p:spPr>
          <a:xfrm rot="10800000" flipH="1">
            <a:off x="503076" y="3687999"/>
            <a:ext cx="96612" cy="374743"/>
          </a:xfrm>
          <a:prstGeom prst="bentConnector3">
            <a:avLst>
              <a:gd name="adj1" fmla="val -23662"/>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3936B38C-083A-CB4E-38E2-FD5C057660A8}"/>
              </a:ext>
            </a:extLst>
          </p:cNvPr>
          <p:cNvSpPr/>
          <p:nvPr>
            <p:custDataLst>
              <p:tags r:id="rId37"/>
            </p:custDataLst>
          </p:nvPr>
        </p:nvSpPr>
        <p:spPr>
          <a:xfrm>
            <a:off x="599688" y="3637564"/>
            <a:ext cx="92705" cy="1008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83CD5EB0-F76D-8E83-CDD8-F24214CEAFBF}"/>
              </a:ext>
            </a:extLst>
          </p:cNvPr>
          <p:cNvPicPr>
            <a:picLocks noChangeAspect="1"/>
          </p:cNvPicPr>
          <p:nvPr>
            <p:custDataLst>
              <p:tags r:id="rId38"/>
            </p:custDataLst>
          </p:nvPr>
        </p:nvPicPr>
        <p:blipFill>
          <a:blip r:embed="rId47">
            <a:clrChange>
              <a:clrFrom>
                <a:srgbClr val="FFFFFF"/>
              </a:clrFrom>
              <a:clrTo>
                <a:srgbClr val="FFFFFF">
                  <a:alpha val="0"/>
                </a:srgbClr>
              </a:clrTo>
            </a:clrChange>
          </a:blip>
          <a:stretch>
            <a:fillRect/>
          </a:stretch>
        </p:blipFill>
        <p:spPr>
          <a:xfrm>
            <a:off x="658731" y="1263370"/>
            <a:ext cx="933062" cy="421383"/>
          </a:xfrm>
          <a:prstGeom prst="rect">
            <a:avLst/>
          </a:prstGeom>
        </p:spPr>
      </p:pic>
      <p:sp>
        <p:nvSpPr>
          <p:cNvPr id="20" name="Rectangle 19">
            <a:extLst>
              <a:ext uri="{FF2B5EF4-FFF2-40B4-BE49-F238E27FC236}">
                <a16:creationId xmlns:a16="http://schemas.microsoft.com/office/drawing/2014/main" id="{D12D8201-A8AF-8EC5-927F-33969BBF2185}"/>
              </a:ext>
            </a:extLst>
          </p:cNvPr>
          <p:cNvSpPr/>
          <p:nvPr>
            <p:custDataLst>
              <p:tags r:id="rId39"/>
            </p:custDataLst>
          </p:nvPr>
        </p:nvSpPr>
        <p:spPr>
          <a:xfrm>
            <a:off x="3382666" y="-9058"/>
            <a:ext cx="378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C – Revue des méthodologies d’évaluation disponibles</a:t>
            </a:r>
          </a:p>
        </p:txBody>
      </p:sp>
      <p:sp>
        <p:nvSpPr>
          <p:cNvPr id="21" name="Rectangle 20">
            <a:extLst>
              <a:ext uri="{FF2B5EF4-FFF2-40B4-BE49-F238E27FC236}">
                <a16:creationId xmlns:a16="http://schemas.microsoft.com/office/drawing/2014/main" id="{E0A27074-61BE-B510-D15D-09475C388B91}"/>
              </a:ext>
            </a:extLst>
          </p:cNvPr>
          <p:cNvSpPr/>
          <p:nvPr>
            <p:custDataLst>
              <p:tags r:id="rId40"/>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Phase 1 – Bénéfices non énergétiques :  quel intérêt pour les projets en EE? </a:t>
            </a:r>
          </a:p>
        </p:txBody>
      </p:sp>
    </p:spTree>
    <p:extLst>
      <p:ext uri="{BB962C8B-B14F-4D97-AF65-F5344CB8AC3E}">
        <p14:creationId xmlns:p14="http://schemas.microsoft.com/office/powerpoint/2010/main" val="17701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FB17-1415-32DC-2D6A-F83504267E3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E1D3230-5A14-12BE-AD90-DD96D9305404}"/>
              </a:ext>
            </a:extLst>
          </p:cNvPr>
          <p:cNvSpPr>
            <a:spLocks noGrp="1"/>
          </p:cNvSpPr>
          <p:nvPr>
            <p:ph type="title"/>
            <p:custDataLst>
              <p:tags r:id="rId1"/>
            </p:custDataLst>
          </p:nvPr>
        </p:nvSpPr>
        <p:spPr>
          <a:xfrm>
            <a:off x="457200" y="205979"/>
            <a:ext cx="7521262" cy="437965"/>
          </a:xfrm>
        </p:spPr>
        <p:txBody>
          <a:bodyPr/>
          <a:lstStyle/>
          <a:p>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Les BNE améliorent la rentabilité d’un projet même si leur importance varie considérablement d'un projet à l'autre</a:t>
            </a:r>
            <a:endParaRPr lang="fr-FR" sz="1800"/>
          </a:p>
        </p:txBody>
      </p:sp>
      <p:sp>
        <p:nvSpPr>
          <p:cNvPr id="4" name="Espace réservé du numéro de diapositive 3">
            <a:extLst>
              <a:ext uri="{FF2B5EF4-FFF2-40B4-BE49-F238E27FC236}">
                <a16:creationId xmlns:a16="http://schemas.microsoft.com/office/drawing/2014/main" id="{484B45DC-6849-448B-2FC6-D62BA675C912}"/>
              </a:ext>
            </a:extLst>
          </p:cNvPr>
          <p:cNvSpPr>
            <a:spLocks noGrp="1"/>
          </p:cNvSpPr>
          <p:nvPr>
            <p:ph type="sldNum" sz="quarter" idx="4"/>
            <p:custDataLst>
              <p:tags r:id="rId2"/>
            </p:custDataLst>
          </p:nvPr>
        </p:nvSpPr>
        <p:spPr/>
        <p:txBody>
          <a:bodyPr/>
          <a:lstStyle/>
          <a:p>
            <a:fld id="{36B95A73-A89A-4BC7-8564-4CF1D1DD2F51}" type="slidenum">
              <a:rPr lang="fr-FR" smtClean="0"/>
              <a:pPr/>
              <a:t>72</a:t>
            </a:fld>
            <a:endParaRPr lang="fr-FR"/>
          </a:p>
        </p:txBody>
      </p:sp>
      <p:sp>
        <p:nvSpPr>
          <p:cNvPr id="5" name="Espace réservé de la date 4">
            <a:extLst>
              <a:ext uri="{FF2B5EF4-FFF2-40B4-BE49-F238E27FC236}">
                <a16:creationId xmlns:a16="http://schemas.microsoft.com/office/drawing/2014/main" id="{2010C415-3424-63E2-EF94-211DF625230A}"/>
              </a:ext>
            </a:extLst>
          </p:cNvPr>
          <p:cNvSpPr>
            <a:spLocks noGrp="1"/>
          </p:cNvSpPr>
          <p:nvPr>
            <p:ph type="dt" sz="half" idx="2"/>
            <p:custDataLst>
              <p:tags r:id="rId3"/>
            </p:custDataLst>
          </p:nvPr>
        </p:nvSpPr>
        <p:spPr/>
        <p:txBody>
          <a:bodyPr/>
          <a:lstStyle/>
          <a:p>
            <a:fld id="{5DD61BF9-AFFF-488A-AC63-83C742235A4A}" type="datetime1">
              <a:rPr lang="fr-FR" smtClean="0"/>
              <a:t>27/05/2026</a:t>
            </a:fld>
            <a:endParaRPr lang="fr-FR"/>
          </a:p>
        </p:txBody>
      </p:sp>
      <p:sp>
        <p:nvSpPr>
          <p:cNvPr id="6" name="Espace réservé du pied de page 5">
            <a:extLst>
              <a:ext uri="{FF2B5EF4-FFF2-40B4-BE49-F238E27FC236}">
                <a16:creationId xmlns:a16="http://schemas.microsoft.com/office/drawing/2014/main" id="{E4C99800-3DC5-65D6-5695-B8BD1B8BFCA3}"/>
              </a:ext>
            </a:extLst>
          </p:cNvPr>
          <p:cNvSpPr>
            <a:spLocks noGrp="1"/>
          </p:cNvSpPr>
          <p:nvPr>
            <p:ph type="ftr" sz="quarter" idx="3"/>
            <p:custDataLst>
              <p:tags r:id="rId4"/>
            </p:custDataLst>
          </p:nvPr>
        </p:nvSpPr>
        <p:spPr>
          <a:xfrm>
            <a:off x="1110692" y="4968000"/>
            <a:ext cx="7164000" cy="144000"/>
          </a:xfrm>
        </p:spPr>
        <p:txBody>
          <a:bodyPr/>
          <a:lstStyle/>
          <a:p>
            <a:pPr algn="l"/>
            <a:r>
              <a:rPr lang="fr-FR" sz="600"/>
              <a:t>Notes: [1] La « période » correspond à la durée d’investissement en année. Le « </a:t>
            </a:r>
            <a:r>
              <a:rPr lang="fr-FR" sz="600" err="1"/>
              <a:t>payback</a:t>
            </a:r>
            <a:r>
              <a:rPr lang="fr-FR" sz="600"/>
              <a:t> time » correspond au temps nécessaire en année pour atteindre le seuil de rentabilité d'un investissement.</a:t>
            </a:r>
          </a:p>
          <a:p>
            <a:pPr algn="l"/>
            <a:r>
              <a:rPr lang="fr-FR" sz="600"/>
              <a:t>Source :  Projet MBENEFITS :  23 évaluations pilotes dans 6 pays de l'UE, en Suisse et aux États-Unis sur des secteurs industriels variés (verre, aluminium, meubles, etc.); Projet DEESME : projets menés dans 4 pays de l’UE (Italie, Bulgarie, Pologne et Allemagne) avec moins d’informations détaillées sur les données</a:t>
            </a:r>
          </a:p>
          <a:p>
            <a:pPr algn="l"/>
            <a:endParaRPr lang="fr-FR" sz="600"/>
          </a:p>
        </p:txBody>
      </p:sp>
      <p:sp>
        <p:nvSpPr>
          <p:cNvPr id="7" name="Rectangle 6">
            <a:extLst>
              <a:ext uri="{FF2B5EF4-FFF2-40B4-BE49-F238E27FC236}">
                <a16:creationId xmlns:a16="http://schemas.microsoft.com/office/drawing/2014/main" id="{FDCAECF5-7E9B-948C-F96B-0AF8A47E1AA0}"/>
              </a:ext>
            </a:extLst>
          </p:cNvPr>
          <p:cNvSpPr/>
          <p:nvPr>
            <p:custDataLst>
              <p:tags r:id="rId5"/>
            </p:custDataLst>
          </p:nvPr>
        </p:nvSpPr>
        <p:spPr>
          <a:xfrm>
            <a:off x="4540341" y="1747238"/>
            <a:ext cx="3816579" cy="1200770"/>
          </a:xfrm>
          <a:prstGeom prst="rect">
            <a:avLst/>
          </a:prstGeom>
          <a:solidFill>
            <a:schemeClr val="bg1"/>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marL="171450" indent="-171450" fontAlgn="ctr">
              <a:buFont typeface="Arial" panose="020B0604020202020204" pitchFamily="34" charset="0"/>
              <a:buChar char="•"/>
            </a:pPr>
            <a:r>
              <a:rPr lang="fr-FR" sz="1000">
                <a:solidFill>
                  <a:schemeClr val="tx2"/>
                </a:solidFill>
              </a:rPr>
              <a:t>Sur 6 projets industriels, après intégration des BNE dans les calculs financiers :  </a:t>
            </a:r>
          </a:p>
          <a:p>
            <a:pPr marL="171450" indent="-171450" fontAlgn="ctr">
              <a:buFontTx/>
              <a:buChar char="-"/>
            </a:pPr>
            <a:r>
              <a:rPr lang="fr-FR" sz="1000">
                <a:solidFill>
                  <a:schemeClr val="tx2"/>
                </a:solidFill>
              </a:rPr>
              <a:t>La </a:t>
            </a:r>
            <a:r>
              <a:rPr lang="fr-FR" sz="1000" b="1">
                <a:solidFill>
                  <a:schemeClr val="tx2"/>
                </a:solidFill>
              </a:rPr>
              <a:t>VAN</a:t>
            </a:r>
            <a:r>
              <a:rPr lang="fr-FR" sz="1000">
                <a:solidFill>
                  <a:schemeClr val="tx2"/>
                </a:solidFill>
              </a:rPr>
              <a:t> et le </a:t>
            </a:r>
            <a:r>
              <a:rPr lang="fr-FR" sz="1000" b="1">
                <a:solidFill>
                  <a:schemeClr val="tx2"/>
                </a:solidFill>
              </a:rPr>
              <a:t>TRI</a:t>
            </a:r>
            <a:r>
              <a:rPr lang="fr-FR" sz="1000">
                <a:solidFill>
                  <a:schemeClr val="tx2"/>
                </a:solidFill>
              </a:rPr>
              <a:t> sont </a:t>
            </a:r>
            <a:r>
              <a:rPr lang="fr-FR" sz="1000" b="1">
                <a:solidFill>
                  <a:schemeClr val="tx2"/>
                </a:solidFill>
              </a:rPr>
              <a:t>toujours positifs </a:t>
            </a:r>
          </a:p>
          <a:p>
            <a:pPr marL="171450" indent="-171450" fontAlgn="ctr">
              <a:buFontTx/>
              <a:buChar char="-"/>
            </a:pPr>
            <a:r>
              <a:rPr lang="fr-FR" sz="1000">
                <a:solidFill>
                  <a:schemeClr val="tx2"/>
                </a:solidFill>
              </a:rPr>
              <a:t>Le </a:t>
            </a:r>
            <a:r>
              <a:rPr lang="fr-FR" sz="1000" b="1" i="1" err="1">
                <a:solidFill>
                  <a:schemeClr val="tx2"/>
                </a:solidFill>
              </a:rPr>
              <a:t>payback</a:t>
            </a:r>
            <a:r>
              <a:rPr lang="fr-FR" sz="1000" b="1" i="1">
                <a:solidFill>
                  <a:schemeClr val="tx2"/>
                </a:solidFill>
              </a:rPr>
              <a:t> time </a:t>
            </a:r>
            <a:r>
              <a:rPr lang="fr-FR" sz="1000">
                <a:solidFill>
                  <a:schemeClr val="tx2"/>
                </a:solidFill>
              </a:rPr>
              <a:t>est divisé</a:t>
            </a:r>
            <a:r>
              <a:rPr lang="fr-FR" sz="1000">
                <a:solidFill>
                  <a:schemeClr val="tx2"/>
                </a:solidFill>
                <a:effectLst/>
              </a:rPr>
              <a:t> </a:t>
            </a:r>
            <a:r>
              <a:rPr lang="fr-FR" sz="1000" b="1">
                <a:solidFill>
                  <a:schemeClr val="tx2"/>
                </a:solidFill>
                <a:effectLst/>
              </a:rPr>
              <a:t>entre 2 et 5x</a:t>
            </a:r>
          </a:p>
          <a:p>
            <a:pPr fontAlgn="ctr"/>
            <a:endParaRPr lang="fr-FR" sz="1000" u="sng">
              <a:solidFill>
                <a:schemeClr val="tx2"/>
              </a:solidFill>
              <a:ea typeface="Calibri"/>
              <a:cs typeface="Calibri"/>
            </a:endParaRPr>
          </a:p>
          <a:p>
            <a:pPr fontAlgn="ctr"/>
            <a:endParaRPr lang="fr-FR" sz="1000" u="sng">
              <a:solidFill>
                <a:schemeClr val="tx2"/>
              </a:solidFill>
              <a:ea typeface="Calibri"/>
              <a:cs typeface="Calibri"/>
            </a:endParaRPr>
          </a:p>
          <a:p>
            <a:pPr marL="171450" indent="-171450" fontAlgn="ctr">
              <a:buFont typeface="Arial" panose="020B0604020202020204" pitchFamily="34" charset="0"/>
              <a:buChar char="•"/>
            </a:pPr>
            <a:r>
              <a:rPr lang="fr-FR" sz="1000" u="sng">
                <a:solidFill>
                  <a:schemeClr val="tx2"/>
                </a:solidFill>
                <a:ea typeface="Calibri"/>
                <a:cs typeface="Calibri"/>
              </a:rPr>
              <a:t>Exemples</a:t>
            </a:r>
            <a:r>
              <a:rPr lang="fr-FR" sz="1000">
                <a:solidFill>
                  <a:schemeClr val="tx2"/>
                </a:solidFill>
                <a:ea typeface="Calibri"/>
                <a:cs typeface="Calibri"/>
              </a:rPr>
              <a:t> : </a:t>
            </a:r>
          </a:p>
          <a:p>
            <a:pPr marL="171450" indent="-171450" fontAlgn="ctr">
              <a:buFontTx/>
              <a:buChar char="-"/>
            </a:pPr>
            <a:endParaRPr lang="fr-FR" sz="1000" b="1">
              <a:solidFill>
                <a:schemeClr val="tx2"/>
              </a:solidFill>
              <a:cs typeface="Calibri"/>
            </a:endParaRPr>
          </a:p>
        </p:txBody>
      </p:sp>
      <p:sp>
        <p:nvSpPr>
          <p:cNvPr id="9" name="Rectangle 8">
            <a:extLst>
              <a:ext uri="{FF2B5EF4-FFF2-40B4-BE49-F238E27FC236}">
                <a16:creationId xmlns:a16="http://schemas.microsoft.com/office/drawing/2014/main" id="{5E9FE3C3-AF86-8FF3-6C68-9A99358C8C39}"/>
              </a:ext>
            </a:extLst>
          </p:cNvPr>
          <p:cNvSpPr/>
          <p:nvPr/>
        </p:nvSpPr>
        <p:spPr>
          <a:xfrm>
            <a:off x="5124185" y="3228484"/>
            <a:ext cx="546185"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1 </a:t>
            </a:r>
          </a:p>
        </p:txBody>
      </p:sp>
      <p:sp>
        <p:nvSpPr>
          <p:cNvPr id="10" name="Rectangle 9">
            <a:extLst>
              <a:ext uri="{FF2B5EF4-FFF2-40B4-BE49-F238E27FC236}">
                <a16:creationId xmlns:a16="http://schemas.microsoft.com/office/drawing/2014/main" id="{EE342507-FE5B-B777-4566-5FD0212D7D19}"/>
              </a:ext>
            </a:extLst>
          </p:cNvPr>
          <p:cNvSpPr/>
          <p:nvPr/>
        </p:nvSpPr>
        <p:spPr>
          <a:xfrm>
            <a:off x="5723308" y="3018200"/>
            <a:ext cx="661850" cy="150546"/>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900" b="1">
                <a:solidFill>
                  <a:schemeClr val="bg1"/>
                </a:solidFill>
              </a:rPr>
              <a:t>VAN (k€)</a:t>
            </a:r>
          </a:p>
        </p:txBody>
      </p:sp>
      <p:sp>
        <p:nvSpPr>
          <p:cNvPr id="11" name="Rectangle 10">
            <a:extLst>
              <a:ext uri="{FF2B5EF4-FFF2-40B4-BE49-F238E27FC236}">
                <a16:creationId xmlns:a16="http://schemas.microsoft.com/office/drawing/2014/main" id="{9167E1CC-A860-3180-342E-4FFCDC3357AA}"/>
              </a:ext>
            </a:extLst>
          </p:cNvPr>
          <p:cNvSpPr/>
          <p:nvPr/>
        </p:nvSpPr>
        <p:spPr>
          <a:xfrm>
            <a:off x="6413616" y="3018200"/>
            <a:ext cx="661850" cy="150546"/>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900" b="1">
                <a:solidFill>
                  <a:schemeClr val="bg1"/>
                </a:solidFill>
              </a:rPr>
              <a:t>TRI</a:t>
            </a:r>
          </a:p>
        </p:txBody>
      </p:sp>
      <p:sp>
        <p:nvSpPr>
          <p:cNvPr id="12" name="Rectangle 11">
            <a:extLst>
              <a:ext uri="{FF2B5EF4-FFF2-40B4-BE49-F238E27FC236}">
                <a16:creationId xmlns:a16="http://schemas.microsoft.com/office/drawing/2014/main" id="{85D85BB2-3FC6-6333-0186-89E37C139740}"/>
              </a:ext>
            </a:extLst>
          </p:cNvPr>
          <p:cNvSpPr/>
          <p:nvPr/>
        </p:nvSpPr>
        <p:spPr>
          <a:xfrm>
            <a:off x="7103923" y="3018200"/>
            <a:ext cx="809674" cy="150546"/>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900" b="1" i="1" err="1">
                <a:solidFill>
                  <a:schemeClr val="bg1"/>
                </a:solidFill>
              </a:rPr>
              <a:t>Payback</a:t>
            </a:r>
            <a:r>
              <a:rPr lang="fr-FR" sz="900" b="1" i="1">
                <a:solidFill>
                  <a:schemeClr val="bg1"/>
                </a:solidFill>
              </a:rPr>
              <a:t> time </a:t>
            </a:r>
            <a:r>
              <a:rPr lang="fr-FR" sz="900" b="1" baseline="30000">
                <a:solidFill>
                  <a:schemeClr val="bg1"/>
                </a:solidFill>
              </a:rPr>
              <a:t>[1]</a:t>
            </a:r>
          </a:p>
        </p:txBody>
      </p:sp>
      <p:sp>
        <p:nvSpPr>
          <p:cNvPr id="13" name="Rectangle 12">
            <a:extLst>
              <a:ext uri="{FF2B5EF4-FFF2-40B4-BE49-F238E27FC236}">
                <a16:creationId xmlns:a16="http://schemas.microsoft.com/office/drawing/2014/main" id="{B9100A84-FCEA-5968-70F9-C9FD5931962C}"/>
              </a:ext>
            </a:extLst>
          </p:cNvPr>
          <p:cNvSpPr/>
          <p:nvPr/>
        </p:nvSpPr>
        <p:spPr>
          <a:xfrm>
            <a:off x="5723307" y="3228484"/>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-145</a:t>
            </a:r>
          </a:p>
        </p:txBody>
      </p:sp>
      <p:sp>
        <p:nvSpPr>
          <p:cNvPr id="14" name="Rectangle 13">
            <a:extLst>
              <a:ext uri="{FF2B5EF4-FFF2-40B4-BE49-F238E27FC236}">
                <a16:creationId xmlns:a16="http://schemas.microsoft.com/office/drawing/2014/main" id="{A5082066-A57B-FA44-32D4-51F09BFBBE38}"/>
              </a:ext>
            </a:extLst>
          </p:cNvPr>
          <p:cNvSpPr/>
          <p:nvPr/>
        </p:nvSpPr>
        <p:spPr>
          <a:xfrm>
            <a:off x="6068461" y="3228484"/>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+1 256</a:t>
            </a:r>
          </a:p>
        </p:txBody>
      </p:sp>
      <p:sp>
        <p:nvSpPr>
          <p:cNvPr id="15" name="Rectangle 14">
            <a:extLst>
              <a:ext uri="{FF2B5EF4-FFF2-40B4-BE49-F238E27FC236}">
                <a16:creationId xmlns:a16="http://schemas.microsoft.com/office/drawing/2014/main" id="{58E3BE6E-D856-06E0-3FF3-51F74F37BD70}"/>
              </a:ext>
            </a:extLst>
          </p:cNvPr>
          <p:cNvSpPr/>
          <p:nvPr/>
        </p:nvSpPr>
        <p:spPr>
          <a:xfrm>
            <a:off x="6413615" y="3228484"/>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-15%</a:t>
            </a:r>
          </a:p>
        </p:txBody>
      </p:sp>
      <p:sp>
        <p:nvSpPr>
          <p:cNvPr id="16" name="Rectangle 15">
            <a:extLst>
              <a:ext uri="{FF2B5EF4-FFF2-40B4-BE49-F238E27FC236}">
                <a16:creationId xmlns:a16="http://schemas.microsoft.com/office/drawing/2014/main" id="{26098932-C15A-7198-D8F3-660884B79AB7}"/>
              </a:ext>
            </a:extLst>
          </p:cNvPr>
          <p:cNvSpPr/>
          <p:nvPr/>
        </p:nvSpPr>
        <p:spPr>
          <a:xfrm>
            <a:off x="6758769" y="3228484"/>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a:t>
            </a:r>
          </a:p>
        </p:txBody>
      </p:sp>
      <p:sp>
        <p:nvSpPr>
          <p:cNvPr id="17" name="Rectangle 16">
            <a:extLst>
              <a:ext uri="{FF2B5EF4-FFF2-40B4-BE49-F238E27FC236}">
                <a16:creationId xmlns:a16="http://schemas.microsoft.com/office/drawing/2014/main" id="{2BE2EB7A-BF80-0D63-6DA0-A2EF7A0410CD}"/>
              </a:ext>
            </a:extLst>
          </p:cNvPr>
          <p:cNvSpPr/>
          <p:nvPr/>
        </p:nvSpPr>
        <p:spPr>
          <a:xfrm>
            <a:off x="7103923" y="3228484"/>
            <a:ext cx="39204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6</a:t>
            </a:r>
          </a:p>
        </p:txBody>
      </p:sp>
      <p:sp>
        <p:nvSpPr>
          <p:cNvPr id="18" name="Rectangle 17">
            <a:extLst>
              <a:ext uri="{FF2B5EF4-FFF2-40B4-BE49-F238E27FC236}">
                <a16:creationId xmlns:a16="http://schemas.microsoft.com/office/drawing/2014/main" id="{62051511-05FA-E67B-CA03-F8500C12AA63}"/>
              </a:ext>
            </a:extLst>
          </p:cNvPr>
          <p:cNvSpPr/>
          <p:nvPr/>
        </p:nvSpPr>
        <p:spPr>
          <a:xfrm>
            <a:off x="7521557" y="3228484"/>
            <a:ext cx="39204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2</a:t>
            </a:r>
          </a:p>
        </p:txBody>
      </p:sp>
      <p:sp>
        <p:nvSpPr>
          <p:cNvPr id="19" name="Rectangle 18">
            <a:extLst>
              <a:ext uri="{FF2B5EF4-FFF2-40B4-BE49-F238E27FC236}">
                <a16:creationId xmlns:a16="http://schemas.microsoft.com/office/drawing/2014/main" id="{58A75FFF-D6CE-E5AD-12B4-618E7DD5C587}"/>
              </a:ext>
            </a:extLst>
          </p:cNvPr>
          <p:cNvSpPr/>
          <p:nvPr/>
        </p:nvSpPr>
        <p:spPr>
          <a:xfrm>
            <a:off x="5124185" y="3403615"/>
            <a:ext cx="546185"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2 </a:t>
            </a:r>
          </a:p>
        </p:txBody>
      </p:sp>
      <p:sp>
        <p:nvSpPr>
          <p:cNvPr id="20" name="Rectangle 19">
            <a:extLst>
              <a:ext uri="{FF2B5EF4-FFF2-40B4-BE49-F238E27FC236}">
                <a16:creationId xmlns:a16="http://schemas.microsoft.com/office/drawing/2014/main" id="{CBAA9569-45DD-F92A-EFB6-7521D1C5F49A}"/>
              </a:ext>
            </a:extLst>
          </p:cNvPr>
          <p:cNvSpPr/>
          <p:nvPr/>
        </p:nvSpPr>
        <p:spPr>
          <a:xfrm>
            <a:off x="5124185" y="3578746"/>
            <a:ext cx="546185"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3 </a:t>
            </a:r>
          </a:p>
        </p:txBody>
      </p:sp>
      <p:sp>
        <p:nvSpPr>
          <p:cNvPr id="21" name="Rectangle 20">
            <a:extLst>
              <a:ext uri="{FF2B5EF4-FFF2-40B4-BE49-F238E27FC236}">
                <a16:creationId xmlns:a16="http://schemas.microsoft.com/office/drawing/2014/main" id="{CBF687BA-3E20-B197-A814-05634F280535}"/>
              </a:ext>
            </a:extLst>
          </p:cNvPr>
          <p:cNvSpPr/>
          <p:nvPr/>
        </p:nvSpPr>
        <p:spPr>
          <a:xfrm>
            <a:off x="5124185" y="3753877"/>
            <a:ext cx="546185"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4 </a:t>
            </a:r>
          </a:p>
        </p:txBody>
      </p:sp>
      <p:sp>
        <p:nvSpPr>
          <p:cNvPr id="22" name="Rectangle 21">
            <a:extLst>
              <a:ext uri="{FF2B5EF4-FFF2-40B4-BE49-F238E27FC236}">
                <a16:creationId xmlns:a16="http://schemas.microsoft.com/office/drawing/2014/main" id="{16B08390-F2B9-55D9-1D9A-D2876408E03C}"/>
              </a:ext>
            </a:extLst>
          </p:cNvPr>
          <p:cNvSpPr/>
          <p:nvPr/>
        </p:nvSpPr>
        <p:spPr>
          <a:xfrm>
            <a:off x="5124185" y="3929007"/>
            <a:ext cx="546185"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5</a:t>
            </a:r>
          </a:p>
        </p:txBody>
      </p:sp>
      <p:sp>
        <p:nvSpPr>
          <p:cNvPr id="23" name="Rectangle 22">
            <a:extLst>
              <a:ext uri="{FF2B5EF4-FFF2-40B4-BE49-F238E27FC236}">
                <a16:creationId xmlns:a16="http://schemas.microsoft.com/office/drawing/2014/main" id="{CB777F00-9308-DB03-C559-E34EE3A61CA1}"/>
              </a:ext>
            </a:extLst>
          </p:cNvPr>
          <p:cNvSpPr/>
          <p:nvPr/>
        </p:nvSpPr>
        <p:spPr>
          <a:xfrm>
            <a:off x="5723307" y="3404018"/>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-60</a:t>
            </a:r>
          </a:p>
        </p:txBody>
      </p:sp>
      <p:sp>
        <p:nvSpPr>
          <p:cNvPr id="24" name="Rectangle 23">
            <a:extLst>
              <a:ext uri="{FF2B5EF4-FFF2-40B4-BE49-F238E27FC236}">
                <a16:creationId xmlns:a16="http://schemas.microsoft.com/office/drawing/2014/main" id="{9C01A0F1-6A5A-AF1B-190D-C21950493356}"/>
              </a:ext>
            </a:extLst>
          </p:cNvPr>
          <p:cNvSpPr/>
          <p:nvPr/>
        </p:nvSpPr>
        <p:spPr>
          <a:xfrm>
            <a:off x="6068461" y="3404018"/>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+ 1 099</a:t>
            </a:r>
          </a:p>
        </p:txBody>
      </p:sp>
      <p:sp>
        <p:nvSpPr>
          <p:cNvPr id="25" name="Rectangle 24">
            <a:extLst>
              <a:ext uri="{FF2B5EF4-FFF2-40B4-BE49-F238E27FC236}">
                <a16:creationId xmlns:a16="http://schemas.microsoft.com/office/drawing/2014/main" id="{FE435C50-0636-D788-0FB6-EFAC61B95950}"/>
              </a:ext>
            </a:extLst>
          </p:cNvPr>
          <p:cNvSpPr/>
          <p:nvPr/>
        </p:nvSpPr>
        <p:spPr>
          <a:xfrm>
            <a:off x="6413615" y="3404018"/>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0%</a:t>
            </a:r>
          </a:p>
        </p:txBody>
      </p:sp>
      <p:sp>
        <p:nvSpPr>
          <p:cNvPr id="26" name="Rectangle 25">
            <a:extLst>
              <a:ext uri="{FF2B5EF4-FFF2-40B4-BE49-F238E27FC236}">
                <a16:creationId xmlns:a16="http://schemas.microsoft.com/office/drawing/2014/main" id="{8B0BE432-1A5E-DF24-752F-964413474DAB}"/>
              </a:ext>
            </a:extLst>
          </p:cNvPr>
          <p:cNvSpPr/>
          <p:nvPr/>
        </p:nvSpPr>
        <p:spPr>
          <a:xfrm>
            <a:off x="6758769" y="3404018"/>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0,3%</a:t>
            </a:r>
          </a:p>
        </p:txBody>
      </p:sp>
      <p:sp>
        <p:nvSpPr>
          <p:cNvPr id="27" name="Rectangle 26">
            <a:extLst>
              <a:ext uri="{FF2B5EF4-FFF2-40B4-BE49-F238E27FC236}">
                <a16:creationId xmlns:a16="http://schemas.microsoft.com/office/drawing/2014/main" id="{A60C35B6-325D-9222-C447-BD0C2E3D9A2A}"/>
              </a:ext>
            </a:extLst>
          </p:cNvPr>
          <p:cNvSpPr/>
          <p:nvPr/>
        </p:nvSpPr>
        <p:spPr>
          <a:xfrm>
            <a:off x="7103923" y="3404018"/>
            <a:ext cx="39204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9</a:t>
            </a:r>
          </a:p>
        </p:txBody>
      </p:sp>
      <p:sp>
        <p:nvSpPr>
          <p:cNvPr id="28" name="Rectangle 27">
            <a:extLst>
              <a:ext uri="{FF2B5EF4-FFF2-40B4-BE49-F238E27FC236}">
                <a16:creationId xmlns:a16="http://schemas.microsoft.com/office/drawing/2014/main" id="{CC7E367B-FAD3-ADAC-394B-A9B035D5A785}"/>
              </a:ext>
            </a:extLst>
          </p:cNvPr>
          <p:cNvSpPr/>
          <p:nvPr/>
        </p:nvSpPr>
        <p:spPr>
          <a:xfrm>
            <a:off x="7521557" y="3404018"/>
            <a:ext cx="39204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3</a:t>
            </a:r>
          </a:p>
        </p:txBody>
      </p:sp>
      <p:sp>
        <p:nvSpPr>
          <p:cNvPr id="29" name="Rectangle 28">
            <a:extLst>
              <a:ext uri="{FF2B5EF4-FFF2-40B4-BE49-F238E27FC236}">
                <a16:creationId xmlns:a16="http://schemas.microsoft.com/office/drawing/2014/main" id="{E6798482-E82A-B99B-4031-9F46A01F8060}"/>
              </a:ext>
            </a:extLst>
          </p:cNvPr>
          <p:cNvSpPr/>
          <p:nvPr/>
        </p:nvSpPr>
        <p:spPr>
          <a:xfrm>
            <a:off x="5723307" y="3579554"/>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-328</a:t>
            </a:r>
          </a:p>
        </p:txBody>
      </p:sp>
      <p:sp>
        <p:nvSpPr>
          <p:cNvPr id="30" name="Rectangle 29">
            <a:extLst>
              <a:ext uri="{FF2B5EF4-FFF2-40B4-BE49-F238E27FC236}">
                <a16:creationId xmlns:a16="http://schemas.microsoft.com/office/drawing/2014/main" id="{1D7BC456-5747-A85C-9816-FC0E6980318F}"/>
              </a:ext>
            </a:extLst>
          </p:cNvPr>
          <p:cNvSpPr/>
          <p:nvPr/>
        </p:nvSpPr>
        <p:spPr>
          <a:xfrm>
            <a:off x="6068461" y="3579554"/>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+ 2 266 </a:t>
            </a:r>
          </a:p>
        </p:txBody>
      </p:sp>
      <p:sp>
        <p:nvSpPr>
          <p:cNvPr id="31" name="Rectangle 30">
            <a:extLst>
              <a:ext uri="{FF2B5EF4-FFF2-40B4-BE49-F238E27FC236}">
                <a16:creationId xmlns:a16="http://schemas.microsoft.com/office/drawing/2014/main" id="{162D05FE-5A33-9599-C863-029E029D5860}"/>
              </a:ext>
            </a:extLst>
          </p:cNvPr>
          <p:cNvSpPr/>
          <p:nvPr/>
        </p:nvSpPr>
        <p:spPr>
          <a:xfrm>
            <a:off x="6413615" y="3579554"/>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-11%</a:t>
            </a:r>
          </a:p>
        </p:txBody>
      </p:sp>
      <p:sp>
        <p:nvSpPr>
          <p:cNvPr id="32" name="Rectangle 31">
            <a:extLst>
              <a:ext uri="{FF2B5EF4-FFF2-40B4-BE49-F238E27FC236}">
                <a16:creationId xmlns:a16="http://schemas.microsoft.com/office/drawing/2014/main" id="{7271A137-10CB-300B-3D09-3CEB70F7072C}"/>
              </a:ext>
            </a:extLst>
          </p:cNvPr>
          <p:cNvSpPr/>
          <p:nvPr/>
        </p:nvSpPr>
        <p:spPr>
          <a:xfrm>
            <a:off x="6758769" y="3579554"/>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a:t>
            </a:r>
          </a:p>
        </p:txBody>
      </p:sp>
      <p:sp>
        <p:nvSpPr>
          <p:cNvPr id="33" name="Rectangle 32">
            <a:extLst>
              <a:ext uri="{FF2B5EF4-FFF2-40B4-BE49-F238E27FC236}">
                <a16:creationId xmlns:a16="http://schemas.microsoft.com/office/drawing/2014/main" id="{73D4E36F-E0FF-74DB-4284-182004996FF7}"/>
              </a:ext>
            </a:extLst>
          </p:cNvPr>
          <p:cNvSpPr/>
          <p:nvPr/>
        </p:nvSpPr>
        <p:spPr>
          <a:xfrm>
            <a:off x="7103923" y="3579554"/>
            <a:ext cx="39204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&gt; 10</a:t>
            </a:r>
          </a:p>
        </p:txBody>
      </p:sp>
      <p:sp>
        <p:nvSpPr>
          <p:cNvPr id="34" name="Rectangle 33">
            <a:extLst>
              <a:ext uri="{FF2B5EF4-FFF2-40B4-BE49-F238E27FC236}">
                <a16:creationId xmlns:a16="http://schemas.microsoft.com/office/drawing/2014/main" id="{2F9E6977-42B5-C348-E5A7-6F39955CC3A5}"/>
              </a:ext>
            </a:extLst>
          </p:cNvPr>
          <p:cNvSpPr/>
          <p:nvPr/>
        </p:nvSpPr>
        <p:spPr>
          <a:xfrm>
            <a:off x="7521557" y="3579554"/>
            <a:ext cx="39204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2</a:t>
            </a:r>
          </a:p>
        </p:txBody>
      </p:sp>
      <p:sp>
        <p:nvSpPr>
          <p:cNvPr id="35" name="Rectangle 34">
            <a:extLst>
              <a:ext uri="{FF2B5EF4-FFF2-40B4-BE49-F238E27FC236}">
                <a16:creationId xmlns:a16="http://schemas.microsoft.com/office/drawing/2014/main" id="{99D5BF3D-9CA3-6B87-757A-DEC4F5C11A3D}"/>
              </a:ext>
            </a:extLst>
          </p:cNvPr>
          <p:cNvSpPr/>
          <p:nvPr/>
        </p:nvSpPr>
        <p:spPr>
          <a:xfrm>
            <a:off x="5723307" y="3755088"/>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+ 440</a:t>
            </a:r>
          </a:p>
        </p:txBody>
      </p:sp>
      <p:sp>
        <p:nvSpPr>
          <p:cNvPr id="36" name="Rectangle 35">
            <a:extLst>
              <a:ext uri="{FF2B5EF4-FFF2-40B4-BE49-F238E27FC236}">
                <a16:creationId xmlns:a16="http://schemas.microsoft.com/office/drawing/2014/main" id="{20C77D8C-A8F4-CF2C-72DF-E1AB0C718D9C}"/>
              </a:ext>
            </a:extLst>
          </p:cNvPr>
          <p:cNvSpPr/>
          <p:nvPr/>
        </p:nvSpPr>
        <p:spPr>
          <a:xfrm>
            <a:off x="6068461" y="3755088"/>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+ 1 480</a:t>
            </a:r>
          </a:p>
        </p:txBody>
      </p:sp>
      <p:sp>
        <p:nvSpPr>
          <p:cNvPr id="37" name="Rectangle 36">
            <a:extLst>
              <a:ext uri="{FF2B5EF4-FFF2-40B4-BE49-F238E27FC236}">
                <a16:creationId xmlns:a16="http://schemas.microsoft.com/office/drawing/2014/main" id="{1C248331-897D-3F22-BAE9-8BAAA06C4DD3}"/>
              </a:ext>
            </a:extLst>
          </p:cNvPr>
          <p:cNvSpPr/>
          <p:nvPr/>
        </p:nvSpPr>
        <p:spPr>
          <a:xfrm>
            <a:off x="6413615" y="3755088"/>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17%</a:t>
            </a:r>
          </a:p>
        </p:txBody>
      </p:sp>
      <p:sp>
        <p:nvSpPr>
          <p:cNvPr id="38" name="Rectangle 37">
            <a:extLst>
              <a:ext uri="{FF2B5EF4-FFF2-40B4-BE49-F238E27FC236}">
                <a16:creationId xmlns:a16="http://schemas.microsoft.com/office/drawing/2014/main" id="{1E12E9CA-956D-3DA7-9516-A2460A7D29D4}"/>
              </a:ext>
            </a:extLst>
          </p:cNvPr>
          <p:cNvSpPr/>
          <p:nvPr/>
        </p:nvSpPr>
        <p:spPr>
          <a:xfrm>
            <a:off x="6758769" y="3755088"/>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43%</a:t>
            </a:r>
          </a:p>
        </p:txBody>
      </p:sp>
      <p:sp>
        <p:nvSpPr>
          <p:cNvPr id="39" name="Rectangle 38">
            <a:extLst>
              <a:ext uri="{FF2B5EF4-FFF2-40B4-BE49-F238E27FC236}">
                <a16:creationId xmlns:a16="http://schemas.microsoft.com/office/drawing/2014/main" id="{F2B2ACA0-EF87-FF7B-F4FA-2F29DB0C0BF7}"/>
              </a:ext>
            </a:extLst>
          </p:cNvPr>
          <p:cNvSpPr/>
          <p:nvPr/>
        </p:nvSpPr>
        <p:spPr>
          <a:xfrm>
            <a:off x="7103923" y="3755088"/>
            <a:ext cx="39204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5</a:t>
            </a:r>
          </a:p>
        </p:txBody>
      </p:sp>
      <p:sp>
        <p:nvSpPr>
          <p:cNvPr id="40" name="Rectangle 39">
            <a:extLst>
              <a:ext uri="{FF2B5EF4-FFF2-40B4-BE49-F238E27FC236}">
                <a16:creationId xmlns:a16="http://schemas.microsoft.com/office/drawing/2014/main" id="{E80BA8D7-63B9-5EBB-A493-2B5C6A9FC6A7}"/>
              </a:ext>
            </a:extLst>
          </p:cNvPr>
          <p:cNvSpPr/>
          <p:nvPr/>
        </p:nvSpPr>
        <p:spPr>
          <a:xfrm>
            <a:off x="7521557" y="3755088"/>
            <a:ext cx="39204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2</a:t>
            </a:r>
          </a:p>
        </p:txBody>
      </p:sp>
      <p:sp>
        <p:nvSpPr>
          <p:cNvPr id="41" name="Rectangle 40">
            <a:extLst>
              <a:ext uri="{FF2B5EF4-FFF2-40B4-BE49-F238E27FC236}">
                <a16:creationId xmlns:a16="http://schemas.microsoft.com/office/drawing/2014/main" id="{02498877-8172-96C1-0321-D398D4E23B79}"/>
              </a:ext>
            </a:extLst>
          </p:cNvPr>
          <p:cNvSpPr/>
          <p:nvPr/>
        </p:nvSpPr>
        <p:spPr>
          <a:xfrm>
            <a:off x="5723307" y="3930624"/>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+ 20</a:t>
            </a:r>
          </a:p>
        </p:txBody>
      </p:sp>
      <p:sp>
        <p:nvSpPr>
          <p:cNvPr id="42" name="Rectangle 41">
            <a:extLst>
              <a:ext uri="{FF2B5EF4-FFF2-40B4-BE49-F238E27FC236}">
                <a16:creationId xmlns:a16="http://schemas.microsoft.com/office/drawing/2014/main" id="{A8BFC3E1-5A5C-85D3-2DC7-E434B7B955B4}"/>
              </a:ext>
            </a:extLst>
          </p:cNvPr>
          <p:cNvSpPr/>
          <p:nvPr/>
        </p:nvSpPr>
        <p:spPr>
          <a:xfrm>
            <a:off x="6068461" y="3930624"/>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+ 334</a:t>
            </a:r>
          </a:p>
        </p:txBody>
      </p:sp>
      <p:sp>
        <p:nvSpPr>
          <p:cNvPr id="43" name="Rectangle 42">
            <a:extLst>
              <a:ext uri="{FF2B5EF4-FFF2-40B4-BE49-F238E27FC236}">
                <a16:creationId xmlns:a16="http://schemas.microsoft.com/office/drawing/2014/main" id="{172530A5-AE7A-2C8D-06A4-5A0C302EEBBB}"/>
              </a:ext>
            </a:extLst>
          </p:cNvPr>
          <p:cNvSpPr/>
          <p:nvPr/>
        </p:nvSpPr>
        <p:spPr>
          <a:xfrm>
            <a:off x="6413615" y="3930624"/>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9%</a:t>
            </a:r>
          </a:p>
        </p:txBody>
      </p:sp>
      <p:sp>
        <p:nvSpPr>
          <p:cNvPr id="44" name="Rectangle 43">
            <a:extLst>
              <a:ext uri="{FF2B5EF4-FFF2-40B4-BE49-F238E27FC236}">
                <a16:creationId xmlns:a16="http://schemas.microsoft.com/office/drawing/2014/main" id="{28390279-A9B0-D9F9-1F5A-69ABD045B73B}"/>
              </a:ext>
            </a:extLst>
          </p:cNvPr>
          <p:cNvSpPr/>
          <p:nvPr/>
        </p:nvSpPr>
        <p:spPr>
          <a:xfrm>
            <a:off x="6758769" y="3930624"/>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57%</a:t>
            </a:r>
          </a:p>
        </p:txBody>
      </p:sp>
      <p:sp>
        <p:nvSpPr>
          <p:cNvPr id="45" name="Rectangle 44">
            <a:extLst>
              <a:ext uri="{FF2B5EF4-FFF2-40B4-BE49-F238E27FC236}">
                <a16:creationId xmlns:a16="http://schemas.microsoft.com/office/drawing/2014/main" id="{47595562-9375-8D75-CF05-94A3675E0AC2}"/>
              </a:ext>
            </a:extLst>
          </p:cNvPr>
          <p:cNvSpPr/>
          <p:nvPr/>
        </p:nvSpPr>
        <p:spPr>
          <a:xfrm>
            <a:off x="7103923" y="3930624"/>
            <a:ext cx="39204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6</a:t>
            </a:r>
          </a:p>
        </p:txBody>
      </p:sp>
      <p:sp>
        <p:nvSpPr>
          <p:cNvPr id="46" name="Rectangle 45">
            <a:extLst>
              <a:ext uri="{FF2B5EF4-FFF2-40B4-BE49-F238E27FC236}">
                <a16:creationId xmlns:a16="http://schemas.microsoft.com/office/drawing/2014/main" id="{EDDDCDAA-8299-8319-9193-06027801F42C}"/>
              </a:ext>
            </a:extLst>
          </p:cNvPr>
          <p:cNvSpPr/>
          <p:nvPr/>
        </p:nvSpPr>
        <p:spPr>
          <a:xfrm>
            <a:off x="7521557" y="3930624"/>
            <a:ext cx="39204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2</a:t>
            </a:r>
          </a:p>
        </p:txBody>
      </p:sp>
      <p:pic>
        <p:nvPicPr>
          <p:cNvPr id="47" name="Image 46" descr="Une image contenant cercle, Graphique, Caractère coloré&#10;&#10;Le contenu généré par l’IA peut être incorrect.">
            <a:extLst>
              <a:ext uri="{FF2B5EF4-FFF2-40B4-BE49-F238E27FC236}">
                <a16:creationId xmlns:a16="http://schemas.microsoft.com/office/drawing/2014/main" id="{1EEAB26F-EFDF-415A-204F-0EBA875FAC23}"/>
              </a:ext>
            </a:extLst>
          </p:cNvPr>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5555589" y="3959425"/>
            <a:ext cx="89064" cy="80968"/>
          </a:xfrm>
          <a:prstGeom prst="rect">
            <a:avLst/>
          </a:prstGeom>
        </p:spPr>
      </p:pic>
      <p:pic>
        <p:nvPicPr>
          <p:cNvPr id="48" name="Image 47" descr="Une image contenant cercle, Graphique, Caractère coloré&#10;&#10;Le contenu généré par l’IA peut être incorrect.">
            <a:extLst>
              <a:ext uri="{FF2B5EF4-FFF2-40B4-BE49-F238E27FC236}">
                <a16:creationId xmlns:a16="http://schemas.microsoft.com/office/drawing/2014/main" id="{C3A85D38-5511-37C2-5E24-91296D8F8594}"/>
              </a:ext>
            </a:extLst>
          </p:cNvPr>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5555589" y="3792866"/>
            <a:ext cx="89064" cy="80968"/>
          </a:xfrm>
          <a:prstGeom prst="rect">
            <a:avLst/>
          </a:prstGeom>
        </p:spPr>
      </p:pic>
      <p:pic>
        <p:nvPicPr>
          <p:cNvPr id="49" name="Image 48" descr="Une image contenant cercle, Caractère coloré, Graphique&#10;&#10;Le contenu généré par l’IA peut être incorrect.">
            <a:extLst>
              <a:ext uri="{FF2B5EF4-FFF2-40B4-BE49-F238E27FC236}">
                <a16:creationId xmlns:a16="http://schemas.microsoft.com/office/drawing/2014/main" id="{90357BC6-61D6-1E7D-D415-F0CBC87CE5AC}"/>
              </a:ext>
            </a:extLst>
          </p:cNvPr>
          <p:cNvPicPr>
            <a:picLocks noChangeAspect="1"/>
          </p:cNvPicPr>
          <p:nvPr/>
        </p:nvPicPr>
        <p:blipFill>
          <a:blip r:embed="rId17" cstate="screen">
            <a:extLst>
              <a:ext uri="{28A0092B-C50C-407E-A947-70E740481C1C}">
                <a14:useLocalDpi xmlns:a14="http://schemas.microsoft.com/office/drawing/2010/main" val="0"/>
              </a:ext>
            </a:extLst>
          </a:blip>
          <a:stretch>
            <a:fillRect/>
          </a:stretch>
        </p:blipFill>
        <p:spPr>
          <a:xfrm>
            <a:off x="5555121" y="3252187"/>
            <a:ext cx="90000" cy="81819"/>
          </a:xfrm>
          <a:prstGeom prst="rect">
            <a:avLst/>
          </a:prstGeom>
        </p:spPr>
      </p:pic>
      <p:pic>
        <p:nvPicPr>
          <p:cNvPr id="50" name="Image 49" descr="Une image contenant cercle, Caractère coloré, Graphique&#10;&#10;Le contenu généré par l’IA peut être incorrect.">
            <a:extLst>
              <a:ext uri="{FF2B5EF4-FFF2-40B4-BE49-F238E27FC236}">
                <a16:creationId xmlns:a16="http://schemas.microsoft.com/office/drawing/2014/main" id="{FC3B6D77-2D06-0B9A-3879-35C95020F0B4}"/>
              </a:ext>
            </a:extLst>
          </p:cNvPr>
          <p:cNvPicPr>
            <a:picLocks noChangeAspect="1"/>
          </p:cNvPicPr>
          <p:nvPr/>
        </p:nvPicPr>
        <p:blipFill>
          <a:blip r:embed="rId17" cstate="screen">
            <a:extLst>
              <a:ext uri="{28A0092B-C50C-407E-A947-70E740481C1C}">
                <a14:useLocalDpi xmlns:a14="http://schemas.microsoft.com/office/drawing/2010/main" val="0"/>
              </a:ext>
            </a:extLst>
          </a:blip>
          <a:stretch>
            <a:fillRect/>
          </a:stretch>
        </p:blipFill>
        <p:spPr>
          <a:xfrm>
            <a:off x="5555121" y="3434115"/>
            <a:ext cx="90000" cy="81819"/>
          </a:xfrm>
          <a:prstGeom prst="rect">
            <a:avLst/>
          </a:prstGeom>
        </p:spPr>
      </p:pic>
      <p:pic>
        <p:nvPicPr>
          <p:cNvPr id="51" name="Image 50" descr="Une image contenant cercle, Caractère coloré, Graphique&#10;&#10;Le contenu généré par l’IA peut être incorrect.">
            <a:extLst>
              <a:ext uri="{FF2B5EF4-FFF2-40B4-BE49-F238E27FC236}">
                <a16:creationId xmlns:a16="http://schemas.microsoft.com/office/drawing/2014/main" id="{6D369FF0-FD7D-ABC4-04ED-BFBCF707EC6C}"/>
              </a:ext>
            </a:extLst>
          </p:cNvPr>
          <p:cNvPicPr>
            <a:picLocks noChangeAspect="1"/>
          </p:cNvPicPr>
          <p:nvPr/>
        </p:nvPicPr>
        <p:blipFill>
          <a:blip r:embed="rId17" cstate="screen">
            <a:extLst>
              <a:ext uri="{28A0092B-C50C-407E-A947-70E740481C1C}">
                <a14:useLocalDpi xmlns:a14="http://schemas.microsoft.com/office/drawing/2010/main" val="0"/>
              </a:ext>
            </a:extLst>
          </a:blip>
          <a:stretch>
            <a:fillRect/>
          </a:stretch>
        </p:blipFill>
        <p:spPr>
          <a:xfrm>
            <a:off x="5555121" y="3615584"/>
            <a:ext cx="90000" cy="81819"/>
          </a:xfrm>
          <a:prstGeom prst="rect">
            <a:avLst/>
          </a:prstGeom>
        </p:spPr>
      </p:pic>
      <p:pic>
        <p:nvPicPr>
          <p:cNvPr id="52" name="Picture 8" descr="DEESME - IEECP">
            <a:extLst>
              <a:ext uri="{FF2B5EF4-FFF2-40B4-BE49-F238E27FC236}">
                <a16:creationId xmlns:a16="http://schemas.microsoft.com/office/drawing/2014/main" id="{5952A18E-B015-3596-84A1-BC56A94C30F4}"/>
              </a:ext>
            </a:extLst>
          </p:cNvPr>
          <p:cNvPicPr>
            <a:picLocks noChangeAspect="1" noChangeArrowheads="1"/>
          </p:cNvPicPr>
          <p:nvPr>
            <p:custDataLst>
              <p:tags r:id="rId6"/>
            </p:custDataLst>
          </p:nvPr>
        </p:nvPicPr>
        <p:blipFill>
          <a:blip r:embed="rId18" cstate="screen">
            <a:extLst>
              <a:ext uri="{28A0092B-C50C-407E-A947-70E740481C1C}">
                <a14:useLocalDpi xmlns:a14="http://schemas.microsoft.com/office/drawing/2010/main" val="0"/>
              </a:ext>
            </a:extLst>
          </a:blip>
          <a:srcRect/>
          <a:stretch>
            <a:fillRect/>
          </a:stretch>
        </p:blipFill>
        <p:spPr bwMode="auto">
          <a:xfrm>
            <a:off x="5952417" y="1249906"/>
            <a:ext cx="870328" cy="522199"/>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54">
            <a:extLst>
              <a:ext uri="{FF2B5EF4-FFF2-40B4-BE49-F238E27FC236}">
                <a16:creationId xmlns:a16="http://schemas.microsoft.com/office/drawing/2014/main" id="{B09E2F1C-EEBD-DE55-48D7-47BA2B6EC241}"/>
              </a:ext>
            </a:extLst>
          </p:cNvPr>
          <p:cNvSpPr/>
          <p:nvPr>
            <p:custDataLst>
              <p:tags r:id="rId7"/>
            </p:custDataLst>
          </p:nvPr>
        </p:nvSpPr>
        <p:spPr>
          <a:xfrm>
            <a:off x="457200" y="1747238"/>
            <a:ext cx="3806137" cy="1374068"/>
          </a:xfrm>
          <a:prstGeom prst="rect">
            <a:avLst/>
          </a:prstGeom>
          <a:solidFill>
            <a:schemeClr val="bg1"/>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t"/>
          <a:lstStyle/>
          <a:p>
            <a:pPr marL="171450" indent="-171450" fontAlgn="ctr">
              <a:buFont typeface="Arial" panose="020B0604020202020204" pitchFamily="34" charset="0"/>
              <a:buChar char="•"/>
            </a:pPr>
            <a:r>
              <a:rPr lang="fr-FR" sz="1000">
                <a:solidFill>
                  <a:schemeClr val="tx2"/>
                </a:solidFill>
              </a:rPr>
              <a:t>Sur 13 projets industriels, après intégration d</a:t>
            </a:r>
            <a:r>
              <a:rPr lang="fr-FR" sz="1000">
                <a:solidFill>
                  <a:schemeClr val="tx1"/>
                </a:solidFill>
              </a:rPr>
              <a:t>es BNE dans les calculs financiers : </a:t>
            </a:r>
          </a:p>
          <a:p>
            <a:pPr marL="171450" indent="-171450">
              <a:buFontTx/>
              <a:buChar char="-"/>
            </a:pPr>
            <a:r>
              <a:rPr lang="fr-FR" sz="1000">
                <a:solidFill>
                  <a:schemeClr val="tx1"/>
                </a:solidFill>
              </a:rPr>
              <a:t>Le </a:t>
            </a:r>
            <a:r>
              <a:rPr lang="fr-FR" sz="1000" b="1">
                <a:solidFill>
                  <a:schemeClr val="tx1"/>
                </a:solidFill>
              </a:rPr>
              <a:t>TRI</a:t>
            </a:r>
            <a:r>
              <a:rPr lang="fr-FR" sz="1000">
                <a:solidFill>
                  <a:schemeClr val="tx1"/>
                </a:solidFill>
              </a:rPr>
              <a:t> moyen passe de </a:t>
            </a:r>
            <a:r>
              <a:rPr lang="fr-FR" sz="1000" b="1">
                <a:solidFill>
                  <a:schemeClr val="tx1"/>
                </a:solidFill>
              </a:rPr>
              <a:t>54 % à 87 % </a:t>
            </a:r>
          </a:p>
          <a:p>
            <a:pPr marL="171450" indent="-171450">
              <a:buFontTx/>
              <a:buChar char="-"/>
            </a:pPr>
            <a:r>
              <a:rPr lang="fr-FR" sz="1000">
                <a:solidFill>
                  <a:schemeClr val="tx1"/>
                </a:solidFill>
              </a:rPr>
              <a:t>Le </a:t>
            </a:r>
            <a:r>
              <a:rPr lang="fr-FR" sz="1000" b="1" i="1" err="1">
                <a:solidFill>
                  <a:schemeClr val="tx1"/>
                </a:solidFill>
              </a:rPr>
              <a:t>payback</a:t>
            </a:r>
            <a:r>
              <a:rPr lang="fr-FR" sz="1000" b="1" i="1">
                <a:solidFill>
                  <a:schemeClr val="tx1"/>
                </a:solidFill>
              </a:rPr>
              <a:t> time </a:t>
            </a:r>
            <a:r>
              <a:rPr lang="fr-FR" sz="1000">
                <a:solidFill>
                  <a:schemeClr val="tx1"/>
                </a:solidFill>
              </a:rPr>
              <a:t>moyen est divisé par </a:t>
            </a:r>
            <a:r>
              <a:rPr lang="fr-FR" sz="1000" b="1">
                <a:solidFill>
                  <a:schemeClr val="tx1"/>
                </a:solidFill>
              </a:rPr>
              <a:t>2,5</a:t>
            </a:r>
            <a:r>
              <a:rPr lang="fr-FR" sz="1000">
                <a:solidFill>
                  <a:schemeClr val="tx1"/>
                </a:solidFill>
              </a:rPr>
              <a:t>, passant de 11,7 ans à 4,7 ans</a:t>
            </a:r>
            <a:endParaRPr lang="fr-FR" sz="1000" baseline="30000">
              <a:solidFill>
                <a:schemeClr val="tx2"/>
              </a:solidFill>
              <a:ea typeface="Calibri"/>
              <a:cs typeface="Calibri"/>
            </a:endParaRPr>
          </a:p>
          <a:p>
            <a:pPr fontAlgn="ctr"/>
            <a:endParaRPr lang="fr-FR" sz="1000">
              <a:solidFill>
                <a:schemeClr val="tx2"/>
              </a:solidFill>
              <a:ea typeface="Calibri"/>
              <a:cs typeface="Calibri"/>
            </a:endParaRPr>
          </a:p>
          <a:p>
            <a:pPr marL="171450" indent="-171450" fontAlgn="ctr">
              <a:buFont typeface="Arial" panose="020B0604020202020204" pitchFamily="34" charset="0"/>
              <a:buChar char="•"/>
            </a:pPr>
            <a:r>
              <a:rPr lang="fr-FR" sz="1000" u="sng">
                <a:solidFill>
                  <a:schemeClr val="tx2"/>
                </a:solidFill>
                <a:ea typeface="Calibri"/>
                <a:cs typeface="Calibri"/>
              </a:rPr>
              <a:t>Exemples</a:t>
            </a:r>
            <a:r>
              <a:rPr lang="fr-FR" sz="1000">
                <a:solidFill>
                  <a:schemeClr val="tx2"/>
                </a:solidFill>
                <a:ea typeface="Calibri"/>
                <a:cs typeface="Calibri"/>
              </a:rPr>
              <a:t> : </a:t>
            </a:r>
          </a:p>
        </p:txBody>
      </p:sp>
      <p:pic>
        <p:nvPicPr>
          <p:cNvPr id="56" name="Picture 6" descr="Mbenefits">
            <a:extLst>
              <a:ext uri="{FF2B5EF4-FFF2-40B4-BE49-F238E27FC236}">
                <a16:creationId xmlns:a16="http://schemas.microsoft.com/office/drawing/2014/main" id="{EF9C16BC-1C9F-3647-4746-3BC2DF985E06}"/>
              </a:ext>
            </a:extLst>
          </p:cNvPr>
          <p:cNvPicPr>
            <a:picLocks noChangeAspect="1" noChangeArrowheads="1"/>
          </p:cNvPicPr>
          <p:nvPr>
            <p:custDataLst>
              <p:tags r:id="rId8"/>
            </p:custDataLst>
          </p:nvPr>
        </p:nvPicPr>
        <p:blipFill>
          <a:blip r:embed="rId19" cstate="screen">
            <a:extLst>
              <a:ext uri="{28A0092B-C50C-407E-A947-70E740481C1C}">
                <a14:useLocalDpi xmlns:a14="http://schemas.microsoft.com/office/drawing/2010/main" val="0"/>
              </a:ext>
            </a:extLst>
          </a:blip>
          <a:srcRect/>
          <a:stretch>
            <a:fillRect/>
          </a:stretch>
        </p:blipFill>
        <p:spPr bwMode="auto">
          <a:xfrm>
            <a:off x="2131658" y="1384561"/>
            <a:ext cx="576433" cy="252889"/>
          </a:xfrm>
          <a:prstGeom prst="rect">
            <a:avLst/>
          </a:prstGeom>
          <a:noFill/>
          <a:extLst>
            <a:ext uri="{909E8E84-426E-40DD-AFC4-6F175D3DCCD1}">
              <a14:hiddenFill xmlns:a14="http://schemas.microsoft.com/office/drawing/2010/main">
                <a:solidFill>
                  <a:srgbClr val="FFFFFF"/>
                </a:solidFill>
              </a14:hiddenFill>
            </a:ext>
          </a:extLst>
        </p:spPr>
      </p:pic>
      <p:cxnSp>
        <p:nvCxnSpPr>
          <p:cNvPr id="60" name="Connecteur droit 59">
            <a:extLst>
              <a:ext uri="{FF2B5EF4-FFF2-40B4-BE49-F238E27FC236}">
                <a16:creationId xmlns:a16="http://schemas.microsoft.com/office/drawing/2014/main" id="{A91A3E5B-97C2-AAA4-1D44-17C48AA2C8A3}"/>
              </a:ext>
            </a:extLst>
          </p:cNvPr>
          <p:cNvCxnSpPr>
            <a:cxnSpLocks/>
          </p:cNvCxnSpPr>
          <p:nvPr>
            <p:custDataLst>
              <p:tags r:id="rId9"/>
            </p:custDataLst>
          </p:nvPr>
        </p:nvCxnSpPr>
        <p:spPr>
          <a:xfrm>
            <a:off x="4481765" y="1590195"/>
            <a:ext cx="0" cy="2614667"/>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54" name="Groupe 53">
            <a:extLst>
              <a:ext uri="{FF2B5EF4-FFF2-40B4-BE49-F238E27FC236}">
                <a16:creationId xmlns:a16="http://schemas.microsoft.com/office/drawing/2014/main" id="{D7D23901-6BBB-2AFA-8D50-0ACB7B1E1BCF}"/>
              </a:ext>
            </a:extLst>
          </p:cNvPr>
          <p:cNvGrpSpPr/>
          <p:nvPr/>
        </p:nvGrpSpPr>
        <p:grpSpPr>
          <a:xfrm>
            <a:off x="587469" y="3018191"/>
            <a:ext cx="3804642" cy="1026462"/>
            <a:chOff x="587469" y="3018191"/>
            <a:chExt cx="3804642" cy="1026462"/>
          </a:xfrm>
        </p:grpSpPr>
        <p:sp>
          <p:nvSpPr>
            <p:cNvPr id="62" name="Rectangle 61">
              <a:extLst>
                <a:ext uri="{FF2B5EF4-FFF2-40B4-BE49-F238E27FC236}">
                  <a16:creationId xmlns:a16="http://schemas.microsoft.com/office/drawing/2014/main" id="{1EBA035C-F6DC-460F-648A-4A6378C54AFD}"/>
                </a:ext>
              </a:extLst>
            </p:cNvPr>
            <p:cNvSpPr/>
            <p:nvPr/>
          </p:nvSpPr>
          <p:spPr>
            <a:xfrm>
              <a:off x="587469" y="3201468"/>
              <a:ext cx="468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1 </a:t>
              </a:r>
            </a:p>
          </p:txBody>
        </p:sp>
        <p:sp>
          <p:nvSpPr>
            <p:cNvPr id="63" name="Rectangle 62">
              <a:extLst>
                <a:ext uri="{FF2B5EF4-FFF2-40B4-BE49-F238E27FC236}">
                  <a16:creationId xmlns:a16="http://schemas.microsoft.com/office/drawing/2014/main" id="{96E3485C-2B08-ED0B-99C1-AEBE99827CAB}"/>
                </a:ext>
              </a:extLst>
            </p:cNvPr>
            <p:cNvSpPr/>
            <p:nvPr/>
          </p:nvSpPr>
          <p:spPr>
            <a:xfrm>
              <a:off x="1099623" y="3018191"/>
              <a:ext cx="540000" cy="144000"/>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900" b="1">
                  <a:solidFill>
                    <a:schemeClr val="bg1"/>
                  </a:solidFill>
                </a:rPr>
                <a:t>CAPEX (k€)</a:t>
              </a:r>
            </a:p>
          </p:txBody>
        </p:sp>
        <p:sp>
          <p:nvSpPr>
            <p:cNvPr id="64" name="Rectangle 63">
              <a:extLst>
                <a:ext uri="{FF2B5EF4-FFF2-40B4-BE49-F238E27FC236}">
                  <a16:creationId xmlns:a16="http://schemas.microsoft.com/office/drawing/2014/main" id="{07BADAF6-740D-08E3-A547-2F73C526A4F9}"/>
                </a:ext>
              </a:extLst>
            </p:cNvPr>
            <p:cNvSpPr/>
            <p:nvPr/>
          </p:nvSpPr>
          <p:spPr>
            <a:xfrm>
              <a:off x="2898885" y="3018191"/>
              <a:ext cx="688106" cy="144000"/>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900" b="1">
                  <a:solidFill>
                    <a:schemeClr val="bg1"/>
                  </a:solidFill>
                </a:rPr>
                <a:t>TRI</a:t>
              </a:r>
            </a:p>
          </p:txBody>
        </p:sp>
        <p:sp>
          <p:nvSpPr>
            <p:cNvPr id="65" name="Rectangle 64">
              <a:extLst>
                <a:ext uri="{FF2B5EF4-FFF2-40B4-BE49-F238E27FC236}">
                  <a16:creationId xmlns:a16="http://schemas.microsoft.com/office/drawing/2014/main" id="{206CCBD2-1226-8E38-0255-3F5F48A9AE2B}"/>
                </a:ext>
              </a:extLst>
            </p:cNvPr>
            <p:cNvSpPr/>
            <p:nvPr/>
          </p:nvSpPr>
          <p:spPr>
            <a:xfrm>
              <a:off x="3635193" y="3018191"/>
              <a:ext cx="756918" cy="144000"/>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900" b="1" i="1" err="1">
                  <a:solidFill>
                    <a:schemeClr val="bg1"/>
                  </a:solidFill>
                </a:rPr>
                <a:t>Payback</a:t>
              </a:r>
              <a:r>
                <a:rPr lang="fr-FR" sz="900" b="1" i="1">
                  <a:solidFill>
                    <a:schemeClr val="bg1"/>
                  </a:solidFill>
                </a:rPr>
                <a:t> time </a:t>
              </a:r>
              <a:r>
                <a:rPr lang="fr-FR" sz="900" b="1" baseline="30000">
                  <a:solidFill>
                    <a:schemeClr val="bg1"/>
                  </a:solidFill>
                </a:rPr>
                <a:t>[1]</a:t>
              </a:r>
            </a:p>
          </p:txBody>
        </p:sp>
        <p:sp>
          <p:nvSpPr>
            <p:cNvPr id="66" name="Rectangle 65">
              <a:extLst>
                <a:ext uri="{FF2B5EF4-FFF2-40B4-BE49-F238E27FC236}">
                  <a16:creationId xmlns:a16="http://schemas.microsoft.com/office/drawing/2014/main" id="{416B5D2B-157D-1E74-931E-0A22B93F4D18}"/>
                </a:ext>
              </a:extLst>
            </p:cNvPr>
            <p:cNvSpPr/>
            <p:nvPr/>
          </p:nvSpPr>
          <p:spPr>
            <a:xfrm>
              <a:off x="1099623" y="3201468"/>
              <a:ext cx="540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30</a:t>
              </a:r>
            </a:p>
          </p:txBody>
        </p:sp>
        <p:sp>
          <p:nvSpPr>
            <p:cNvPr id="68" name="Rectangle 67">
              <a:extLst>
                <a:ext uri="{FF2B5EF4-FFF2-40B4-BE49-F238E27FC236}">
                  <a16:creationId xmlns:a16="http://schemas.microsoft.com/office/drawing/2014/main" id="{2C395782-E483-35C5-C269-A241D81DEB58}"/>
                </a:ext>
              </a:extLst>
            </p:cNvPr>
            <p:cNvSpPr/>
            <p:nvPr/>
          </p:nvSpPr>
          <p:spPr>
            <a:xfrm>
              <a:off x="2898885" y="3201468"/>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-8%</a:t>
              </a:r>
            </a:p>
          </p:txBody>
        </p:sp>
        <p:sp>
          <p:nvSpPr>
            <p:cNvPr id="69" name="Rectangle 68">
              <a:extLst>
                <a:ext uri="{FF2B5EF4-FFF2-40B4-BE49-F238E27FC236}">
                  <a16:creationId xmlns:a16="http://schemas.microsoft.com/office/drawing/2014/main" id="{7AA45339-83C5-A876-8C70-ECB784C6B2F0}"/>
                </a:ext>
              </a:extLst>
            </p:cNvPr>
            <p:cNvSpPr/>
            <p:nvPr/>
          </p:nvSpPr>
          <p:spPr>
            <a:xfrm>
              <a:off x="3267039" y="3201468"/>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12%</a:t>
              </a:r>
            </a:p>
          </p:txBody>
        </p:sp>
        <p:sp>
          <p:nvSpPr>
            <p:cNvPr id="70" name="Rectangle 69">
              <a:extLst>
                <a:ext uri="{FF2B5EF4-FFF2-40B4-BE49-F238E27FC236}">
                  <a16:creationId xmlns:a16="http://schemas.microsoft.com/office/drawing/2014/main" id="{93B236BE-06B8-A012-657E-E8A86D4B9613}"/>
                </a:ext>
              </a:extLst>
            </p:cNvPr>
            <p:cNvSpPr/>
            <p:nvPr/>
          </p:nvSpPr>
          <p:spPr>
            <a:xfrm>
              <a:off x="3635193" y="3201468"/>
              <a:ext cx="360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13</a:t>
              </a:r>
            </a:p>
          </p:txBody>
        </p:sp>
        <p:sp>
          <p:nvSpPr>
            <p:cNvPr id="71" name="Rectangle 70">
              <a:extLst>
                <a:ext uri="{FF2B5EF4-FFF2-40B4-BE49-F238E27FC236}">
                  <a16:creationId xmlns:a16="http://schemas.microsoft.com/office/drawing/2014/main" id="{E31D3CF9-61B4-5087-4535-0088BF1A1BFC}"/>
                </a:ext>
              </a:extLst>
            </p:cNvPr>
            <p:cNvSpPr/>
            <p:nvPr/>
          </p:nvSpPr>
          <p:spPr>
            <a:xfrm>
              <a:off x="4032111" y="3201468"/>
              <a:ext cx="360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4,7</a:t>
              </a:r>
            </a:p>
          </p:txBody>
        </p:sp>
        <p:sp>
          <p:nvSpPr>
            <p:cNvPr id="72" name="Rectangle 71">
              <a:extLst>
                <a:ext uri="{FF2B5EF4-FFF2-40B4-BE49-F238E27FC236}">
                  <a16:creationId xmlns:a16="http://schemas.microsoft.com/office/drawing/2014/main" id="{CF09B471-1E9D-E5F0-3447-84DA0880F4E2}"/>
                </a:ext>
              </a:extLst>
            </p:cNvPr>
            <p:cNvSpPr/>
            <p:nvPr/>
          </p:nvSpPr>
          <p:spPr>
            <a:xfrm>
              <a:off x="587469" y="3376598"/>
              <a:ext cx="468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2 </a:t>
              </a:r>
            </a:p>
          </p:txBody>
        </p:sp>
        <p:sp>
          <p:nvSpPr>
            <p:cNvPr id="73" name="Rectangle 72">
              <a:extLst>
                <a:ext uri="{FF2B5EF4-FFF2-40B4-BE49-F238E27FC236}">
                  <a16:creationId xmlns:a16="http://schemas.microsoft.com/office/drawing/2014/main" id="{CDC4EFD2-CD02-73B3-8D5B-887EB7122519}"/>
                </a:ext>
              </a:extLst>
            </p:cNvPr>
            <p:cNvSpPr/>
            <p:nvPr/>
          </p:nvSpPr>
          <p:spPr>
            <a:xfrm>
              <a:off x="587469" y="3551728"/>
              <a:ext cx="468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3 </a:t>
              </a:r>
            </a:p>
          </p:txBody>
        </p:sp>
        <p:sp>
          <p:nvSpPr>
            <p:cNvPr id="74" name="Rectangle 73">
              <a:extLst>
                <a:ext uri="{FF2B5EF4-FFF2-40B4-BE49-F238E27FC236}">
                  <a16:creationId xmlns:a16="http://schemas.microsoft.com/office/drawing/2014/main" id="{FA8B9738-4754-0A91-897B-8C81ED077447}"/>
                </a:ext>
              </a:extLst>
            </p:cNvPr>
            <p:cNvSpPr/>
            <p:nvPr/>
          </p:nvSpPr>
          <p:spPr>
            <a:xfrm>
              <a:off x="587469" y="3726858"/>
              <a:ext cx="468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4 </a:t>
              </a:r>
            </a:p>
          </p:txBody>
        </p:sp>
        <p:sp>
          <p:nvSpPr>
            <p:cNvPr id="75" name="Rectangle 74">
              <a:extLst>
                <a:ext uri="{FF2B5EF4-FFF2-40B4-BE49-F238E27FC236}">
                  <a16:creationId xmlns:a16="http://schemas.microsoft.com/office/drawing/2014/main" id="{18E9A140-FE23-4131-12DB-85FE11ED0755}"/>
                </a:ext>
              </a:extLst>
            </p:cNvPr>
            <p:cNvSpPr/>
            <p:nvPr/>
          </p:nvSpPr>
          <p:spPr>
            <a:xfrm>
              <a:off x="587469" y="3901987"/>
              <a:ext cx="468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36000" tIns="45720" rIns="36000" bIns="45720" rtlCol="0" anchor="ctr"/>
            <a:lstStyle/>
            <a:p>
              <a:pPr fontAlgn="ctr"/>
              <a:r>
                <a:rPr lang="fr-FR" sz="800" b="1" err="1">
                  <a:solidFill>
                    <a:schemeClr val="tx2"/>
                  </a:solidFill>
                </a:rPr>
                <a:t>Entrep</a:t>
              </a:r>
              <a:r>
                <a:rPr lang="fr-FR" sz="800" b="1">
                  <a:solidFill>
                    <a:schemeClr val="tx2"/>
                  </a:solidFill>
                </a:rPr>
                <a:t>. 5</a:t>
              </a:r>
            </a:p>
          </p:txBody>
        </p:sp>
        <p:sp>
          <p:nvSpPr>
            <p:cNvPr id="76" name="Rectangle 75">
              <a:extLst>
                <a:ext uri="{FF2B5EF4-FFF2-40B4-BE49-F238E27FC236}">
                  <a16:creationId xmlns:a16="http://schemas.microsoft.com/office/drawing/2014/main" id="{96F5976E-F473-66CF-6933-FB9D25056475}"/>
                </a:ext>
              </a:extLst>
            </p:cNvPr>
            <p:cNvSpPr/>
            <p:nvPr/>
          </p:nvSpPr>
          <p:spPr>
            <a:xfrm>
              <a:off x="1099623" y="3376598"/>
              <a:ext cx="540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100</a:t>
              </a:r>
            </a:p>
          </p:txBody>
        </p:sp>
        <p:sp>
          <p:nvSpPr>
            <p:cNvPr id="78" name="Rectangle 77">
              <a:extLst>
                <a:ext uri="{FF2B5EF4-FFF2-40B4-BE49-F238E27FC236}">
                  <a16:creationId xmlns:a16="http://schemas.microsoft.com/office/drawing/2014/main" id="{269436B0-6D60-D412-61B3-C6971A10D0D5}"/>
                </a:ext>
              </a:extLst>
            </p:cNvPr>
            <p:cNvSpPr/>
            <p:nvPr/>
          </p:nvSpPr>
          <p:spPr>
            <a:xfrm>
              <a:off x="2898885" y="3376598"/>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-20%</a:t>
              </a:r>
            </a:p>
          </p:txBody>
        </p:sp>
        <p:sp>
          <p:nvSpPr>
            <p:cNvPr id="79" name="Rectangle 78">
              <a:extLst>
                <a:ext uri="{FF2B5EF4-FFF2-40B4-BE49-F238E27FC236}">
                  <a16:creationId xmlns:a16="http://schemas.microsoft.com/office/drawing/2014/main" id="{3FA42AA3-2F96-BD6D-01D5-372F900B2DD8}"/>
                </a:ext>
              </a:extLst>
            </p:cNvPr>
            <p:cNvSpPr/>
            <p:nvPr/>
          </p:nvSpPr>
          <p:spPr>
            <a:xfrm>
              <a:off x="3267039" y="3376598"/>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20%</a:t>
              </a:r>
            </a:p>
          </p:txBody>
        </p:sp>
        <p:sp>
          <p:nvSpPr>
            <p:cNvPr id="80" name="Rectangle 79">
              <a:extLst>
                <a:ext uri="{FF2B5EF4-FFF2-40B4-BE49-F238E27FC236}">
                  <a16:creationId xmlns:a16="http://schemas.microsoft.com/office/drawing/2014/main" id="{ED95A2A5-62D2-7A81-AB98-20A6894CAF3A}"/>
                </a:ext>
              </a:extLst>
            </p:cNvPr>
            <p:cNvSpPr/>
            <p:nvPr/>
          </p:nvSpPr>
          <p:spPr>
            <a:xfrm>
              <a:off x="3635193" y="3376598"/>
              <a:ext cx="360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43</a:t>
              </a:r>
            </a:p>
          </p:txBody>
        </p:sp>
        <p:sp>
          <p:nvSpPr>
            <p:cNvPr id="81" name="Rectangle 80">
              <a:extLst>
                <a:ext uri="{FF2B5EF4-FFF2-40B4-BE49-F238E27FC236}">
                  <a16:creationId xmlns:a16="http://schemas.microsoft.com/office/drawing/2014/main" id="{B9FF4789-BE30-9DC4-5F02-A6836F280086}"/>
                </a:ext>
              </a:extLst>
            </p:cNvPr>
            <p:cNvSpPr/>
            <p:nvPr/>
          </p:nvSpPr>
          <p:spPr>
            <a:xfrm>
              <a:off x="4032111" y="3376598"/>
              <a:ext cx="360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4</a:t>
              </a:r>
            </a:p>
          </p:txBody>
        </p:sp>
        <p:sp>
          <p:nvSpPr>
            <p:cNvPr id="82" name="Rectangle 81">
              <a:extLst>
                <a:ext uri="{FF2B5EF4-FFF2-40B4-BE49-F238E27FC236}">
                  <a16:creationId xmlns:a16="http://schemas.microsoft.com/office/drawing/2014/main" id="{95A0A788-DFBF-99FD-746D-CB814DF14483}"/>
                </a:ext>
              </a:extLst>
            </p:cNvPr>
            <p:cNvSpPr/>
            <p:nvPr/>
          </p:nvSpPr>
          <p:spPr>
            <a:xfrm>
              <a:off x="1099623" y="3551728"/>
              <a:ext cx="540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330</a:t>
              </a:r>
            </a:p>
          </p:txBody>
        </p:sp>
        <p:sp>
          <p:nvSpPr>
            <p:cNvPr id="84" name="Rectangle 83">
              <a:extLst>
                <a:ext uri="{FF2B5EF4-FFF2-40B4-BE49-F238E27FC236}">
                  <a16:creationId xmlns:a16="http://schemas.microsoft.com/office/drawing/2014/main" id="{29B3AE1F-78F9-54DF-A506-5CD7389680FE}"/>
                </a:ext>
              </a:extLst>
            </p:cNvPr>
            <p:cNvSpPr/>
            <p:nvPr/>
          </p:nvSpPr>
          <p:spPr>
            <a:xfrm>
              <a:off x="2898885" y="3551728"/>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6%</a:t>
              </a:r>
            </a:p>
          </p:txBody>
        </p:sp>
        <p:sp>
          <p:nvSpPr>
            <p:cNvPr id="85" name="Rectangle 84">
              <a:extLst>
                <a:ext uri="{FF2B5EF4-FFF2-40B4-BE49-F238E27FC236}">
                  <a16:creationId xmlns:a16="http://schemas.microsoft.com/office/drawing/2014/main" id="{C0D56E49-F095-A77B-E863-CED68C945C2F}"/>
                </a:ext>
              </a:extLst>
            </p:cNvPr>
            <p:cNvSpPr/>
            <p:nvPr/>
          </p:nvSpPr>
          <p:spPr>
            <a:xfrm>
              <a:off x="3267039" y="3551728"/>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11%</a:t>
              </a:r>
            </a:p>
          </p:txBody>
        </p:sp>
        <p:sp>
          <p:nvSpPr>
            <p:cNvPr id="86" name="Rectangle 85">
              <a:extLst>
                <a:ext uri="{FF2B5EF4-FFF2-40B4-BE49-F238E27FC236}">
                  <a16:creationId xmlns:a16="http://schemas.microsoft.com/office/drawing/2014/main" id="{36E5B66C-8055-2608-D2D5-13E4AB14CA40}"/>
                </a:ext>
              </a:extLst>
            </p:cNvPr>
            <p:cNvSpPr/>
            <p:nvPr/>
          </p:nvSpPr>
          <p:spPr>
            <a:xfrm>
              <a:off x="3635193" y="3551728"/>
              <a:ext cx="360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5</a:t>
              </a:r>
            </a:p>
          </p:txBody>
        </p:sp>
        <p:sp>
          <p:nvSpPr>
            <p:cNvPr id="87" name="Rectangle 86">
              <a:extLst>
                <a:ext uri="{FF2B5EF4-FFF2-40B4-BE49-F238E27FC236}">
                  <a16:creationId xmlns:a16="http://schemas.microsoft.com/office/drawing/2014/main" id="{B740AF2A-5633-E1D2-CE6E-0BBA75124D77}"/>
                </a:ext>
              </a:extLst>
            </p:cNvPr>
            <p:cNvSpPr/>
            <p:nvPr/>
          </p:nvSpPr>
          <p:spPr>
            <a:xfrm>
              <a:off x="4032111" y="3551728"/>
              <a:ext cx="360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4</a:t>
              </a:r>
            </a:p>
          </p:txBody>
        </p:sp>
        <p:sp>
          <p:nvSpPr>
            <p:cNvPr id="88" name="Rectangle 87">
              <a:extLst>
                <a:ext uri="{FF2B5EF4-FFF2-40B4-BE49-F238E27FC236}">
                  <a16:creationId xmlns:a16="http://schemas.microsoft.com/office/drawing/2014/main" id="{F710A03C-D4D6-1B7B-E7CC-38CE8033FC5C}"/>
                </a:ext>
              </a:extLst>
            </p:cNvPr>
            <p:cNvSpPr/>
            <p:nvPr/>
          </p:nvSpPr>
          <p:spPr>
            <a:xfrm>
              <a:off x="1095585" y="3726858"/>
              <a:ext cx="540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900</a:t>
              </a:r>
            </a:p>
          </p:txBody>
        </p:sp>
        <p:sp>
          <p:nvSpPr>
            <p:cNvPr id="90" name="Rectangle 89">
              <a:extLst>
                <a:ext uri="{FF2B5EF4-FFF2-40B4-BE49-F238E27FC236}">
                  <a16:creationId xmlns:a16="http://schemas.microsoft.com/office/drawing/2014/main" id="{1FC3EAAA-A107-9979-743C-E9B1B67152BC}"/>
                </a:ext>
              </a:extLst>
            </p:cNvPr>
            <p:cNvSpPr/>
            <p:nvPr/>
          </p:nvSpPr>
          <p:spPr>
            <a:xfrm>
              <a:off x="2898885" y="3726858"/>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7%</a:t>
              </a:r>
            </a:p>
          </p:txBody>
        </p:sp>
        <p:sp>
          <p:nvSpPr>
            <p:cNvPr id="91" name="Rectangle 90">
              <a:extLst>
                <a:ext uri="{FF2B5EF4-FFF2-40B4-BE49-F238E27FC236}">
                  <a16:creationId xmlns:a16="http://schemas.microsoft.com/office/drawing/2014/main" id="{A5312485-2721-C231-F7B7-125B320269A6}"/>
                </a:ext>
              </a:extLst>
            </p:cNvPr>
            <p:cNvSpPr/>
            <p:nvPr/>
          </p:nvSpPr>
          <p:spPr>
            <a:xfrm>
              <a:off x="3267039" y="3726858"/>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7%</a:t>
              </a:r>
            </a:p>
          </p:txBody>
        </p:sp>
        <p:sp>
          <p:nvSpPr>
            <p:cNvPr id="92" name="Rectangle 91">
              <a:extLst>
                <a:ext uri="{FF2B5EF4-FFF2-40B4-BE49-F238E27FC236}">
                  <a16:creationId xmlns:a16="http://schemas.microsoft.com/office/drawing/2014/main" id="{9C0B0168-2B62-EA5B-C4DB-5199BD2C3849}"/>
                </a:ext>
              </a:extLst>
            </p:cNvPr>
            <p:cNvSpPr/>
            <p:nvPr/>
          </p:nvSpPr>
          <p:spPr>
            <a:xfrm>
              <a:off x="3635193" y="3726858"/>
              <a:ext cx="360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7</a:t>
              </a:r>
            </a:p>
          </p:txBody>
        </p:sp>
        <p:sp>
          <p:nvSpPr>
            <p:cNvPr id="93" name="Rectangle 92">
              <a:extLst>
                <a:ext uri="{FF2B5EF4-FFF2-40B4-BE49-F238E27FC236}">
                  <a16:creationId xmlns:a16="http://schemas.microsoft.com/office/drawing/2014/main" id="{904026DB-A0AE-4CD2-D512-871A4659C28B}"/>
                </a:ext>
              </a:extLst>
            </p:cNvPr>
            <p:cNvSpPr/>
            <p:nvPr/>
          </p:nvSpPr>
          <p:spPr>
            <a:xfrm>
              <a:off x="4032111" y="3726858"/>
              <a:ext cx="360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7</a:t>
              </a:r>
            </a:p>
          </p:txBody>
        </p:sp>
        <p:sp>
          <p:nvSpPr>
            <p:cNvPr id="94" name="Rectangle 93">
              <a:extLst>
                <a:ext uri="{FF2B5EF4-FFF2-40B4-BE49-F238E27FC236}">
                  <a16:creationId xmlns:a16="http://schemas.microsoft.com/office/drawing/2014/main" id="{0FAA8B9F-DD80-3DF7-E36C-411043091452}"/>
                </a:ext>
              </a:extLst>
            </p:cNvPr>
            <p:cNvSpPr/>
            <p:nvPr/>
          </p:nvSpPr>
          <p:spPr>
            <a:xfrm>
              <a:off x="1099623" y="3901987"/>
              <a:ext cx="540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18 000</a:t>
              </a:r>
            </a:p>
          </p:txBody>
        </p:sp>
        <p:sp>
          <p:nvSpPr>
            <p:cNvPr id="96" name="Rectangle 95">
              <a:extLst>
                <a:ext uri="{FF2B5EF4-FFF2-40B4-BE49-F238E27FC236}">
                  <a16:creationId xmlns:a16="http://schemas.microsoft.com/office/drawing/2014/main" id="{530E4EC8-CAB9-0991-D9EF-7A1A865F9698}"/>
                </a:ext>
              </a:extLst>
            </p:cNvPr>
            <p:cNvSpPr/>
            <p:nvPr/>
          </p:nvSpPr>
          <p:spPr>
            <a:xfrm>
              <a:off x="2898885" y="3901987"/>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6%</a:t>
              </a:r>
            </a:p>
          </p:txBody>
        </p:sp>
        <p:sp>
          <p:nvSpPr>
            <p:cNvPr id="97" name="Rectangle 96">
              <a:extLst>
                <a:ext uri="{FF2B5EF4-FFF2-40B4-BE49-F238E27FC236}">
                  <a16:creationId xmlns:a16="http://schemas.microsoft.com/office/drawing/2014/main" id="{E76E3228-366C-1915-44B1-BBBC675A69E4}"/>
                </a:ext>
              </a:extLst>
            </p:cNvPr>
            <p:cNvSpPr/>
            <p:nvPr/>
          </p:nvSpPr>
          <p:spPr>
            <a:xfrm>
              <a:off x="3267039" y="3901987"/>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15%</a:t>
              </a:r>
            </a:p>
          </p:txBody>
        </p:sp>
        <p:sp>
          <p:nvSpPr>
            <p:cNvPr id="98" name="Rectangle 97">
              <a:extLst>
                <a:ext uri="{FF2B5EF4-FFF2-40B4-BE49-F238E27FC236}">
                  <a16:creationId xmlns:a16="http://schemas.microsoft.com/office/drawing/2014/main" id="{7BFBBC49-40DC-ED59-D27F-D31F37CC06DD}"/>
                </a:ext>
              </a:extLst>
            </p:cNvPr>
            <p:cNvSpPr/>
            <p:nvPr/>
          </p:nvSpPr>
          <p:spPr>
            <a:xfrm>
              <a:off x="3635193" y="3901987"/>
              <a:ext cx="360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11</a:t>
              </a:r>
            </a:p>
          </p:txBody>
        </p:sp>
        <p:sp>
          <p:nvSpPr>
            <p:cNvPr id="99" name="Rectangle 98">
              <a:extLst>
                <a:ext uri="{FF2B5EF4-FFF2-40B4-BE49-F238E27FC236}">
                  <a16:creationId xmlns:a16="http://schemas.microsoft.com/office/drawing/2014/main" id="{34EADB8C-273B-582C-8472-C3893EE59F31}"/>
                </a:ext>
              </a:extLst>
            </p:cNvPr>
            <p:cNvSpPr/>
            <p:nvPr/>
          </p:nvSpPr>
          <p:spPr>
            <a:xfrm>
              <a:off x="4032111" y="3901987"/>
              <a:ext cx="360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6</a:t>
              </a:r>
            </a:p>
          </p:txBody>
        </p:sp>
        <p:sp>
          <p:nvSpPr>
            <p:cNvPr id="107" name="Rectangle 106">
              <a:extLst>
                <a:ext uri="{FF2B5EF4-FFF2-40B4-BE49-F238E27FC236}">
                  <a16:creationId xmlns:a16="http://schemas.microsoft.com/office/drawing/2014/main" id="{8DFE6AA8-BDB8-B251-510D-58A579E46B25}"/>
                </a:ext>
              </a:extLst>
            </p:cNvPr>
            <p:cNvSpPr/>
            <p:nvPr/>
          </p:nvSpPr>
          <p:spPr>
            <a:xfrm>
              <a:off x="1683777" y="3018191"/>
              <a:ext cx="514800" cy="144000"/>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900" b="1">
                  <a:solidFill>
                    <a:schemeClr val="bg1"/>
                  </a:solidFill>
                </a:rPr>
                <a:t>Période </a:t>
              </a:r>
              <a:r>
                <a:rPr lang="fr-FR" sz="900" b="1" baseline="30000">
                  <a:solidFill>
                    <a:schemeClr val="bg1"/>
                  </a:solidFill>
                </a:rPr>
                <a:t>[1]</a:t>
              </a:r>
            </a:p>
          </p:txBody>
        </p:sp>
        <p:sp>
          <p:nvSpPr>
            <p:cNvPr id="108" name="Rectangle 107">
              <a:extLst>
                <a:ext uri="{FF2B5EF4-FFF2-40B4-BE49-F238E27FC236}">
                  <a16:creationId xmlns:a16="http://schemas.microsoft.com/office/drawing/2014/main" id="{9DE33694-C38C-8651-1929-613FFE88A2F7}"/>
                </a:ext>
              </a:extLst>
            </p:cNvPr>
            <p:cNvSpPr/>
            <p:nvPr/>
          </p:nvSpPr>
          <p:spPr>
            <a:xfrm>
              <a:off x="1683777" y="3201468"/>
              <a:ext cx="5148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8</a:t>
              </a:r>
            </a:p>
          </p:txBody>
        </p:sp>
        <p:sp>
          <p:nvSpPr>
            <p:cNvPr id="109" name="Rectangle 108">
              <a:extLst>
                <a:ext uri="{FF2B5EF4-FFF2-40B4-BE49-F238E27FC236}">
                  <a16:creationId xmlns:a16="http://schemas.microsoft.com/office/drawing/2014/main" id="{F15EAA38-F884-1037-F75F-7009B0B79DB9}"/>
                </a:ext>
              </a:extLst>
            </p:cNvPr>
            <p:cNvSpPr/>
            <p:nvPr/>
          </p:nvSpPr>
          <p:spPr>
            <a:xfrm>
              <a:off x="1683777" y="3376598"/>
              <a:ext cx="5148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10</a:t>
              </a:r>
            </a:p>
          </p:txBody>
        </p:sp>
        <p:sp>
          <p:nvSpPr>
            <p:cNvPr id="110" name="Rectangle 109">
              <a:extLst>
                <a:ext uri="{FF2B5EF4-FFF2-40B4-BE49-F238E27FC236}">
                  <a16:creationId xmlns:a16="http://schemas.microsoft.com/office/drawing/2014/main" id="{23FA39F8-04E9-DBDD-EAD0-776E49A422BE}"/>
                </a:ext>
              </a:extLst>
            </p:cNvPr>
            <p:cNvSpPr/>
            <p:nvPr/>
          </p:nvSpPr>
          <p:spPr>
            <a:xfrm>
              <a:off x="1683777" y="3551728"/>
              <a:ext cx="5148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5</a:t>
              </a:r>
            </a:p>
          </p:txBody>
        </p:sp>
        <p:sp>
          <p:nvSpPr>
            <p:cNvPr id="111" name="Rectangle 110">
              <a:extLst>
                <a:ext uri="{FF2B5EF4-FFF2-40B4-BE49-F238E27FC236}">
                  <a16:creationId xmlns:a16="http://schemas.microsoft.com/office/drawing/2014/main" id="{AA000E76-B496-3F89-67CF-3BC763EE6D3F}"/>
                </a:ext>
              </a:extLst>
            </p:cNvPr>
            <p:cNvSpPr/>
            <p:nvPr/>
          </p:nvSpPr>
          <p:spPr>
            <a:xfrm>
              <a:off x="1686421" y="3726858"/>
              <a:ext cx="5148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9</a:t>
              </a:r>
            </a:p>
          </p:txBody>
        </p:sp>
        <p:sp>
          <p:nvSpPr>
            <p:cNvPr id="112" name="Rectangle 111">
              <a:extLst>
                <a:ext uri="{FF2B5EF4-FFF2-40B4-BE49-F238E27FC236}">
                  <a16:creationId xmlns:a16="http://schemas.microsoft.com/office/drawing/2014/main" id="{786FBCCF-518A-A98F-4E21-F76AAA8BB348}"/>
                </a:ext>
              </a:extLst>
            </p:cNvPr>
            <p:cNvSpPr/>
            <p:nvPr/>
          </p:nvSpPr>
          <p:spPr>
            <a:xfrm>
              <a:off x="1683777" y="3901987"/>
              <a:ext cx="5148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20</a:t>
              </a:r>
            </a:p>
          </p:txBody>
        </p:sp>
        <p:sp>
          <p:nvSpPr>
            <p:cNvPr id="113" name="Rectangle 112">
              <a:extLst>
                <a:ext uri="{FF2B5EF4-FFF2-40B4-BE49-F238E27FC236}">
                  <a16:creationId xmlns:a16="http://schemas.microsoft.com/office/drawing/2014/main" id="{B72AB448-F437-55BE-DB5E-AC5755CC3943}"/>
                </a:ext>
              </a:extLst>
            </p:cNvPr>
            <p:cNvSpPr/>
            <p:nvPr/>
          </p:nvSpPr>
          <p:spPr>
            <a:xfrm>
              <a:off x="2242731" y="3018191"/>
              <a:ext cx="612000" cy="144000"/>
            </a:xfrm>
            <a:prstGeom prst="rect">
              <a:avLst/>
            </a:prstGeom>
            <a:solidFill>
              <a:schemeClr val="accent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900" b="1">
                  <a:solidFill>
                    <a:schemeClr val="bg1"/>
                  </a:solidFill>
                </a:rPr>
                <a:t>Taux </a:t>
              </a:r>
              <a:r>
                <a:rPr lang="fr-FR" sz="900" b="1" err="1">
                  <a:solidFill>
                    <a:schemeClr val="bg1"/>
                  </a:solidFill>
                </a:rPr>
                <a:t>actual</a:t>
              </a:r>
              <a:r>
                <a:rPr lang="fr-FR" sz="900" b="1">
                  <a:solidFill>
                    <a:schemeClr val="bg1"/>
                  </a:solidFill>
                </a:rPr>
                <a:t>.</a:t>
              </a:r>
            </a:p>
          </p:txBody>
        </p:sp>
        <p:sp>
          <p:nvSpPr>
            <p:cNvPr id="114" name="Rectangle 113">
              <a:extLst>
                <a:ext uri="{FF2B5EF4-FFF2-40B4-BE49-F238E27FC236}">
                  <a16:creationId xmlns:a16="http://schemas.microsoft.com/office/drawing/2014/main" id="{105347E3-33FD-C554-7235-A1762DD08317}"/>
                </a:ext>
              </a:extLst>
            </p:cNvPr>
            <p:cNvSpPr/>
            <p:nvPr/>
          </p:nvSpPr>
          <p:spPr>
            <a:xfrm>
              <a:off x="2242731" y="3201468"/>
              <a:ext cx="612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6%</a:t>
              </a:r>
            </a:p>
          </p:txBody>
        </p:sp>
        <p:sp>
          <p:nvSpPr>
            <p:cNvPr id="115" name="Rectangle 114">
              <a:extLst>
                <a:ext uri="{FF2B5EF4-FFF2-40B4-BE49-F238E27FC236}">
                  <a16:creationId xmlns:a16="http://schemas.microsoft.com/office/drawing/2014/main" id="{1ED0BA44-B850-E464-B8CE-62F4D7866785}"/>
                </a:ext>
              </a:extLst>
            </p:cNvPr>
            <p:cNvSpPr/>
            <p:nvPr/>
          </p:nvSpPr>
          <p:spPr>
            <a:xfrm>
              <a:off x="2242731" y="3376598"/>
              <a:ext cx="612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7,5%</a:t>
              </a:r>
            </a:p>
          </p:txBody>
        </p:sp>
        <p:sp>
          <p:nvSpPr>
            <p:cNvPr id="116" name="Rectangle 115">
              <a:extLst>
                <a:ext uri="{FF2B5EF4-FFF2-40B4-BE49-F238E27FC236}">
                  <a16:creationId xmlns:a16="http://schemas.microsoft.com/office/drawing/2014/main" id="{10014C2F-DD64-2D70-3E7E-60C0D050E8D5}"/>
                </a:ext>
              </a:extLst>
            </p:cNvPr>
            <p:cNvSpPr/>
            <p:nvPr/>
          </p:nvSpPr>
          <p:spPr>
            <a:xfrm>
              <a:off x="2242731" y="3551728"/>
              <a:ext cx="612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3%</a:t>
              </a:r>
            </a:p>
          </p:txBody>
        </p:sp>
        <p:sp>
          <p:nvSpPr>
            <p:cNvPr id="117" name="Rectangle 116">
              <a:extLst>
                <a:ext uri="{FF2B5EF4-FFF2-40B4-BE49-F238E27FC236}">
                  <a16:creationId xmlns:a16="http://schemas.microsoft.com/office/drawing/2014/main" id="{540BF514-064E-04BD-ACF5-5BBF9623A20E}"/>
                </a:ext>
              </a:extLst>
            </p:cNvPr>
            <p:cNvSpPr/>
            <p:nvPr/>
          </p:nvSpPr>
          <p:spPr>
            <a:xfrm>
              <a:off x="2242731" y="3726858"/>
              <a:ext cx="612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7,5%</a:t>
              </a:r>
            </a:p>
          </p:txBody>
        </p:sp>
        <p:sp>
          <p:nvSpPr>
            <p:cNvPr id="118" name="Rectangle 117">
              <a:extLst>
                <a:ext uri="{FF2B5EF4-FFF2-40B4-BE49-F238E27FC236}">
                  <a16:creationId xmlns:a16="http://schemas.microsoft.com/office/drawing/2014/main" id="{4E27A307-7C49-ACB3-A5EA-F097F11163B7}"/>
                </a:ext>
              </a:extLst>
            </p:cNvPr>
            <p:cNvSpPr/>
            <p:nvPr/>
          </p:nvSpPr>
          <p:spPr>
            <a:xfrm>
              <a:off x="2242731" y="3901987"/>
              <a:ext cx="612000" cy="142666"/>
            </a:xfrm>
            <a:prstGeom prst="rect">
              <a:avLst/>
            </a:prstGeom>
            <a:solidFill>
              <a:schemeClr val="bg1"/>
            </a:solid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6,4%</a:t>
              </a:r>
            </a:p>
          </p:txBody>
        </p:sp>
      </p:grpSp>
      <p:sp>
        <p:nvSpPr>
          <p:cNvPr id="119" name="Rectangle 118">
            <a:extLst>
              <a:ext uri="{FF2B5EF4-FFF2-40B4-BE49-F238E27FC236}">
                <a16:creationId xmlns:a16="http://schemas.microsoft.com/office/drawing/2014/main" id="{F32B553F-DB25-A8D4-0351-B8CD6D9B7F36}"/>
              </a:ext>
            </a:extLst>
          </p:cNvPr>
          <p:cNvSpPr/>
          <p:nvPr>
            <p:custDataLst>
              <p:tags r:id="rId10"/>
            </p:custDataLst>
          </p:nvPr>
        </p:nvSpPr>
        <p:spPr>
          <a:xfrm>
            <a:off x="2478147" y="1050028"/>
            <a:ext cx="3925349" cy="2247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fontAlgn="ctr"/>
            <a:r>
              <a:rPr lang="fr-FR" sz="1100" b="1">
                <a:solidFill>
                  <a:schemeClr val="tx2"/>
                </a:solidFill>
                <a:effectLst/>
              </a:rPr>
              <a:t>Exemple de quantification d’impact des BNE</a:t>
            </a:r>
            <a:endParaRPr lang="fr-FR" sz="1100" b="1">
              <a:solidFill>
                <a:schemeClr val="tx2"/>
              </a:solidFill>
            </a:endParaRPr>
          </a:p>
        </p:txBody>
      </p:sp>
      <p:grpSp>
        <p:nvGrpSpPr>
          <p:cNvPr id="127" name="Groupe 126">
            <a:extLst>
              <a:ext uri="{FF2B5EF4-FFF2-40B4-BE49-F238E27FC236}">
                <a16:creationId xmlns:a16="http://schemas.microsoft.com/office/drawing/2014/main" id="{5E72B095-4D60-7EA2-2248-9D48B2B1EC29}"/>
              </a:ext>
            </a:extLst>
          </p:cNvPr>
          <p:cNvGrpSpPr/>
          <p:nvPr>
            <p:custDataLst>
              <p:tags r:id="rId11"/>
            </p:custDataLst>
          </p:nvPr>
        </p:nvGrpSpPr>
        <p:grpSpPr>
          <a:xfrm>
            <a:off x="1496993" y="4247748"/>
            <a:ext cx="5802774" cy="347198"/>
            <a:chOff x="1496993" y="4247748"/>
            <a:chExt cx="5802774" cy="347198"/>
          </a:xfrm>
        </p:grpSpPr>
        <p:sp>
          <p:nvSpPr>
            <p:cNvPr id="105" name="Rectangle 104">
              <a:extLst>
                <a:ext uri="{FF2B5EF4-FFF2-40B4-BE49-F238E27FC236}">
                  <a16:creationId xmlns:a16="http://schemas.microsoft.com/office/drawing/2014/main" id="{5B74654E-DD5F-B90F-3542-7215DCF895A5}"/>
                </a:ext>
              </a:extLst>
            </p:cNvPr>
            <p:cNvSpPr/>
            <p:nvPr/>
          </p:nvSpPr>
          <p:spPr>
            <a:xfrm>
              <a:off x="2689226" y="4397464"/>
              <a:ext cx="324000" cy="142666"/>
            </a:xfrm>
            <a:prstGeom prst="rect">
              <a:avLst/>
            </a:prstGeom>
            <a:solidFill>
              <a:schemeClr val="bg1"/>
            </a:solidFill>
            <a:ln w="127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xx</a:t>
              </a:r>
            </a:p>
          </p:txBody>
        </p:sp>
        <p:sp>
          <p:nvSpPr>
            <p:cNvPr id="106" name="Rectangle 105">
              <a:extLst>
                <a:ext uri="{FF2B5EF4-FFF2-40B4-BE49-F238E27FC236}">
                  <a16:creationId xmlns:a16="http://schemas.microsoft.com/office/drawing/2014/main" id="{32092DE1-AE5E-3A38-5828-8457BCDD5D79}"/>
                </a:ext>
              </a:extLst>
            </p:cNvPr>
            <p:cNvSpPr/>
            <p:nvPr/>
          </p:nvSpPr>
          <p:spPr>
            <a:xfrm>
              <a:off x="4520722" y="4397464"/>
              <a:ext cx="324000" cy="142666"/>
            </a:xfrm>
            <a:prstGeom prst="rect">
              <a:avLst/>
            </a:prstGeom>
            <a:solidFill>
              <a:schemeClr val="bg1"/>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fontAlgn="ctr"/>
              <a:r>
                <a:rPr lang="fr-FR" sz="800">
                  <a:solidFill>
                    <a:schemeClr val="tx2"/>
                  </a:solidFill>
                </a:rPr>
                <a:t>xx</a:t>
              </a:r>
            </a:p>
          </p:txBody>
        </p:sp>
        <p:sp>
          <p:nvSpPr>
            <p:cNvPr id="121" name="Rectangle 120">
              <a:extLst>
                <a:ext uri="{FF2B5EF4-FFF2-40B4-BE49-F238E27FC236}">
                  <a16:creationId xmlns:a16="http://schemas.microsoft.com/office/drawing/2014/main" id="{CA1CB8AC-A98A-D480-9AFA-46AC118455B4}"/>
                </a:ext>
              </a:extLst>
            </p:cNvPr>
            <p:cNvSpPr/>
            <p:nvPr/>
          </p:nvSpPr>
          <p:spPr>
            <a:xfrm>
              <a:off x="4920051" y="4397464"/>
              <a:ext cx="1595332" cy="142666"/>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fontAlgn="ctr"/>
              <a:r>
                <a:rPr lang="fr-FR" sz="800">
                  <a:solidFill>
                    <a:schemeClr val="tx2"/>
                  </a:solidFill>
                </a:rPr>
                <a:t>Après intégration des BNE</a:t>
              </a:r>
            </a:p>
          </p:txBody>
        </p:sp>
        <p:sp>
          <p:nvSpPr>
            <p:cNvPr id="122" name="Rectangle 121">
              <a:extLst>
                <a:ext uri="{FF2B5EF4-FFF2-40B4-BE49-F238E27FC236}">
                  <a16:creationId xmlns:a16="http://schemas.microsoft.com/office/drawing/2014/main" id="{507F3F47-E055-04CD-44A2-EFFABFE1E131}"/>
                </a:ext>
              </a:extLst>
            </p:cNvPr>
            <p:cNvSpPr/>
            <p:nvPr/>
          </p:nvSpPr>
          <p:spPr>
            <a:xfrm>
              <a:off x="3088555" y="4397464"/>
              <a:ext cx="1595332" cy="142666"/>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fontAlgn="ctr"/>
              <a:r>
                <a:rPr lang="fr-FR" sz="800">
                  <a:solidFill>
                    <a:schemeClr val="tx2"/>
                  </a:solidFill>
                </a:rPr>
                <a:t>Avant intégration des BNE</a:t>
              </a:r>
            </a:p>
          </p:txBody>
        </p:sp>
        <p:sp>
          <p:nvSpPr>
            <p:cNvPr id="126" name="Rectangle 125">
              <a:extLst>
                <a:ext uri="{FF2B5EF4-FFF2-40B4-BE49-F238E27FC236}">
                  <a16:creationId xmlns:a16="http://schemas.microsoft.com/office/drawing/2014/main" id="{9BDDF04F-0B1D-3FDD-47B1-351529867CE9}"/>
                </a:ext>
              </a:extLst>
            </p:cNvPr>
            <p:cNvSpPr/>
            <p:nvPr/>
          </p:nvSpPr>
          <p:spPr>
            <a:xfrm>
              <a:off x="1496993" y="4312936"/>
              <a:ext cx="5802774" cy="282010"/>
            </a:xfrm>
            <a:prstGeom prst="rect">
              <a:avLst/>
            </a:prstGeom>
            <a:noFill/>
            <a:ln w="63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fontAlgn="ctr"/>
              <a:endParaRPr lang="fr-FR" sz="800" b="1">
                <a:solidFill>
                  <a:schemeClr val="tx2"/>
                </a:solidFill>
              </a:endParaRPr>
            </a:p>
          </p:txBody>
        </p:sp>
        <p:sp>
          <p:nvSpPr>
            <p:cNvPr id="125" name="Rectangle 124">
              <a:extLst>
                <a:ext uri="{FF2B5EF4-FFF2-40B4-BE49-F238E27FC236}">
                  <a16:creationId xmlns:a16="http://schemas.microsoft.com/office/drawing/2014/main" id="{4561C8B7-E7F3-C4D5-EECE-BC2B21F821F3}"/>
                </a:ext>
              </a:extLst>
            </p:cNvPr>
            <p:cNvSpPr/>
            <p:nvPr/>
          </p:nvSpPr>
          <p:spPr>
            <a:xfrm>
              <a:off x="4222855" y="4247748"/>
              <a:ext cx="435933" cy="101491"/>
            </a:xfrm>
            <a:prstGeom prst="rect">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fontAlgn="ctr"/>
              <a:r>
                <a:rPr lang="fr-FR" sz="800" b="1">
                  <a:solidFill>
                    <a:schemeClr val="tx2"/>
                  </a:solidFill>
                </a:rPr>
                <a:t>Légende</a:t>
              </a:r>
            </a:p>
          </p:txBody>
        </p:sp>
      </p:grpSp>
      <p:pic>
        <p:nvPicPr>
          <p:cNvPr id="128" name="Graphique 127">
            <a:extLst>
              <a:ext uri="{FF2B5EF4-FFF2-40B4-BE49-F238E27FC236}">
                <a16:creationId xmlns:a16="http://schemas.microsoft.com/office/drawing/2014/main" id="{3BF4E7BE-4D6B-5252-98A6-EA8423F15F00}"/>
              </a:ext>
            </a:extLst>
          </p:cNvPr>
          <p:cNvPicPr>
            <a:picLocks noChangeAspect="1"/>
          </p:cNvPicPr>
          <p:nvPr>
            <p:custDataLst>
              <p:tags r:id="rId12"/>
            </p:custDataLst>
          </p:nvPr>
        </p:nvPicPr>
        <p:blipFill>
          <a:blip>
            <a:extLst>
              <a:ext uri="{96DAC541-7B7A-43D3-8B79-37D633B846F1}">
                <asvg:svgBlip xmlns:asvg="http://schemas.microsoft.com/office/drawing/2016/SVG/main" r:embed="rId20"/>
              </a:ext>
            </a:extLst>
          </a:blip>
          <a:srcRect t="8745" b="20135"/>
          <a:stretch/>
        </p:blipFill>
        <p:spPr>
          <a:xfrm>
            <a:off x="204180" y="364540"/>
            <a:ext cx="275905" cy="240821"/>
          </a:xfrm>
          <a:prstGeom prst="rect">
            <a:avLst/>
          </a:prstGeom>
        </p:spPr>
      </p:pic>
      <p:sp>
        <p:nvSpPr>
          <p:cNvPr id="53" name="Rectangle 52">
            <a:extLst>
              <a:ext uri="{FF2B5EF4-FFF2-40B4-BE49-F238E27FC236}">
                <a16:creationId xmlns:a16="http://schemas.microsoft.com/office/drawing/2014/main" id="{E4EB36AA-6820-8C8C-40B3-98E17B95D89F}"/>
              </a:ext>
            </a:extLst>
          </p:cNvPr>
          <p:cNvSpPr/>
          <p:nvPr>
            <p:custDataLst>
              <p:tags r:id="rId13"/>
            </p:custDataLst>
          </p:nvPr>
        </p:nvSpPr>
        <p:spPr>
          <a:xfrm>
            <a:off x="0" y="-9058"/>
            <a:ext cx="2052000" cy="127452"/>
          </a:xfrm>
          <a:prstGeom prst="rect">
            <a:avLst/>
          </a:prstGeom>
          <a:solidFill>
            <a:schemeClr val="accent5">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Phase 3 – REX de projets pilotes menés en Europe</a:t>
            </a:r>
          </a:p>
        </p:txBody>
      </p:sp>
      <p:sp>
        <p:nvSpPr>
          <p:cNvPr id="59" name="Rectangle 58">
            <a:extLst>
              <a:ext uri="{FF2B5EF4-FFF2-40B4-BE49-F238E27FC236}">
                <a16:creationId xmlns:a16="http://schemas.microsoft.com/office/drawing/2014/main" id="{BF5CA508-F0BF-82DB-2E7C-EC63FBB65E01}"/>
              </a:ext>
            </a:extLst>
          </p:cNvPr>
          <p:cNvSpPr/>
          <p:nvPr>
            <p:custDataLst>
              <p:tags r:id="rId14"/>
            </p:custDataLst>
          </p:nvPr>
        </p:nvSpPr>
        <p:spPr>
          <a:xfrm>
            <a:off x="2047153" y="-9058"/>
            <a:ext cx="1908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A – Enseignements clés des projets européens</a:t>
            </a:r>
          </a:p>
        </p:txBody>
      </p:sp>
    </p:spTree>
    <p:extLst>
      <p:ext uri="{BB962C8B-B14F-4D97-AF65-F5344CB8AC3E}">
        <p14:creationId xmlns:p14="http://schemas.microsoft.com/office/powerpoint/2010/main" val="32254405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D926C-7113-1DB8-84D0-3B56592FE62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05BA288-9908-A2F3-D329-83C8D95E74EF}"/>
              </a:ext>
            </a:extLst>
          </p:cNvPr>
          <p:cNvSpPr>
            <a:spLocks noGrp="1"/>
          </p:cNvSpPr>
          <p:nvPr>
            <p:ph type="title"/>
            <p:custDataLst>
              <p:tags r:id="rId1"/>
            </p:custDataLst>
          </p:nvPr>
        </p:nvSpPr>
        <p:spPr/>
        <p:txBody>
          <a:bodyPr/>
          <a:lstStyle/>
          <a:p>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Synthèse des résultats du questionnaire (1/2)</a:t>
            </a:r>
            <a:endParaRPr lang="en-GB" sz="18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Espace réservé du numéro de diapositive 3">
            <a:extLst>
              <a:ext uri="{FF2B5EF4-FFF2-40B4-BE49-F238E27FC236}">
                <a16:creationId xmlns:a16="http://schemas.microsoft.com/office/drawing/2014/main" id="{FB2F1668-2FE3-D4E1-B0C9-0AD1C0B32BC6}"/>
              </a:ext>
            </a:extLst>
          </p:cNvPr>
          <p:cNvSpPr>
            <a:spLocks noGrp="1"/>
          </p:cNvSpPr>
          <p:nvPr>
            <p:ph type="sldNum" sz="quarter" idx="4"/>
            <p:custDataLst>
              <p:tags r:id="rId2"/>
            </p:custDataLst>
          </p:nvPr>
        </p:nvSpPr>
        <p:spPr/>
        <p:txBody>
          <a:bodyPr/>
          <a:lstStyle/>
          <a:p>
            <a:fld id="{36B95A73-A89A-4BC7-8564-4CF1D1DD2F51}" type="slidenum">
              <a:rPr lang="fr-FR" smtClean="0"/>
              <a:pPr/>
              <a:t>73</a:t>
            </a:fld>
            <a:endParaRPr lang="fr-FR"/>
          </a:p>
        </p:txBody>
      </p:sp>
      <p:sp>
        <p:nvSpPr>
          <p:cNvPr id="5" name="Espace réservé de la date 4">
            <a:extLst>
              <a:ext uri="{FF2B5EF4-FFF2-40B4-BE49-F238E27FC236}">
                <a16:creationId xmlns:a16="http://schemas.microsoft.com/office/drawing/2014/main" id="{B4FABC24-8216-DA9C-3AF1-67E9A6073209}"/>
              </a:ext>
            </a:extLst>
          </p:cNvPr>
          <p:cNvSpPr>
            <a:spLocks noGrp="1"/>
          </p:cNvSpPr>
          <p:nvPr>
            <p:ph type="dt" sz="half" idx="2"/>
            <p:custDataLst>
              <p:tags r:id="rId3"/>
            </p:custDataLst>
          </p:nvPr>
        </p:nvSpPr>
        <p:spPr/>
        <p:txBody>
          <a:bodyPr/>
          <a:lstStyle/>
          <a:p>
            <a:fld id="{F04A98FF-4B1A-4EC5-B384-7BE28DC070B5}" type="datetime1">
              <a:rPr lang="fr-FR" smtClean="0"/>
              <a:t>27/05/2026</a:t>
            </a:fld>
            <a:endParaRPr lang="fr-FR"/>
          </a:p>
        </p:txBody>
      </p:sp>
      <p:sp>
        <p:nvSpPr>
          <p:cNvPr id="6" name="Espace réservé du pied de page 5">
            <a:extLst>
              <a:ext uri="{FF2B5EF4-FFF2-40B4-BE49-F238E27FC236}">
                <a16:creationId xmlns:a16="http://schemas.microsoft.com/office/drawing/2014/main" id="{21BAF67F-6AC0-29DB-3DF9-644FE7BADBAA}"/>
              </a:ext>
            </a:extLst>
          </p:cNvPr>
          <p:cNvSpPr>
            <a:spLocks noGrp="1"/>
          </p:cNvSpPr>
          <p:nvPr>
            <p:ph type="ftr" sz="quarter" idx="3"/>
            <p:custDataLst>
              <p:tags r:id="rId4"/>
            </p:custDataLst>
          </p:nvPr>
        </p:nvSpPr>
        <p:spPr>
          <a:xfrm>
            <a:off x="1330609" y="4831466"/>
            <a:ext cx="6753947" cy="280534"/>
          </a:xfrm>
        </p:spPr>
        <p:txBody>
          <a:bodyPr/>
          <a:lstStyle/>
          <a:p>
            <a:pPr algn="l"/>
            <a:endParaRPr lang="fr-FR" sz="600"/>
          </a:p>
          <a:p>
            <a:pPr algn="l"/>
            <a:r>
              <a:rPr lang="fr-FR" sz="600"/>
              <a:t>Note :  [1] Note supérieure ou égale à 4 sur 5; [2] Selon les répondants, le % de BNE identifiés qui sont ensuite monétisés varie de 20% à 100%</a:t>
            </a:r>
          </a:p>
        </p:txBody>
      </p:sp>
      <p:sp>
        <p:nvSpPr>
          <p:cNvPr id="8" name="Rectangle 7">
            <a:extLst>
              <a:ext uri="{FF2B5EF4-FFF2-40B4-BE49-F238E27FC236}">
                <a16:creationId xmlns:a16="http://schemas.microsoft.com/office/drawing/2014/main" id="{DC00D633-C4F4-DBB6-CF3F-799268BB287A}"/>
              </a:ext>
            </a:extLst>
          </p:cNvPr>
          <p:cNvSpPr/>
          <p:nvPr>
            <p:custDataLst>
              <p:tags r:id="rId5"/>
            </p:custDataLst>
          </p:nvPr>
        </p:nvSpPr>
        <p:spPr>
          <a:xfrm>
            <a:off x="467544" y="1658312"/>
            <a:ext cx="787515" cy="87519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b="1"/>
          </a:p>
          <a:p>
            <a:pPr algn="ctr"/>
            <a:r>
              <a:rPr lang="fr-FR" sz="1400" b="1"/>
              <a:t>Projet en EE</a:t>
            </a:r>
          </a:p>
        </p:txBody>
      </p:sp>
      <p:sp>
        <p:nvSpPr>
          <p:cNvPr id="9" name="Rectangle 8">
            <a:extLst>
              <a:ext uri="{FF2B5EF4-FFF2-40B4-BE49-F238E27FC236}">
                <a16:creationId xmlns:a16="http://schemas.microsoft.com/office/drawing/2014/main" id="{8D094913-DC1C-9B42-6F09-D0DC3678BD10}"/>
              </a:ext>
            </a:extLst>
          </p:cNvPr>
          <p:cNvSpPr/>
          <p:nvPr>
            <p:custDataLst>
              <p:tags r:id="rId6"/>
            </p:custDataLst>
          </p:nvPr>
        </p:nvSpPr>
        <p:spPr>
          <a:xfrm>
            <a:off x="467544" y="2594518"/>
            <a:ext cx="787515" cy="234300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a:t>BNE</a:t>
            </a:r>
          </a:p>
        </p:txBody>
      </p:sp>
      <p:sp>
        <p:nvSpPr>
          <p:cNvPr id="11" name="Rectangle 10">
            <a:extLst>
              <a:ext uri="{FF2B5EF4-FFF2-40B4-BE49-F238E27FC236}">
                <a16:creationId xmlns:a16="http://schemas.microsoft.com/office/drawing/2014/main" id="{E49F1FCF-4156-F782-A4E5-F9072256F732}"/>
              </a:ext>
            </a:extLst>
          </p:cNvPr>
          <p:cNvSpPr/>
          <p:nvPr>
            <p:custDataLst>
              <p:tags r:id="rId7"/>
            </p:custDataLst>
          </p:nvPr>
        </p:nvSpPr>
        <p:spPr>
          <a:xfrm>
            <a:off x="1330609" y="1658312"/>
            <a:ext cx="7156568" cy="875195"/>
          </a:xfrm>
          <a:prstGeom prst="rect">
            <a:avLst/>
          </a:prstGeom>
          <a:solidFill>
            <a:schemeClr val="bg2"/>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marL="171450" indent="-171450" fontAlgn="ctr">
              <a:buFont typeface="Arial" panose="020B0604020202020204" pitchFamily="34" charset="0"/>
              <a:buChar char="•"/>
            </a:pPr>
            <a:r>
              <a:rPr lang="fr-FR" sz="1050">
                <a:solidFill>
                  <a:schemeClr val="tx1"/>
                </a:solidFill>
                <a:latin typeface="Calibri" panose="020F0502020204030204" pitchFamily="34" charset="0"/>
              </a:rPr>
              <a:t>Même si 67% des répondants accordent une importance élevée aux projets en EE </a:t>
            </a:r>
            <a:r>
              <a:rPr lang="fr-FR" sz="1050" baseline="30000">
                <a:solidFill>
                  <a:schemeClr val="tx1"/>
                </a:solidFill>
                <a:latin typeface="Calibri" panose="020F0502020204030204" pitchFamily="34" charset="0"/>
              </a:rPr>
              <a:t>[1]</a:t>
            </a:r>
            <a:r>
              <a:rPr lang="fr-FR" sz="1050">
                <a:solidFill>
                  <a:schemeClr val="tx1"/>
                </a:solidFill>
                <a:latin typeface="Calibri" panose="020F0502020204030204" pitchFamily="34" charset="0"/>
              </a:rPr>
              <a:t>, indépendamment du secteur, les réponses révèlent une concurrence interne des projets </a:t>
            </a:r>
          </a:p>
          <a:p>
            <a:pPr marL="171450" indent="-171450" fontAlgn="ctr">
              <a:buFont typeface="Arial" panose="020B0604020202020204" pitchFamily="34" charset="0"/>
              <a:buChar char="•"/>
            </a:pPr>
            <a:r>
              <a:rPr lang="fr-FR" sz="1050">
                <a:solidFill>
                  <a:schemeClr val="tx1"/>
                </a:solidFill>
                <a:latin typeface="Calibri" panose="020F0502020204030204" pitchFamily="34" charset="0"/>
              </a:rPr>
              <a:t>Les trois principaux freins à la mise en place de projet en EE sont (i) la rentabilité insuffisante du projet en EE, (ii) les contraintes financières internes et (iii) d’autres investissements plus importants</a:t>
            </a:r>
          </a:p>
        </p:txBody>
      </p:sp>
      <p:sp>
        <p:nvSpPr>
          <p:cNvPr id="12" name="Rectangle 11">
            <a:extLst>
              <a:ext uri="{FF2B5EF4-FFF2-40B4-BE49-F238E27FC236}">
                <a16:creationId xmlns:a16="http://schemas.microsoft.com/office/drawing/2014/main" id="{FE2472F9-0D3F-B4DF-A4D0-14B5BD4D6452}"/>
              </a:ext>
            </a:extLst>
          </p:cNvPr>
          <p:cNvSpPr/>
          <p:nvPr>
            <p:custDataLst>
              <p:tags r:id="rId8"/>
            </p:custDataLst>
          </p:nvPr>
        </p:nvSpPr>
        <p:spPr>
          <a:xfrm>
            <a:off x="1330609" y="2594518"/>
            <a:ext cx="7156568" cy="2343003"/>
          </a:xfrm>
          <a:prstGeom prst="rect">
            <a:avLst/>
          </a:prstGeom>
          <a:solidFill>
            <a:schemeClr val="bg2"/>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numCol="2" rtlCol="0" anchor="ctr"/>
          <a:lstStyle/>
          <a:p>
            <a:pPr marL="171450" indent="-171450" fontAlgn="ctr">
              <a:buFont typeface="Arial" panose="020B0604020202020204" pitchFamily="34" charset="0"/>
              <a:buChar char="•"/>
            </a:pPr>
            <a:r>
              <a:rPr lang="fr-FR" sz="1100">
                <a:solidFill>
                  <a:schemeClr val="tx1"/>
                </a:solidFill>
                <a:latin typeface="Calibri"/>
                <a:ea typeface="Calibri"/>
                <a:cs typeface="Calibri"/>
              </a:rPr>
              <a:t>La faible connaissance du sujet se traduit par un taux de réponse peu élevé, biaisé par l’envoi en période estivale</a:t>
            </a:r>
            <a:endParaRPr lang="fr-FR" sz="1050">
              <a:solidFill>
                <a:schemeClr val="tx1"/>
              </a:solidFill>
              <a:latin typeface="Calibri"/>
              <a:ea typeface="Calibri"/>
              <a:cs typeface="Calibri"/>
            </a:endParaRPr>
          </a:p>
          <a:p>
            <a:pPr marL="171450" indent="-171450">
              <a:buFont typeface="Arial" panose="020B0604020202020204" pitchFamily="34" charset="0"/>
              <a:buChar char="•"/>
            </a:pPr>
            <a:r>
              <a:rPr lang="fr-FR" sz="1100">
                <a:solidFill>
                  <a:schemeClr val="tx1"/>
                </a:solidFill>
                <a:latin typeface="Calibri"/>
                <a:ea typeface="Calibri"/>
                <a:cs typeface="Calibri"/>
              </a:rPr>
              <a:t>Pour ceux qui ont répondu, l</a:t>
            </a:r>
            <a:r>
              <a:rPr lang="fr-FR" sz="1050">
                <a:solidFill>
                  <a:schemeClr val="tx1"/>
                </a:solidFill>
                <a:latin typeface="Calibri"/>
                <a:ea typeface="Calibri"/>
                <a:cs typeface="Calibri"/>
              </a:rPr>
              <a:t>es résultats apparaissent plus favorables que ce qui est perçu en pratique : </a:t>
            </a:r>
            <a:endParaRPr lang="en-US" sz="1050">
              <a:solidFill>
                <a:schemeClr val="tx1"/>
              </a:solidFill>
              <a:ea typeface="Calibri"/>
              <a:cs typeface="Calibri"/>
            </a:endParaRPr>
          </a:p>
          <a:p>
            <a:pPr marL="171450" indent="-171450">
              <a:buFontTx/>
              <a:buChar char="-"/>
            </a:pPr>
            <a:r>
              <a:rPr lang="fr-FR" sz="1050">
                <a:solidFill>
                  <a:schemeClr val="tx1"/>
                </a:solidFill>
                <a:latin typeface="Calibri"/>
                <a:ea typeface="Calibri"/>
                <a:cs typeface="Calibri"/>
              </a:rPr>
              <a:t>47% des répondants incluent les BNE dans leurs analyses, dont 57% ne signalent pas de difficulté pour les identifier et les quantifier</a:t>
            </a:r>
            <a:endParaRPr lang="fr-FR" sz="1050">
              <a:solidFill>
                <a:schemeClr val="tx1"/>
              </a:solidFill>
            </a:endParaRPr>
          </a:p>
          <a:p>
            <a:pPr marL="171450" indent="-171450">
              <a:buFontTx/>
              <a:buChar char="-"/>
            </a:pPr>
            <a:r>
              <a:rPr lang="fr-FR" sz="1050">
                <a:solidFill>
                  <a:schemeClr val="tx1"/>
                </a:solidFill>
                <a:ea typeface="+mn-lt"/>
                <a:cs typeface="+mn-lt"/>
              </a:rPr>
              <a:t>~</a:t>
            </a:r>
            <a:r>
              <a:rPr lang="fr-FR" sz="1050">
                <a:solidFill>
                  <a:schemeClr val="tx1"/>
                </a:solidFill>
                <a:latin typeface="Calibri"/>
                <a:ea typeface="Calibri"/>
                <a:cs typeface="Calibri"/>
              </a:rPr>
              <a:t>50% des BNE identifiés sont monétisés </a:t>
            </a:r>
            <a:r>
              <a:rPr lang="fr-FR" sz="1050" baseline="30000">
                <a:solidFill>
                  <a:schemeClr val="tx1"/>
                </a:solidFill>
                <a:latin typeface="Calibri"/>
                <a:ea typeface="Calibri"/>
                <a:cs typeface="Calibri"/>
              </a:rPr>
              <a:t>[2]</a:t>
            </a:r>
            <a:endParaRPr lang="fr-FR" sz="1050">
              <a:solidFill>
                <a:schemeClr val="tx1"/>
              </a:solidFill>
              <a:ea typeface="Calibri"/>
              <a:cs typeface="Calibri"/>
            </a:endParaRPr>
          </a:p>
          <a:p>
            <a:pPr marL="171450" indent="-171450">
              <a:buFont typeface="Arial" panose="020B0604020202020204" pitchFamily="34" charset="0"/>
              <a:buChar char="•"/>
            </a:pPr>
            <a:r>
              <a:rPr lang="fr-FR" sz="1050">
                <a:solidFill>
                  <a:schemeClr val="tx1"/>
                </a:solidFill>
                <a:latin typeface="Calibri"/>
                <a:ea typeface="Calibri"/>
                <a:cs typeface="Calibri"/>
              </a:rPr>
              <a:t>Dans la réalité, les BNE restent souvent peu valorisés en analyse financière, ce qui suggère un possible biais d’auto-évaluation : </a:t>
            </a:r>
            <a:endParaRPr lang="fr-FR" sz="1050">
              <a:solidFill>
                <a:schemeClr val="tx1"/>
              </a:solidFill>
            </a:endParaRPr>
          </a:p>
          <a:p>
            <a:pPr marL="171450" indent="-171450">
              <a:buFontTx/>
              <a:buChar char="-"/>
            </a:pPr>
            <a:r>
              <a:rPr lang="fr-FR" sz="1050">
                <a:solidFill>
                  <a:schemeClr val="tx1"/>
                </a:solidFill>
                <a:latin typeface="Calibri"/>
                <a:ea typeface="Calibri"/>
                <a:cs typeface="Calibri"/>
              </a:rPr>
              <a:t>Seulement une partie des BNE semble être intégrée </a:t>
            </a:r>
            <a:endParaRPr lang="fr-FR">
              <a:solidFill>
                <a:schemeClr val="tx1"/>
              </a:solidFill>
              <a:latin typeface="Calibri"/>
              <a:ea typeface="Calibri"/>
              <a:cs typeface="Calibri"/>
            </a:endParaRPr>
          </a:p>
          <a:p>
            <a:pPr marL="171450" indent="-171450">
              <a:buFontTx/>
              <a:buChar char="-"/>
            </a:pPr>
            <a:r>
              <a:rPr lang="fr-FR" sz="1050">
                <a:solidFill>
                  <a:schemeClr val="tx1"/>
                </a:solidFill>
                <a:latin typeface="Calibri"/>
                <a:ea typeface="Calibri"/>
                <a:cs typeface="Calibri"/>
              </a:rPr>
              <a:t>Les méthodes présentées pour monétiser les BNE restent assez théoriques et manquent de clarté</a:t>
            </a:r>
            <a:endParaRPr lang="fr-FR">
              <a:solidFill>
                <a:schemeClr val="tx1"/>
              </a:solidFill>
              <a:ea typeface="Calibri"/>
              <a:cs typeface="Calibri"/>
            </a:endParaRPr>
          </a:p>
        </p:txBody>
      </p:sp>
      <p:sp>
        <p:nvSpPr>
          <p:cNvPr id="15" name="Rectangle 14">
            <a:extLst>
              <a:ext uri="{FF2B5EF4-FFF2-40B4-BE49-F238E27FC236}">
                <a16:creationId xmlns:a16="http://schemas.microsoft.com/office/drawing/2014/main" id="{EF900AAF-683A-4101-82BC-F6C3AFA02DEB}"/>
              </a:ext>
            </a:extLst>
          </p:cNvPr>
          <p:cNvSpPr/>
          <p:nvPr>
            <p:custDataLst>
              <p:tags r:id="rId9"/>
            </p:custDataLst>
          </p:nvPr>
        </p:nvSpPr>
        <p:spPr>
          <a:xfrm>
            <a:off x="5188511" y="2825304"/>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lumMod val="50000"/>
                    <a:lumOff val="50000"/>
                  </a:schemeClr>
                </a:solidFill>
                <a:ea typeface="Calibri"/>
                <a:cs typeface="Calibri"/>
              </a:rPr>
              <a:t>Réduction des émissions (CO2, agents chimiques…)</a:t>
            </a:r>
          </a:p>
        </p:txBody>
      </p:sp>
      <p:sp>
        <p:nvSpPr>
          <p:cNvPr id="16" name="Rectangle 15">
            <a:extLst>
              <a:ext uri="{FF2B5EF4-FFF2-40B4-BE49-F238E27FC236}">
                <a16:creationId xmlns:a16="http://schemas.microsoft.com/office/drawing/2014/main" id="{BCB1FCA9-371A-1E86-FC0A-C30CE5672581}"/>
              </a:ext>
            </a:extLst>
          </p:cNvPr>
          <p:cNvSpPr/>
          <p:nvPr>
            <p:custDataLst>
              <p:tags r:id="rId10"/>
            </p:custDataLst>
          </p:nvPr>
        </p:nvSpPr>
        <p:spPr>
          <a:xfrm>
            <a:off x="5188511" y="3312792"/>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solidFill>
                <a:ea typeface="Calibri"/>
                <a:cs typeface="Calibri"/>
              </a:rPr>
              <a:t>Amélioration de l’image et de la réputation de l’entreprise</a:t>
            </a:r>
          </a:p>
        </p:txBody>
      </p:sp>
      <p:sp>
        <p:nvSpPr>
          <p:cNvPr id="17" name="Rectangle 16">
            <a:extLst>
              <a:ext uri="{FF2B5EF4-FFF2-40B4-BE49-F238E27FC236}">
                <a16:creationId xmlns:a16="http://schemas.microsoft.com/office/drawing/2014/main" id="{FA0C026F-7E3C-62F0-B662-B8DBF8513F86}"/>
              </a:ext>
            </a:extLst>
          </p:cNvPr>
          <p:cNvSpPr/>
          <p:nvPr>
            <p:custDataLst>
              <p:tags r:id="rId11"/>
            </p:custDataLst>
          </p:nvPr>
        </p:nvSpPr>
        <p:spPr>
          <a:xfrm>
            <a:off x="5188511" y="3800280"/>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rIns="36000" rtlCol="0" anchor="ctr"/>
          <a:lstStyle/>
          <a:p>
            <a:r>
              <a:rPr lang="fr-FR" sz="900" i="1">
                <a:solidFill>
                  <a:schemeClr val="accent1"/>
                </a:solidFill>
              </a:rPr>
              <a:t>Amélioration de la qualité des produits/de l’offre</a:t>
            </a:r>
          </a:p>
        </p:txBody>
      </p:sp>
      <p:sp>
        <p:nvSpPr>
          <p:cNvPr id="18" name="Rectangle 17">
            <a:extLst>
              <a:ext uri="{FF2B5EF4-FFF2-40B4-BE49-F238E27FC236}">
                <a16:creationId xmlns:a16="http://schemas.microsoft.com/office/drawing/2014/main" id="{90DFD7D9-37AB-23C4-5682-EB1E81D927D0}"/>
              </a:ext>
            </a:extLst>
          </p:cNvPr>
          <p:cNvSpPr/>
          <p:nvPr>
            <p:custDataLst>
              <p:tags r:id="rId12"/>
            </p:custDataLst>
          </p:nvPr>
        </p:nvSpPr>
        <p:spPr>
          <a:xfrm>
            <a:off x="5188511" y="4044024"/>
            <a:ext cx="3240000" cy="20520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lumMod val="50000"/>
                    <a:lumOff val="50000"/>
                  </a:schemeClr>
                </a:solidFill>
              </a:rPr>
              <a:t>Diminution des coûts de maintenance</a:t>
            </a:r>
          </a:p>
        </p:txBody>
      </p:sp>
      <p:sp>
        <p:nvSpPr>
          <p:cNvPr id="19" name="Rectangle 18">
            <a:extLst>
              <a:ext uri="{FF2B5EF4-FFF2-40B4-BE49-F238E27FC236}">
                <a16:creationId xmlns:a16="http://schemas.microsoft.com/office/drawing/2014/main" id="{BD9D9B22-A9C6-6A24-CDB6-86511B1DEED1}"/>
              </a:ext>
            </a:extLst>
          </p:cNvPr>
          <p:cNvSpPr/>
          <p:nvPr>
            <p:custDataLst>
              <p:tags r:id="rId13"/>
            </p:custDataLst>
          </p:nvPr>
        </p:nvSpPr>
        <p:spPr>
          <a:xfrm>
            <a:off x="5188511" y="3556536"/>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rIns="36000" rtlCol="0" anchor="ctr"/>
          <a:lstStyle/>
          <a:p>
            <a:r>
              <a:rPr lang="fr-FR" sz="900" i="1">
                <a:solidFill>
                  <a:schemeClr val="accent1">
                    <a:lumMod val="50000"/>
                    <a:lumOff val="50000"/>
                  </a:schemeClr>
                </a:solidFill>
              </a:rPr>
              <a:t>Réduction de l’utilisation d’eau et/ou de production des déchets</a:t>
            </a:r>
          </a:p>
        </p:txBody>
      </p:sp>
      <p:sp>
        <p:nvSpPr>
          <p:cNvPr id="20" name="Rectangle 19">
            <a:extLst>
              <a:ext uri="{FF2B5EF4-FFF2-40B4-BE49-F238E27FC236}">
                <a16:creationId xmlns:a16="http://schemas.microsoft.com/office/drawing/2014/main" id="{C92ECA8A-ACEA-0EE8-64DE-9EFB8D5D484D}"/>
              </a:ext>
            </a:extLst>
          </p:cNvPr>
          <p:cNvSpPr/>
          <p:nvPr>
            <p:custDataLst>
              <p:tags r:id="rId14"/>
            </p:custDataLst>
          </p:nvPr>
        </p:nvSpPr>
        <p:spPr>
          <a:xfrm>
            <a:off x="5188511" y="3069048"/>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solidFill>
                <a:cs typeface="Calibri"/>
              </a:rPr>
              <a:t>Meilleure performance de l’équipement/durée de vie prolongée</a:t>
            </a:r>
          </a:p>
        </p:txBody>
      </p:sp>
      <p:sp>
        <p:nvSpPr>
          <p:cNvPr id="21" name="Rectangle 20">
            <a:extLst>
              <a:ext uri="{FF2B5EF4-FFF2-40B4-BE49-F238E27FC236}">
                <a16:creationId xmlns:a16="http://schemas.microsoft.com/office/drawing/2014/main" id="{AF14F7B1-90B9-5FCD-3E35-1105D3850F62}"/>
              </a:ext>
            </a:extLst>
          </p:cNvPr>
          <p:cNvSpPr/>
          <p:nvPr>
            <p:custDataLst>
              <p:tags r:id="rId15"/>
            </p:custDataLst>
          </p:nvPr>
        </p:nvSpPr>
        <p:spPr>
          <a:xfrm>
            <a:off x="5188511" y="4286346"/>
            <a:ext cx="3240000" cy="2645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rIns="36000" rtlCol="0" anchor="ctr"/>
          <a:lstStyle/>
          <a:p>
            <a:r>
              <a:rPr lang="fr-FR" sz="900" i="1">
                <a:solidFill>
                  <a:schemeClr val="accent1"/>
                </a:solidFill>
              </a:rPr>
              <a:t>Amélioration de la fiabilité/flexibilité du processus de production</a:t>
            </a:r>
          </a:p>
        </p:txBody>
      </p:sp>
      <p:sp>
        <p:nvSpPr>
          <p:cNvPr id="22" name="Rectangle 21">
            <a:extLst>
              <a:ext uri="{FF2B5EF4-FFF2-40B4-BE49-F238E27FC236}">
                <a16:creationId xmlns:a16="http://schemas.microsoft.com/office/drawing/2014/main" id="{D1CCC53A-8FC4-D1CA-20F5-F9E6AAFD4AD8}"/>
              </a:ext>
            </a:extLst>
          </p:cNvPr>
          <p:cNvSpPr/>
          <p:nvPr>
            <p:custDataLst>
              <p:tags r:id="rId16"/>
            </p:custDataLst>
          </p:nvPr>
        </p:nvSpPr>
        <p:spPr>
          <a:xfrm>
            <a:off x="8248375" y="2823617"/>
            <a:ext cx="180000" cy="9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700">
                <a:solidFill>
                  <a:schemeClr val="bg1"/>
                </a:solidFill>
              </a:rPr>
              <a:t>87%</a:t>
            </a:r>
          </a:p>
        </p:txBody>
      </p:sp>
      <p:sp>
        <p:nvSpPr>
          <p:cNvPr id="23" name="Rectangle 22">
            <a:extLst>
              <a:ext uri="{FF2B5EF4-FFF2-40B4-BE49-F238E27FC236}">
                <a16:creationId xmlns:a16="http://schemas.microsoft.com/office/drawing/2014/main" id="{5E95B45F-5B5E-1F3D-A6DD-2D5DD11AFBDA}"/>
              </a:ext>
            </a:extLst>
          </p:cNvPr>
          <p:cNvSpPr/>
          <p:nvPr>
            <p:custDataLst>
              <p:tags r:id="rId17"/>
            </p:custDataLst>
          </p:nvPr>
        </p:nvSpPr>
        <p:spPr>
          <a:xfrm>
            <a:off x="8248375" y="3067998"/>
            <a:ext cx="180000" cy="9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700">
                <a:solidFill>
                  <a:schemeClr val="bg1"/>
                </a:solidFill>
              </a:rPr>
              <a:t>67%</a:t>
            </a:r>
          </a:p>
        </p:txBody>
      </p:sp>
      <p:sp>
        <p:nvSpPr>
          <p:cNvPr id="24" name="Rectangle 23">
            <a:extLst>
              <a:ext uri="{FF2B5EF4-FFF2-40B4-BE49-F238E27FC236}">
                <a16:creationId xmlns:a16="http://schemas.microsoft.com/office/drawing/2014/main" id="{12DAADDB-3B4B-E33E-F2CA-549F45FE0C1A}"/>
              </a:ext>
            </a:extLst>
          </p:cNvPr>
          <p:cNvSpPr/>
          <p:nvPr>
            <p:custDataLst>
              <p:tags r:id="rId18"/>
            </p:custDataLst>
          </p:nvPr>
        </p:nvSpPr>
        <p:spPr>
          <a:xfrm>
            <a:off x="8248375" y="3312379"/>
            <a:ext cx="180000" cy="9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700">
                <a:solidFill>
                  <a:schemeClr val="bg1"/>
                </a:solidFill>
              </a:rPr>
              <a:t>60%</a:t>
            </a:r>
          </a:p>
        </p:txBody>
      </p:sp>
      <p:sp>
        <p:nvSpPr>
          <p:cNvPr id="25" name="Rectangle 24">
            <a:extLst>
              <a:ext uri="{FF2B5EF4-FFF2-40B4-BE49-F238E27FC236}">
                <a16:creationId xmlns:a16="http://schemas.microsoft.com/office/drawing/2014/main" id="{723F2FC3-841A-69B7-B240-9D0898C56E77}"/>
              </a:ext>
            </a:extLst>
          </p:cNvPr>
          <p:cNvSpPr/>
          <p:nvPr>
            <p:custDataLst>
              <p:tags r:id="rId19"/>
            </p:custDataLst>
          </p:nvPr>
        </p:nvSpPr>
        <p:spPr>
          <a:xfrm>
            <a:off x="8248375" y="3556760"/>
            <a:ext cx="180000" cy="9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700">
                <a:solidFill>
                  <a:schemeClr val="bg1"/>
                </a:solidFill>
              </a:rPr>
              <a:t>60%</a:t>
            </a:r>
          </a:p>
        </p:txBody>
      </p:sp>
      <p:sp>
        <p:nvSpPr>
          <p:cNvPr id="26" name="Rectangle 25">
            <a:extLst>
              <a:ext uri="{FF2B5EF4-FFF2-40B4-BE49-F238E27FC236}">
                <a16:creationId xmlns:a16="http://schemas.microsoft.com/office/drawing/2014/main" id="{F708ADCD-74B9-5DFA-7B1F-18E103D1A547}"/>
              </a:ext>
            </a:extLst>
          </p:cNvPr>
          <p:cNvSpPr/>
          <p:nvPr>
            <p:custDataLst>
              <p:tags r:id="rId20"/>
            </p:custDataLst>
          </p:nvPr>
        </p:nvSpPr>
        <p:spPr>
          <a:xfrm>
            <a:off x="8248375" y="3801141"/>
            <a:ext cx="180000" cy="9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700">
                <a:solidFill>
                  <a:schemeClr val="bg1"/>
                </a:solidFill>
              </a:rPr>
              <a:t>53%</a:t>
            </a:r>
          </a:p>
        </p:txBody>
      </p:sp>
      <p:sp>
        <p:nvSpPr>
          <p:cNvPr id="27" name="Rectangle 26">
            <a:extLst>
              <a:ext uri="{FF2B5EF4-FFF2-40B4-BE49-F238E27FC236}">
                <a16:creationId xmlns:a16="http://schemas.microsoft.com/office/drawing/2014/main" id="{53ACEC42-BCDA-2DE1-B30D-860379D5F2D2}"/>
              </a:ext>
            </a:extLst>
          </p:cNvPr>
          <p:cNvSpPr/>
          <p:nvPr>
            <p:custDataLst>
              <p:tags r:id="rId21"/>
            </p:custDataLst>
          </p:nvPr>
        </p:nvSpPr>
        <p:spPr>
          <a:xfrm>
            <a:off x="8248375" y="4045522"/>
            <a:ext cx="180000" cy="9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700">
                <a:solidFill>
                  <a:schemeClr val="bg1"/>
                </a:solidFill>
              </a:rPr>
              <a:t>53%</a:t>
            </a:r>
          </a:p>
        </p:txBody>
      </p:sp>
      <p:sp>
        <p:nvSpPr>
          <p:cNvPr id="28" name="Rectangle 27">
            <a:extLst>
              <a:ext uri="{FF2B5EF4-FFF2-40B4-BE49-F238E27FC236}">
                <a16:creationId xmlns:a16="http://schemas.microsoft.com/office/drawing/2014/main" id="{A4933879-0F4A-D57C-442C-10983B96DFBD}"/>
              </a:ext>
            </a:extLst>
          </p:cNvPr>
          <p:cNvSpPr/>
          <p:nvPr>
            <p:custDataLst>
              <p:tags r:id="rId22"/>
            </p:custDataLst>
          </p:nvPr>
        </p:nvSpPr>
        <p:spPr>
          <a:xfrm>
            <a:off x="8248375" y="4289905"/>
            <a:ext cx="180000" cy="9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700">
                <a:solidFill>
                  <a:schemeClr val="bg1"/>
                </a:solidFill>
              </a:rPr>
              <a:t>53%</a:t>
            </a:r>
          </a:p>
        </p:txBody>
      </p:sp>
      <p:sp>
        <p:nvSpPr>
          <p:cNvPr id="29" name="Rectangle 28">
            <a:extLst>
              <a:ext uri="{FF2B5EF4-FFF2-40B4-BE49-F238E27FC236}">
                <a16:creationId xmlns:a16="http://schemas.microsoft.com/office/drawing/2014/main" id="{7A48248E-9E22-2F06-90EF-DD0545A61EAB}"/>
              </a:ext>
            </a:extLst>
          </p:cNvPr>
          <p:cNvSpPr/>
          <p:nvPr>
            <p:custDataLst>
              <p:tags r:id="rId23"/>
            </p:custDataLst>
          </p:nvPr>
        </p:nvSpPr>
        <p:spPr>
          <a:xfrm>
            <a:off x="5546706" y="4613609"/>
            <a:ext cx="180000" cy="12985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700">
                <a:solidFill>
                  <a:schemeClr val="bg1"/>
                </a:solidFill>
              </a:rPr>
              <a:t>xx%</a:t>
            </a:r>
          </a:p>
        </p:txBody>
      </p:sp>
      <p:sp>
        <p:nvSpPr>
          <p:cNvPr id="30" name="Rectangle 29">
            <a:extLst>
              <a:ext uri="{FF2B5EF4-FFF2-40B4-BE49-F238E27FC236}">
                <a16:creationId xmlns:a16="http://schemas.microsoft.com/office/drawing/2014/main" id="{B47FA9EB-3372-2447-B85E-B3CC26047680}"/>
              </a:ext>
            </a:extLst>
          </p:cNvPr>
          <p:cNvSpPr/>
          <p:nvPr>
            <p:custDataLst>
              <p:tags r:id="rId24"/>
            </p:custDataLst>
          </p:nvPr>
        </p:nvSpPr>
        <p:spPr>
          <a:xfrm>
            <a:off x="5772257" y="4601342"/>
            <a:ext cx="2664000" cy="1442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fr-FR" sz="700">
                <a:solidFill>
                  <a:schemeClr val="accent1"/>
                </a:solidFill>
              </a:rPr>
              <a:t>% des répondants ayant identité le BNE </a:t>
            </a:r>
          </a:p>
        </p:txBody>
      </p:sp>
      <p:sp>
        <p:nvSpPr>
          <p:cNvPr id="31" name="Rectangle 30">
            <a:extLst>
              <a:ext uri="{FF2B5EF4-FFF2-40B4-BE49-F238E27FC236}">
                <a16:creationId xmlns:a16="http://schemas.microsoft.com/office/drawing/2014/main" id="{284FFFD5-8BB8-D647-8D11-4675ADEF5823}"/>
              </a:ext>
            </a:extLst>
          </p:cNvPr>
          <p:cNvSpPr/>
          <p:nvPr>
            <p:custDataLst>
              <p:tags r:id="rId25"/>
            </p:custDataLst>
          </p:nvPr>
        </p:nvSpPr>
        <p:spPr>
          <a:xfrm>
            <a:off x="5188511" y="4601342"/>
            <a:ext cx="1752719" cy="1543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fr-FR" sz="700" b="1">
                <a:solidFill>
                  <a:schemeClr val="tx1"/>
                </a:solidFill>
              </a:rPr>
              <a:t>Légende</a:t>
            </a:r>
          </a:p>
        </p:txBody>
      </p:sp>
      <p:sp>
        <p:nvSpPr>
          <p:cNvPr id="33" name="Rectangle 32">
            <a:extLst>
              <a:ext uri="{FF2B5EF4-FFF2-40B4-BE49-F238E27FC236}">
                <a16:creationId xmlns:a16="http://schemas.microsoft.com/office/drawing/2014/main" id="{8C04A8A5-326B-76ED-672B-F8B37EC160B5}"/>
              </a:ext>
            </a:extLst>
          </p:cNvPr>
          <p:cNvSpPr/>
          <p:nvPr>
            <p:custDataLst>
              <p:tags r:id="rId26"/>
            </p:custDataLst>
          </p:nvPr>
        </p:nvSpPr>
        <p:spPr>
          <a:xfrm>
            <a:off x="5867892" y="2632839"/>
            <a:ext cx="1881239" cy="1411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1000" b="1">
                <a:solidFill>
                  <a:schemeClr val="tx1"/>
                </a:solidFill>
              </a:rPr>
              <a:t>Liste des principaux BNE identifiés</a:t>
            </a:r>
          </a:p>
        </p:txBody>
      </p:sp>
      <p:pic>
        <p:nvPicPr>
          <p:cNvPr id="35" name="Graphique 34">
            <a:extLst>
              <a:ext uri="{FF2B5EF4-FFF2-40B4-BE49-F238E27FC236}">
                <a16:creationId xmlns:a16="http://schemas.microsoft.com/office/drawing/2014/main" id="{D17AB026-4B47-5B60-0BFC-C13A33FD27D5}"/>
              </a:ext>
            </a:extLst>
          </p:cNvPr>
          <p:cNvPicPr>
            <a:picLocks noChangeAspect="1"/>
          </p:cNvPicPr>
          <p:nvPr>
            <p:custDataLst>
              <p:tags r:id="rId27"/>
            </p:custDataLst>
          </p:nvPr>
        </p:nvPicPr>
        <p:blipFill>
          <a:blip>
            <a:extLst>
              <a:ext uri="{96DAC541-7B7A-43D3-8B79-37D633B846F1}">
                <asvg:svgBlip xmlns:asvg="http://schemas.microsoft.com/office/drawing/2016/SVG/main" r:embed="rId38"/>
              </a:ext>
            </a:extLst>
          </a:blip>
          <a:srcRect l="-1" r="-4068" b="18072"/>
          <a:stretch/>
        </p:blipFill>
        <p:spPr>
          <a:xfrm>
            <a:off x="687588" y="3215415"/>
            <a:ext cx="347425" cy="335677"/>
          </a:xfrm>
          <a:prstGeom prst="rect">
            <a:avLst/>
          </a:prstGeom>
        </p:spPr>
      </p:pic>
      <p:pic>
        <p:nvPicPr>
          <p:cNvPr id="39" name="Graphique 38">
            <a:extLst>
              <a:ext uri="{FF2B5EF4-FFF2-40B4-BE49-F238E27FC236}">
                <a16:creationId xmlns:a16="http://schemas.microsoft.com/office/drawing/2014/main" id="{2C900C3E-A6E2-C11E-FDA8-91E85B63A608}"/>
              </a:ext>
            </a:extLst>
          </p:cNvPr>
          <p:cNvPicPr>
            <a:picLocks noChangeAspect="1"/>
          </p:cNvPicPr>
          <p:nvPr>
            <p:custDataLst>
              <p:tags r:id="rId28"/>
            </p:custDataLst>
          </p:nvPr>
        </p:nvPicPr>
        <p:blipFill>
          <a:blip>
            <a:extLst>
              <a:ext uri="{96DAC541-7B7A-43D3-8B79-37D633B846F1}">
                <asvg:svgBlip xmlns:asvg="http://schemas.microsoft.com/office/drawing/2016/SVG/main" r:embed="rId39"/>
              </a:ext>
            </a:extLst>
          </a:blip>
          <a:srcRect r="433" b="25044"/>
          <a:stretch>
            <a:fillRect/>
          </a:stretch>
        </p:blipFill>
        <p:spPr>
          <a:xfrm>
            <a:off x="660199" y="1626040"/>
            <a:ext cx="402205" cy="371599"/>
          </a:xfrm>
          <a:prstGeom prst="rect">
            <a:avLst/>
          </a:prstGeom>
        </p:spPr>
      </p:pic>
      <p:sp>
        <p:nvSpPr>
          <p:cNvPr id="40" name="Rectangle 39">
            <a:extLst>
              <a:ext uri="{FF2B5EF4-FFF2-40B4-BE49-F238E27FC236}">
                <a16:creationId xmlns:a16="http://schemas.microsoft.com/office/drawing/2014/main" id="{E48A1E14-2AE1-F971-53F8-41E7218A1400}"/>
              </a:ext>
            </a:extLst>
          </p:cNvPr>
          <p:cNvSpPr/>
          <p:nvPr>
            <p:custDataLst>
              <p:tags r:id="rId29"/>
            </p:custDataLst>
          </p:nvPr>
        </p:nvSpPr>
        <p:spPr>
          <a:xfrm>
            <a:off x="467544" y="810955"/>
            <a:ext cx="787515" cy="78634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endParaRPr lang="fr-FR" sz="1400" b="1"/>
          </a:p>
          <a:p>
            <a:pPr algn="ctr"/>
            <a:r>
              <a:rPr lang="fr-FR" sz="1400" b="1"/>
              <a:t>Sujet</a:t>
            </a:r>
          </a:p>
        </p:txBody>
      </p:sp>
      <p:sp>
        <p:nvSpPr>
          <p:cNvPr id="41" name="Rectangle 40">
            <a:extLst>
              <a:ext uri="{FF2B5EF4-FFF2-40B4-BE49-F238E27FC236}">
                <a16:creationId xmlns:a16="http://schemas.microsoft.com/office/drawing/2014/main" id="{4B3C00EE-B9C2-329D-ADF0-8C5A3948A072}"/>
              </a:ext>
            </a:extLst>
          </p:cNvPr>
          <p:cNvSpPr/>
          <p:nvPr>
            <p:custDataLst>
              <p:tags r:id="rId30"/>
            </p:custDataLst>
          </p:nvPr>
        </p:nvSpPr>
        <p:spPr>
          <a:xfrm>
            <a:off x="1330609" y="810957"/>
            <a:ext cx="7156568" cy="786345"/>
          </a:xfrm>
          <a:prstGeom prst="rect">
            <a:avLst/>
          </a:prstGeom>
          <a:solidFill>
            <a:schemeClr val="bg2"/>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rtlCol="0" anchor="ctr"/>
          <a:lstStyle/>
          <a:p>
            <a:pPr marL="171450" indent="-171450" fontAlgn="ctr">
              <a:buFont typeface="Arial" panose="020B0604020202020204" pitchFamily="34" charset="0"/>
              <a:buChar char="•"/>
            </a:pPr>
            <a:r>
              <a:rPr lang="fr-FR" sz="1050">
                <a:solidFill>
                  <a:schemeClr val="tx1"/>
                </a:solidFill>
                <a:latin typeface="Calibri" panose="020F0502020204030204" pitchFamily="34" charset="0"/>
              </a:rPr>
              <a:t>Questionnaire envoyé au réseau ALLICE sur le sujet des BNE des projets en EE dans les industries </a:t>
            </a:r>
          </a:p>
          <a:p>
            <a:pPr marL="171450" indent="-171450" fontAlgn="ctr">
              <a:buFont typeface="Arial" panose="020B0604020202020204" pitchFamily="34" charset="0"/>
              <a:buChar char="•"/>
            </a:pPr>
            <a:r>
              <a:rPr lang="fr-FR" sz="1050">
                <a:solidFill>
                  <a:schemeClr val="tx1"/>
                </a:solidFill>
                <a:latin typeface="Calibri" panose="020F0502020204030204" pitchFamily="34" charset="0"/>
              </a:rPr>
              <a:t>15 réponses, dont 3 réponses d’exploitants industriels et 12 de fournisseurs de solution</a:t>
            </a:r>
          </a:p>
          <a:p>
            <a:pPr marL="171450" indent="-171450" fontAlgn="ctr">
              <a:buFont typeface="Arial" panose="020B0604020202020204" pitchFamily="34" charset="0"/>
              <a:buChar char="•"/>
            </a:pPr>
            <a:r>
              <a:rPr lang="fr-FR" sz="1050">
                <a:solidFill>
                  <a:schemeClr val="tx1"/>
                </a:solidFill>
                <a:latin typeface="Calibri" panose="020F0502020204030204" pitchFamily="34" charset="0"/>
              </a:rPr>
              <a:t>67% des répondants sont dans le secteur de l'énergie, les autres dans le secteur industriel, agro-industriel, bois ou matériaux </a:t>
            </a:r>
          </a:p>
          <a:p>
            <a:pPr marL="171450" indent="-171450" fontAlgn="ctr">
              <a:buFont typeface="Arial" panose="020B0604020202020204" pitchFamily="34" charset="0"/>
              <a:buChar char="•"/>
            </a:pPr>
            <a:r>
              <a:rPr lang="fr-FR" sz="1050">
                <a:solidFill>
                  <a:schemeClr val="tx1"/>
                </a:solidFill>
                <a:latin typeface="Calibri" panose="020F0502020204030204" pitchFamily="34" charset="0"/>
              </a:rPr>
              <a:t>40% des répondants travaillent dans le Développement Commercial, 20% dans la fonction Technique/Process, 15% en R&amp;D/Innovation, 15% dans la Direction Générale et 10% en Finance</a:t>
            </a:r>
          </a:p>
        </p:txBody>
      </p:sp>
      <p:pic>
        <p:nvPicPr>
          <p:cNvPr id="43" name="Graphique 42">
            <a:extLst>
              <a:ext uri="{FF2B5EF4-FFF2-40B4-BE49-F238E27FC236}">
                <a16:creationId xmlns:a16="http://schemas.microsoft.com/office/drawing/2014/main" id="{47304C71-8BB5-7EE5-C984-7B274BC9DAE8}"/>
              </a:ext>
            </a:extLst>
          </p:cNvPr>
          <p:cNvPicPr>
            <a:picLocks noChangeAspect="1"/>
          </p:cNvPicPr>
          <p:nvPr>
            <p:custDataLst>
              <p:tags r:id="rId31"/>
            </p:custDataLst>
          </p:nvPr>
        </p:nvPicPr>
        <p:blipFill>
          <a:blip>
            <a:extLst>
              <a:ext uri="{96DAC541-7B7A-43D3-8B79-37D633B846F1}">
                <asvg:svgBlip xmlns:asvg="http://schemas.microsoft.com/office/drawing/2016/SVG/main" r:embed="rId40"/>
              </a:ext>
            </a:extLst>
          </a:blip>
          <a:srcRect r="4269" b="12295"/>
          <a:stretch>
            <a:fillRect/>
          </a:stretch>
        </p:blipFill>
        <p:spPr>
          <a:xfrm>
            <a:off x="716031" y="856505"/>
            <a:ext cx="290540" cy="326675"/>
          </a:xfrm>
          <a:prstGeom prst="rect">
            <a:avLst/>
          </a:prstGeom>
        </p:spPr>
      </p:pic>
      <p:sp>
        <p:nvSpPr>
          <p:cNvPr id="44" name="Rectangle 43">
            <a:extLst>
              <a:ext uri="{FF2B5EF4-FFF2-40B4-BE49-F238E27FC236}">
                <a16:creationId xmlns:a16="http://schemas.microsoft.com/office/drawing/2014/main" id="{0A94290A-8C22-482C-39F4-6DA2921E7985}"/>
              </a:ext>
            </a:extLst>
          </p:cNvPr>
          <p:cNvSpPr/>
          <p:nvPr>
            <p:custDataLst>
              <p:tags r:id="rId32"/>
            </p:custDataLst>
          </p:nvPr>
        </p:nvSpPr>
        <p:spPr>
          <a:xfrm>
            <a:off x="5546706" y="4778677"/>
            <a:ext cx="180000" cy="12985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a:r>
              <a:rPr lang="fr-FR" sz="600" i="1">
                <a:solidFill>
                  <a:schemeClr val="accent1">
                    <a:lumMod val="50000"/>
                    <a:lumOff val="50000"/>
                  </a:schemeClr>
                </a:solidFill>
              </a:rPr>
              <a:t>xx%</a:t>
            </a:r>
          </a:p>
        </p:txBody>
      </p:sp>
      <p:sp>
        <p:nvSpPr>
          <p:cNvPr id="45" name="Rectangle 44">
            <a:extLst>
              <a:ext uri="{FF2B5EF4-FFF2-40B4-BE49-F238E27FC236}">
                <a16:creationId xmlns:a16="http://schemas.microsoft.com/office/drawing/2014/main" id="{E205BF1C-A120-0E7A-4414-A7B336207412}"/>
              </a:ext>
            </a:extLst>
          </p:cNvPr>
          <p:cNvSpPr/>
          <p:nvPr>
            <p:custDataLst>
              <p:tags r:id="rId33"/>
            </p:custDataLst>
          </p:nvPr>
        </p:nvSpPr>
        <p:spPr>
          <a:xfrm>
            <a:off x="5772257" y="4766410"/>
            <a:ext cx="1752719" cy="1421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fr-FR" sz="700">
                <a:solidFill>
                  <a:schemeClr val="accent1"/>
                </a:solidFill>
              </a:rPr>
              <a:t>Top 3 des BNE monétisés</a:t>
            </a:r>
          </a:p>
        </p:txBody>
      </p:sp>
      <p:sp>
        <p:nvSpPr>
          <p:cNvPr id="10" name="Rectangle 9">
            <a:extLst>
              <a:ext uri="{FF2B5EF4-FFF2-40B4-BE49-F238E27FC236}">
                <a16:creationId xmlns:a16="http://schemas.microsoft.com/office/drawing/2014/main" id="{3C2B2D43-C032-36A6-4F38-5AA012CE969A}"/>
              </a:ext>
            </a:extLst>
          </p:cNvPr>
          <p:cNvSpPr/>
          <p:nvPr>
            <p:custDataLst>
              <p:tags r:id="rId34"/>
            </p:custDataLst>
          </p:nvPr>
        </p:nvSpPr>
        <p:spPr>
          <a:xfrm>
            <a:off x="0" y="-9058"/>
            <a:ext cx="2016000" cy="127452"/>
          </a:xfrm>
          <a:prstGeom prst="rect">
            <a:avLst/>
          </a:prstGeom>
          <a:solidFill>
            <a:schemeClr val="tx2">
              <a:lumMod val="25000"/>
              <a:lumOff val="75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Phase 4 – Bonnes pratiques et recommandations</a:t>
            </a:r>
          </a:p>
        </p:txBody>
      </p:sp>
      <p:sp>
        <p:nvSpPr>
          <p:cNvPr id="13" name="Rectangle 12">
            <a:extLst>
              <a:ext uri="{FF2B5EF4-FFF2-40B4-BE49-F238E27FC236}">
                <a16:creationId xmlns:a16="http://schemas.microsoft.com/office/drawing/2014/main" id="{3E05F53F-8610-33DD-4322-EC1CAD54F552}"/>
              </a:ext>
            </a:extLst>
          </p:cNvPr>
          <p:cNvSpPr/>
          <p:nvPr>
            <p:custDataLst>
              <p:tags r:id="rId35"/>
            </p:custDataLst>
          </p:nvPr>
        </p:nvSpPr>
        <p:spPr>
          <a:xfrm>
            <a:off x="2016000" y="-9058"/>
            <a:ext cx="4428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Ins="36000" rtlCol="0" anchor="ctr"/>
          <a:lstStyle/>
          <a:p>
            <a:r>
              <a:rPr lang="fr-FR" sz="700" b="1">
                <a:solidFill>
                  <a:schemeClr val="accent1"/>
                </a:solidFill>
              </a:rPr>
              <a:t>A – Identification des barrières et leviers à l’inclusion des BNE dans l’analyse financière des projets d’investissement</a:t>
            </a:r>
          </a:p>
        </p:txBody>
      </p:sp>
    </p:spTree>
    <p:extLst>
      <p:ext uri="{BB962C8B-B14F-4D97-AF65-F5344CB8AC3E}">
        <p14:creationId xmlns:p14="http://schemas.microsoft.com/office/powerpoint/2010/main" val="8904747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5CAF0-B4FD-621B-C974-5EC3E55B2C9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1F61E1D-7DC6-DDE9-14D3-DE59A2E09061}"/>
              </a:ext>
            </a:extLst>
          </p:cNvPr>
          <p:cNvSpPr>
            <a:spLocks noGrp="1"/>
          </p:cNvSpPr>
          <p:nvPr>
            <p:ph type="title"/>
            <p:custDataLst>
              <p:tags r:id="rId1"/>
            </p:custDataLst>
          </p:nvPr>
        </p:nvSpPr>
        <p:spPr/>
        <p:txBody>
          <a:bodyPr/>
          <a:lstStyle/>
          <a:p>
            <a:r>
              <a:rPr lang="fr-FR" sz="1800">
                <a:solidFill>
                  <a:schemeClr val="tx2"/>
                </a:solidFill>
                <a:latin typeface="Open Sans" panose="020B0606030504020204" pitchFamily="34" charset="0"/>
                <a:ea typeface="Open Sans" panose="020B0606030504020204" pitchFamily="34" charset="0"/>
                <a:cs typeface="Open Sans" panose="020B0606030504020204" pitchFamily="34" charset="0"/>
              </a:rPr>
              <a:t>Synthèse des résultats du questionnaire (2/2)</a:t>
            </a:r>
            <a:endParaRPr lang="en-GB" sz="1800">
              <a:solidFill>
                <a:schemeClr val="tx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Espace réservé du numéro de diapositive 3">
            <a:extLst>
              <a:ext uri="{FF2B5EF4-FFF2-40B4-BE49-F238E27FC236}">
                <a16:creationId xmlns:a16="http://schemas.microsoft.com/office/drawing/2014/main" id="{3B54FDB7-A6BF-A677-A93D-4BE2C2F900D1}"/>
              </a:ext>
            </a:extLst>
          </p:cNvPr>
          <p:cNvSpPr>
            <a:spLocks noGrp="1"/>
          </p:cNvSpPr>
          <p:nvPr>
            <p:ph type="sldNum" sz="quarter" idx="4"/>
            <p:custDataLst>
              <p:tags r:id="rId2"/>
            </p:custDataLst>
          </p:nvPr>
        </p:nvSpPr>
        <p:spPr/>
        <p:txBody>
          <a:bodyPr/>
          <a:lstStyle/>
          <a:p>
            <a:fld id="{36B95A73-A89A-4BC7-8564-4CF1D1DD2F51}" type="slidenum">
              <a:rPr lang="fr-FR" smtClean="0"/>
              <a:pPr/>
              <a:t>74</a:t>
            </a:fld>
            <a:endParaRPr lang="fr-FR"/>
          </a:p>
        </p:txBody>
      </p:sp>
      <p:sp>
        <p:nvSpPr>
          <p:cNvPr id="5" name="Espace réservé de la date 4">
            <a:extLst>
              <a:ext uri="{FF2B5EF4-FFF2-40B4-BE49-F238E27FC236}">
                <a16:creationId xmlns:a16="http://schemas.microsoft.com/office/drawing/2014/main" id="{F4E1803C-C426-B523-2FA4-7920FD70D39B}"/>
              </a:ext>
            </a:extLst>
          </p:cNvPr>
          <p:cNvSpPr>
            <a:spLocks noGrp="1"/>
          </p:cNvSpPr>
          <p:nvPr>
            <p:ph type="dt" sz="half" idx="2"/>
            <p:custDataLst>
              <p:tags r:id="rId3"/>
            </p:custDataLst>
          </p:nvPr>
        </p:nvSpPr>
        <p:spPr/>
        <p:txBody>
          <a:bodyPr/>
          <a:lstStyle/>
          <a:p>
            <a:fld id="{F04A98FF-4B1A-4EC5-B384-7BE28DC070B5}" type="datetime1">
              <a:rPr lang="fr-FR" smtClean="0"/>
              <a:t>27/05/2026</a:t>
            </a:fld>
            <a:endParaRPr lang="fr-FR"/>
          </a:p>
        </p:txBody>
      </p:sp>
      <p:sp>
        <p:nvSpPr>
          <p:cNvPr id="6" name="Espace réservé du pied de page 5">
            <a:extLst>
              <a:ext uri="{FF2B5EF4-FFF2-40B4-BE49-F238E27FC236}">
                <a16:creationId xmlns:a16="http://schemas.microsoft.com/office/drawing/2014/main" id="{469C3DEB-A5A7-6A30-7D2D-717C3D58B14F}"/>
              </a:ext>
            </a:extLst>
          </p:cNvPr>
          <p:cNvSpPr>
            <a:spLocks noGrp="1"/>
          </p:cNvSpPr>
          <p:nvPr>
            <p:ph type="ftr" sz="quarter" idx="3"/>
            <p:custDataLst>
              <p:tags r:id="rId4"/>
            </p:custDataLst>
          </p:nvPr>
        </p:nvSpPr>
        <p:spPr>
          <a:xfrm>
            <a:off x="1330609" y="4831466"/>
            <a:ext cx="6753947" cy="280534"/>
          </a:xfrm>
        </p:spPr>
        <p:txBody>
          <a:bodyPr/>
          <a:lstStyle/>
          <a:p>
            <a:pPr algn="l"/>
            <a:r>
              <a:rPr lang="fr-FR" sz="600"/>
              <a:t>Note :  [1] Note de 2 sur 5; [2] Gestion de Maintenance Assistée par Ordinateur; [3] Taux de Rendement Synthétique, indicateur de référence dans l’industrie, qui permet de connaitre le niveau de performance d’un outil de production </a:t>
            </a:r>
          </a:p>
        </p:txBody>
      </p:sp>
      <p:sp>
        <p:nvSpPr>
          <p:cNvPr id="8" name="Rectangle 7">
            <a:extLst>
              <a:ext uri="{FF2B5EF4-FFF2-40B4-BE49-F238E27FC236}">
                <a16:creationId xmlns:a16="http://schemas.microsoft.com/office/drawing/2014/main" id="{7DAEF708-9102-A884-E588-9724C4164D74}"/>
              </a:ext>
            </a:extLst>
          </p:cNvPr>
          <p:cNvSpPr/>
          <p:nvPr>
            <p:custDataLst>
              <p:tags r:id="rId5"/>
            </p:custDataLst>
          </p:nvPr>
        </p:nvSpPr>
        <p:spPr>
          <a:xfrm>
            <a:off x="467544" y="810955"/>
            <a:ext cx="787515" cy="351234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rIns="36000" rtlCol="0" anchor="ctr"/>
          <a:lstStyle/>
          <a:p>
            <a:pPr algn="ctr"/>
            <a:r>
              <a:rPr lang="fr-FR" sz="1400" b="1"/>
              <a:t>Exemples</a:t>
            </a:r>
          </a:p>
        </p:txBody>
      </p:sp>
      <p:sp>
        <p:nvSpPr>
          <p:cNvPr id="13" name="Rectangle 12">
            <a:extLst>
              <a:ext uri="{FF2B5EF4-FFF2-40B4-BE49-F238E27FC236}">
                <a16:creationId xmlns:a16="http://schemas.microsoft.com/office/drawing/2014/main" id="{CA24BCCD-AFF0-A6D7-17A9-3AAFDB325D3F}"/>
              </a:ext>
            </a:extLst>
          </p:cNvPr>
          <p:cNvSpPr/>
          <p:nvPr>
            <p:custDataLst>
              <p:tags r:id="rId6"/>
            </p:custDataLst>
          </p:nvPr>
        </p:nvSpPr>
        <p:spPr>
          <a:xfrm>
            <a:off x="1320265" y="810955"/>
            <a:ext cx="7156568" cy="2086481"/>
          </a:xfrm>
          <a:prstGeom prst="rect">
            <a:avLst/>
          </a:prstGeom>
          <a:solidFill>
            <a:schemeClr val="bg2"/>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numCol="1" rtlCol="0" anchor="t"/>
          <a:lstStyle/>
          <a:p>
            <a:pPr fontAlgn="ctr"/>
            <a:r>
              <a:rPr lang="fr-FR" sz="1050" b="1" u="sng">
                <a:solidFill>
                  <a:schemeClr val="tx1"/>
                </a:solidFill>
                <a:latin typeface="Calibri" panose="020F0502020204030204" pitchFamily="34" charset="0"/>
              </a:rPr>
              <a:t>Exemple 1 – Entreprise agro-industrielle (exploitant industriel)</a:t>
            </a:r>
          </a:p>
          <a:p>
            <a:pPr marL="171450" lvl="1" indent="-171450" fontAlgn="ctr">
              <a:spcBef>
                <a:spcPts val="300"/>
              </a:spcBef>
              <a:buFont typeface="Arial" panose="020B0604020202020204" pitchFamily="34" charset="0"/>
              <a:buChar char="•"/>
            </a:pPr>
            <a:r>
              <a:rPr lang="fr-FR" sz="1050">
                <a:solidFill>
                  <a:schemeClr val="tx1"/>
                </a:solidFill>
                <a:latin typeface="Calibri" panose="020F0502020204030204" pitchFamily="34" charset="0"/>
              </a:rPr>
              <a:t>Un responsable process &amp; décarbonation juge avoir des connaissances de base sur les BNE et considère ne pas rencontrer de freins particuliers pour intégrer les BNE. La méthode présentée pour monétiser les BNE est la suivante : </a:t>
            </a:r>
          </a:p>
          <a:p>
            <a:pPr marL="0" lvl="1" fontAlgn="ctr">
              <a:spcBef>
                <a:spcPts val="300"/>
              </a:spcBef>
            </a:pPr>
            <a:endParaRPr lang="fr-FR" sz="1050">
              <a:solidFill>
                <a:schemeClr val="tx1"/>
              </a:solidFill>
              <a:latin typeface="Calibri" panose="020F0502020204030204" pitchFamily="34" charset="0"/>
            </a:endParaRPr>
          </a:p>
        </p:txBody>
      </p:sp>
      <p:sp>
        <p:nvSpPr>
          <p:cNvPr id="27" name="Rectangle 26">
            <a:extLst>
              <a:ext uri="{FF2B5EF4-FFF2-40B4-BE49-F238E27FC236}">
                <a16:creationId xmlns:a16="http://schemas.microsoft.com/office/drawing/2014/main" id="{AFAAA12A-A163-3FA9-D268-FA4ED623BD32}"/>
              </a:ext>
            </a:extLst>
          </p:cNvPr>
          <p:cNvSpPr/>
          <p:nvPr>
            <p:custDataLst>
              <p:tags r:id="rId7"/>
            </p:custDataLst>
          </p:nvPr>
        </p:nvSpPr>
        <p:spPr>
          <a:xfrm>
            <a:off x="1320265" y="3009955"/>
            <a:ext cx="7156568" cy="1313347"/>
          </a:xfrm>
          <a:prstGeom prst="rect">
            <a:avLst/>
          </a:prstGeom>
          <a:solidFill>
            <a:schemeClr val="bg2"/>
          </a:solidFill>
          <a:ln w="9525">
            <a:noFill/>
            <a:prstDash val="dash"/>
          </a:ln>
        </p:spPr>
        <p:style>
          <a:lnRef idx="2">
            <a:schemeClr val="accent1">
              <a:shade val="15000"/>
            </a:schemeClr>
          </a:lnRef>
          <a:fillRef idx="1">
            <a:schemeClr val="accent1"/>
          </a:fillRef>
          <a:effectRef idx="0">
            <a:schemeClr val="accent1"/>
          </a:effectRef>
          <a:fontRef idx="minor">
            <a:schemeClr val="lt1"/>
          </a:fontRef>
        </p:style>
        <p:txBody>
          <a:bodyPr lIns="36000" tIns="36000" rIns="36000" numCol="1" rtlCol="0" anchor="ctr"/>
          <a:lstStyle/>
          <a:p>
            <a:pPr fontAlgn="ctr">
              <a:spcBef>
                <a:spcPts val="300"/>
              </a:spcBef>
            </a:pPr>
            <a:r>
              <a:rPr lang="fr-FR" sz="1050" b="1" u="sng">
                <a:solidFill>
                  <a:schemeClr val="tx1"/>
                </a:solidFill>
                <a:latin typeface="Calibri" panose="020F0502020204030204" pitchFamily="34" charset="0"/>
              </a:rPr>
              <a:t>Exemple 2 – Entreprise dans l’énergie (fournisseur de solution)</a:t>
            </a:r>
          </a:p>
          <a:p>
            <a:pPr marL="171450" lvl="1" indent="-171450" fontAlgn="ctr">
              <a:spcBef>
                <a:spcPts val="300"/>
              </a:spcBef>
              <a:buFont typeface="Arial" panose="020B0604020202020204" pitchFamily="34" charset="0"/>
              <a:buChar char="•"/>
            </a:pPr>
            <a:r>
              <a:rPr lang="fr-FR" sz="1050">
                <a:solidFill>
                  <a:schemeClr val="tx1"/>
                </a:solidFill>
                <a:latin typeface="Calibri" panose="020F0502020204030204" pitchFamily="34" charset="0"/>
              </a:rPr>
              <a:t>Une directrice financement a des connaissances solides sur les BNE même si l'entreprise accorde une importance faible aux projets en EE</a:t>
            </a:r>
            <a:r>
              <a:rPr lang="fr-FR" sz="1050" baseline="30000">
                <a:solidFill>
                  <a:schemeClr val="tx1"/>
                </a:solidFill>
                <a:latin typeface="Calibri" panose="020F0502020204030204" pitchFamily="34" charset="0"/>
              </a:rPr>
              <a:t> [1]</a:t>
            </a:r>
          </a:p>
          <a:p>
            <a:pPr marL="171450" lvl="1" indent="-171450" fontAlgn="ctr">
              <a:spcBef>
                <a:spcPts val="300"/>
              </a:spcBef>
              <a:buFont typeface="Arial" panose="020B0604020202020204" pitchFamily="34" charset="0"/>
              <a:buChar char="•"/>
            </a:pPr>
            <a:r>
              <a:rPr lang="fr-FR" sz="1050">
                <a:solidFill>
                  <a:schemeClr val="tx1"/>
                </a:solidFill>
                <a:latin typeface="Calibri" panose="020F0502020204030204" pitchFamily="34" charset="0"/>
              </a:rPr>
              <a:t>La mise en place de projet en EE est en partie freinée par une rentabilité dite insuffisante, qui s'explique par une analyse financière incomplète des projets en EE ("analyse très sommaire de la valeur générée par le projet")</a:t>
            </a:r>
          </a:p>
          <a:p>
            <a:pPr marL="171450" lvl="1" indent="-171450" fontAlgn="ctr">
              <a:spcBef>
                <a:spcPts val="300"/>
              </a:spcBef>
              <a:buFont typeface="Arial" panose="020B0604020202020204" pitchFamily="34" charset="0"/>
              <a:buChar char="•"/>
            </a:pPr>
            <a:r>
              <a:rPr lang="fr-FR" sz="1050">
                <a:solidFill>
                  <a:schemeClr val="tx1"/>
                </a:solidFill>
                <a:latin typeface="Calibri" panose="020F0502020204030204" pitchFamily="34" charset="0"/>
              </a:rPr>
              <a:t>L'entreprise ne monétise pas les BNE parce que leurs clients ne sont généralement pas intéressés et n'acceptent de ne donner qu'une valeur financière aux économies d'énergie</a:t>
            </a:r>
          </a:p>
        </p:txBody>
      </p:sp>
      <p:grpSp>
        <p:nvGrpSpPr>
          <p:cNvPr id="34" name="Groupe 33">
            <a:extLst>
              <a:ext uri="{FF2B5EF4-FFF2-40B4-BE49-F238E27FC236}">
                <a16:creationId xmlns:a16="http://schemas.microsoft.com/office/drawing/2014/main" id="{E4E70B3F-37F7-E262-9A6A-6ECC7DD377CD}"/>
              </a:ext>
            </a:extLst>
          </p:cNvPr>
          <p:cNvGrpSpPr/>
          <p:nvPr>
            <p:custDataLst>
              <p:tags r:id="rId8"/>
            </p:custDataLst>
          </p:nvPr>
        </p:nvGrpSpPr>
        <p:grpSpPr>
          <a:xfrm>
            <a:off x="1631935" y="1433914"/>
            <a:ext cx="6533229" cy="1354502"/>
            <a:chOff x="1445233" y="1500033"/>
            <a:chExt cx="6533229" cy="1354502"/>
          </a:xfrm>
        </p:grpSpPr>
        <p:sp>
          <p:nvSpPr>
            <p:cNvPr id="3" name="Rectangle 2">
              <a:extLst>
                <a:ext uri="{FF2B5EF4-FFF2-40B4-BE49-F238E27FC236}">
                  <a16:creationId xmlns:a16="http://schemas.microsoft.com/office/drawing/2014/main" id="{E466DCD3-7DCC-9BD8-9908-91C1E61E534C}"/>
                </a:ext>
              </a:extLst>
            </p:cNvPr>
            <p:cNvSpPr/>
            <p:nvPr/>
          </p:nvSpPr>
          <p:spPr>
            <a:xfrm>
              <a:off x="1445233" y="1710346"/>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solidFill>
                  <a:ea typeface="Calibri"/>
                  <a:cs typeface="Calibri"/>
                </a:rPr>
                <a:t>Réduction des émissions (CO2, agents chimiques…)</a:t>
              </a:r>
            </a:p>
          </p:txBody>
        </p:sp>
        <p:sp>
          <p:nvSpPr>
            <p:cNvPr id="16" name="Rectangle 15">
              <a:extLst>
                <a:ext uri="{FF2B5EF4-FFF2-40B4-BE49-F238E27FC236}">
                  <a16:creationId xmlns:a16="http://schemas.microsoft.com/office/drawing/2014/main" id="{F6CB4FC9-046E-B3B8-027A-BC1B613ACC6F}"/>
                </a:ext>
              </a:extLst>
            </p:cNvPr>
            <p:cNvSpPr/>
            <p:nvPr/>
          </p:nvSpPr>
          <p:spPr>
            <a:xfrm>
              <a:off x="1445233" y="2258090"/>
              <a:ext cx="3240000" cy="2645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solidFill>
                </a:rPr>
                <a:t>Diminution des coûts de maintenance</a:t>
              </a:r>
            </a:p>
          </p:txBody>
        </p:sp>
        <p:sp>
          <p:nvSpPr>
            <p:cNvPr id="17" name="Rectangle 16">
              <a:extLst>
                <a:ext uri="{FF2B5EF4-FFF2-40B4-BE49-F238E27FC236}">
                  <a16:creationId xmlns:a16="http://schemas.microsoft.com/office/drawing/2014/main" id="{234A738D-ECCB-C1E7-8427-6E365ADDB75F}"/>
                </a:ext>
              </a:extLst>
            </p:cNvPr>
            <p:cNvSpPr/>
            <p:nvPr/>
          </p:nvSpPr>
          <p:spPr>
            <a:xfrm>
              <a:off x="1445233" y="1984218"/>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rIns="36000" rtlCol="0" anchor="ctr"/>
            <a:lstStyle/>
            <a:p>
              <a:r>
                <a:rPr lang="fr-FR" sz="900" i="1">
                  <a:solidFill>
                    <a:schemeClr val="accent1"/>
                  </a:solidFill>
                </a:rPr>
                <a:t>Réduction de l’utilisation d’eau et/ou de production des déchets</a:t>
              </a:r>
            </a:p>
          </p:txBody>
        </p:sp>
        <p:sp>
          <p:nvSpPr>
            <p:cNvPr id="19" name="Rectangle 18">
              <a:extLst>
                <a:ext uri="{FF2B5EF4-FFF2-40B4-BE49-F238E27FC236}">
                  <a16:creationId xmlns:a16="http://schemas.microsoft.com/office/drawing/2014/main" id="{F9236F12-B5FA-7557-7E32-DFA178EACF88}"/>
                </a:ext>
              </a:extLst>
            </p:cNvPr>
            <p:cNvSpPr/>
            <p:nvPr/>
          </p:nvSpPr>
          <p:spPr>
            <a:xfrm>
              <a:off x="1445233" y="2589938"/>
              <a:ext cx="3240000" cy="2645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solidFill>
                </a:rPr>
                <a:t>Amélioration de la fiabilité/flexibilité du processus de production</a:t>
              </a:r>
            </a:p>
          </p:txBody>
        </p:sp>
        <p:sp>
          <p:nvSpPr>
            <p:cNvPr id="28" name="Rectangle 27">
              <a:extLst>
                <a:ext uri="{FF2B5EF4-FFF2-40B4-BE49-F238E27FC236}">
                  <a16:creationId xmlns:a16="http://schemas.microsoft.com/office/drawing/2014/main" id="{AC5D657F-443F-871D-FADF-0E8182993454}"/>
                </a:ext>
              </a:extLst>
            </p:cNvPr>
            <p:cNvSpPr/>
            <p:nvPr/>
          </p:nvSpPr>
          <p:spPr>
            <a:xfrm>
              <a:off x="2150928" y="1500033"/>
              <a:ext cx="1828610" cy="1621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1000" b="1">
                  <a:solidFill>
                    <a:schemeClr val="tx1"/>
                  </a:solidFill>
                </a:rPr>
                <a:t>Liste des principaux BNE identifiés</a:t>
              </a:r>
            </a:p>
          </p:txBody>
        </p:sp>
        <p:sp>
          <p:nvSpPr>
            <p:cNvPr id="29" name="Rectangle 28">
              <a:extLst>
                <a:ext uri="{FF2B5EF4-FFF2-40B4-BE49-F238E27FC236}">
                  <a16:creationId xmlns:a16="http://schemas.microsoft.com/office/drawing/2014/main" id="{7E4EBDE1-5909-A081-CFEB-BDF377AC3806}"/>
                </a:ext>
              </a:extLst>
            </p:cNvPr>
            <p:cNvSpPr/>
            <p:nvPr/>
          </p:nvSpPr>
          <p:spPr>
            <a:xfrm>
              <a:off x="5482103" y="1507801"/>
              <a:ext cx="1752719" cy="1543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1000" b="1">
                  <a:solidFill>
                    <a:schemeClr val="tx1"/>
                  </a:solidFill>
                </a:rPr>
                <a:t>Méthode de monétisation</a:t>
              </a:r>
            </a:p>
          </p:txBody>
        </p:sp>
        <p:sp>
          <p:nvSpPr>
            <p:cNvPr id="30" name="Rectangle 29">
              <a:extLst>
                <a:ext uri="{FF2B5EF4-FFF2-40B4-BE49-F238E27FC236}">
                  <a16:creationId xmlns:a16="http://schemas.microsoft.com/office/drawing/2014/main" id="{948FADA9-3AF5-784B-404B-64A57156E306}"/>
                </a:ext>
              </a:extLst>
            </p:cNvPr>
            <p:cNvSpPr/>
            <p:nvPr/>
          </p:nvSpPr>
          <p:spPr>
            <a:xfrm>
              <a:off x="4738462" y="1709282"/>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solidFill>
                  <a:cs typeface="Calibri"/>
                </a:rPr>
                <a:t>Gain lié à la réduction des émissions CO2 (marché carbone ETS)</a:t>
              </a:r>
            </a:p>
          </p:txBody>
        </p:sp>
        <p:sp>
          <p:nvSpPr>
            <p:cNvPr id="31" name="Rectangle 30">
              <a:extLst>
                <a:ext uri="{FF2B5EF4-FFF2-40B4-BE49-F238E27FC236}">
                  <a16:creationId xmlns:a16="http://schemas.microsoft.com/office/drawing/2014/main" id="{A695FDB0-6994-38F9-9086-55B09C9E42C4}"/>
                </a:ext>
              </a:extLst>
            </p:cNvPr>
            <p:cNvSpPr/>
            <p:nvPr/>
          </p:nvSpPr>
          <p:spPr>
            <a:xfrm>
              <a:off x="4738462" y="2257734"/>
              <a:ext cx="3240000" cy="2645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solidFill>
                </a:rPr>
                <a:t>Historique GMAO </a:t>
              </a:r>
              <a:r>
                <a:rPr lang="fr-FR" sz="900" i="1" baseline="30000">
                  <a:solidFill>
                    <a:schemeClr val="accent1"/>
                  </a:solidFill>
                </a:rPr>
                <a:t>[2] </a:t>
              </a:r>
              <a:r>
                <a:rPr lang="fr-FR" sz="900" i="1">
                  <a:solidFill>
                    <a:schemeClr val="accent1"/>
                  </a:solidFill>
                </a:rPr>
                <a:t>des coûts de maintenance par atelier, comparé aux coûts prévisionnels des nouveaux investissements</a:t>
              </a:r>
            </a:p>
          </p:txBody>
        </p:sp>
        <p:sp>
          <p:nvSpPr>
            <p:cNvPr id="32" name="Rectangle 31">
              <a:extLst>
                <a:ext uri="{FF2B5EF4-FFF2-40B4-BE49-F238E27FC236}">
                  <a16:creationId xmlns:a16="http://schemas.microsoft.com/office/drawing/2014/main" id="{6DC6E0D5-522B-C138-88C9-0A765C6337E1}"/>
                </a:ext>
              </a:extLst>
            </p:cNvPr>
            <p:cNvSpPr/>
            <p:nvPr/>
          </p:nvSpPr>
          <p:spPr>
            <a:xfrm>
              <a:off x="4738462" y="1983508"/>
              <a:ext cx="3240000" cy="206620"/>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rIns="36000" rtlCol="0" anchor="ctr"/>
            <a:lstStyle/>
            <a:p>
              <a:r>
                <a:rPr lang="fr-FR" sz="900" i="1">
                  <a:solidFill>
                    <a:schemeClr val="accent1"/>
                  </a:solidFill>
                </a:rPr>
                <a:t>Gain lié à la consommation d’eau, son traitement et sa valorisation </a:t>
              </a:r>
            </a:p>
          </p:txBody>
        </p:sp>
        <p:sp>
          <p:nvSpPr>
            <p:cNvPr id="33" name="Rectangle 32">
              <a:extLst>
                <a:ext uri="{FF2B5EF4-FFF2-40B4-BE49-F238E27FC236}">
                  <a16:creationId xmlns:a16="http://schemas.microsoft.com/office/drawing/2014/main" id="{B4280E59-6217-92E2-C6F8-005CC32059B9}"/>
                </a:ext>
              </a:extLst>
            </p:cNvPr>
            <p:cNvSpPr/>
            <p:nvPr/>
          </p:nvSpPr>
          <p:spPr>
            <a:xfrm>
              <a:off x="4738462" y="2589938"/>
              <a:ext cx="3240000" cy="264597"/>
            </a:xfrm>
            <a:prstGeom prst="rect">
              <a:avLst/>
            </a:prstGeom>
            <a:noFill/>
            <a:ln w="31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72000" tIns="45720" rIns="36000" bIns="45720" rtlCol="0" anchor="ctr"/>
            <a:lstStyle/>
            <a:p>
              <a:r>
                <a:rPr lang="fr-FR" sz="900" i="1">
                  <a:solidFill>
                    <a:schemeClr val="accent1"/>
                  </a:solidFill>
                </a:rPr>
                <a:t>Amélioration de la régularité de production (TRS </a:t>
              </a:r>
              <a:r>
                <a:rPr lang="fr-FR" sz="900" i="1" baseline="30000">
                  <a:solidFill>
                    <a:schemeClr val="accent1"/>
                  </a:solidFill>
                </a:rPr>
                <a:t>[3]</a:t>
              </a:r>
              <a:r>
                <a:rPr lang="fr-FR" sz="900" i="1">
                  <a:solidFill>
                    <a:schemeClr val="accent1"/>
                  </a:solidFill>
                </a:rPr>
                <a:t>, heures d'arrêts...)</a:t>
              </a:r>
            </a:p>
          </p:txBody>
        </p:sp>
      </p:grpSp>
      <p:pic>
        <p:nvPicPr>
          <p:cNvPr id="36" name="Graphique 35">
            <a:extLst>
              <a:ext uri="{FF2B5EF4-FFF2-40B4-BE49-F238E27FC236}">
                <a16:creationId xmlns:a16="http://schemas.microsoft.com/office/drawing/2014/main" id="{DA4CCAFE-7647-46EF-1B74-B88758E14C19}"/>
              </a:ext>
            </a:extLst>
          </p:cNvPr>
          <p:cNvPicPr>
            <a:picLocks noChangeAspect="1"/>
          </p:cNvPicPr>
          <p:nvPr>
            <p:custDataLst>
              <p:tags r:id="rId9"/>
            </p:custDataLst>
          </p:nvPr>
        </p:nvPicPr>
        <p:blipFill>
          <a:blip>
            <a:extLst>
              <a:ext uri="{96DAC541-7B7A-43D3-8B79-37D633B846F1}">
                <asvg:svgBlip xmlns:asvg="http://schemas.microsoft.com/office/drawing/2016/SVG/main" r:embed="rId14"/>
              </a:ext>
            </a:extLst>
          </a:blip>
          <a:srcRect r="1476" b="16755"/>
          <a:stretch>
            <a:fillRect/>
          </a:stretch>
        </p:blipFill>
        <p:spPr>
          <a:xfrm>
            <a:off x="596440" y="1672772"/>
            <a:ext cx="529723" cy="549295"/>
          </a:xfrm>
          <a:prstGeom prst="rect">
            <a:avLst/>
          </a:prstGeom>
        </p:spPr>
      </p:pic>
      <p:sp>
        <p:nvSpPr>
          <p:cNvPr id="10" name="Rectangle 9">
            <a:extLst>
              <a:ext uri="{FF2B5EF4-FFF2-40B4-BE49-F238E27FC236}">
                <a16:creationId xmlns:a16="http://schemas.microsoft.com/office/drawing/2014/main" id="{1CF615A8-BD62-F50C-FC60-29ABB8900584}"/>
              </a:ext>
            </a:extLst>
          </p:cNvPr>
          <p:cNvSpPr/>
          <p:nvPr>
            <p:custDataLst>
              <p:tags r:id="rId10"/>
            </p:custDataLst>
          </p:nvPr>
        </p:nvSpPr>
        <p:spPr>
          <a:xfrm>
            <a:off x="0" y="-9058"/>
            <a:ext cx="2016000" cy="127452"/>
          </a:xfrm>
          <a:prstGeom prst="rect">
            <a:avLst/>
          </a:prstGeom>
          <a:solidFill>
            <a:schemeClr val="tx2">
              <a:lumMod val="25000"/>
              <a:lumOff val="75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Phase 4 – Bonnes pratiques et recommandations</a:t>
            </a:r>
          </a:p>
        </p:txBody>
      </p:sp>
      <p:sp>
        <p:nvSpPr>
          <p:cNvPr id="11" name="Rectangle 10">
            <a:extLst>
              <a:ext uri="{FF2B5EF4-FFF2-40B4-BE49-F238E27FC236}">
                <a16:creationId xmlns:a16="http://schemas.microsoft.com/office/drawing/2014/main" id="{CF73EA3C-12B5-07AF-A888-6BD1A36A948F}"/>
              </a:ext>
            </a:extLst>
          </p:cNvPr>
          <p:cNvSpPr/>
          <p:nvPr>
            <p:custDataLst>
              <p:tags r:id="rId11"/>
            </p:custDataLst>
          </p:nvPr>
        </p:nvSpPr>
        <p:spPr>
          <a:xfrm>
            <a:off x="2016000" y="-9058"/>
            <a:ext cx="4428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Ins="36000" rtlCol="0" anchor="ctr"/>
          <a:lstStyle/>
          <a:p>
            <a:r>
              <a:rPr lang="fr-FR" sz="700" b="1">
                <a:solidFill>
                  <a:schemeClr val="accent1"/>
                </a:solidFill>
              </a:rPr>
              <a:t>A – Identification des barrières et leviers à l’inclusion des BNE dans l’analyse financière des projets d’investissement</a:t>
            </a:r>
          </a:p>
        </p:txBody>
      </p:sp>
    </p:spTree>
    <p:extLst>
      <p:ext uri="{BB962C8B-B14F-4D97-AF65-F5344CB8AC3E}">
        <p14:creationId xmlns:p14="http://schemas.microsoft.com/office/powerpoint/2010/main" val="8734103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150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B4D1E-E966-2FCC-703B-672E6119223A}"/>
            </a:ext>
          </a:extLst>
        </p:cNvPr>
        <p:cNvGrpSpPr/>
        <p:nvPr/>
      </p:nvGrpSpPr>
      <p:grpSpPr>
        <a:xfrm>
          <a:off x="0" y="0"/>
          <a:ext cx="0" cy="0"/>
          <a:chOff x="0" y="0"/>
          <a:chExt cx="0" cy="0"/>
        </a:xfrm>
      </p:grpSpPr>
      <p:sp>
        <p:nvSpPr>
          <p:cNvPr id="8" name="Titre 7">
            <a:extLst>
              <a:ext uri="{FF2B5EF4-FFF2-40B4-BE49-F238E27FC236}">
                <a16:creationId xmlns:a16="http://schemas.microsoft.com/office/drawing/2014/main" id="{2BB953C4-663B-016D-54AF-252FA21E0E31}"/>
              </a:ext>
            </a:extLst>
          </p:cNvPr>
          <p:cNvSpPr>
            <a:spLocks noGrp="1"/>
          </p:cNvSpPr>
          <p:nvPr>
            <p:ph type="ctrTitle"/>
            <p:custDataLst>
              <p:tags r:id="rId1"/>
            </p:custDataLst>
          </p:nvPr>
        </p:nvSpPr>
        <p:spPr/>
        <p:txBody>
          <a:bodyPr/>
          <a:lstStyle/>
          <a:p>
            <a:r>
              <a:rPr lang="fr-FR"/>
              <a:t>2. Bénéfices non énergétiques : </a:t>
            </a:r>
            <a:br>
              <a:rPr lang="fr-FR"/>
            </a:br>
            <a:r>
              <a:rPr lang="fr-FR"/>
              <a:t>quel intérêt </a:t>
            </a:r>
            <a:br>
              <a:rPr lang="fr-FR"/>
            </a:br>
            <a:r>
              <a:rPr lang="fr-FR"/>
              <a:t>pour les projets en efficacité énergétique ?</a:t>
            </a:r>
            <a:endParaRPr lang="en-GB"/>
          </a:p>
        </p:txBody>
      </p:sp>
      <p:sp>
        <p:nvSpPr>
          <p:cNvPr id="2" name="Espace réservé du numéro de diapositive 1">
            <a:extLst>
              <a:ext uri="{FF2B5EF4-FFF2-40B4-BE49-F238E27FC236}">
                <a16:creationId xmlns:a16="http://schemas.microsoft.com/office/drawing/2014/main" id="{B9558C0F-B4D7-9609-F10F-A300D235D97B}"/>
              </a:ext>
            </a:extLst>
          </p:cNvPr>
          <p:cNvSpPr>
            <a:spLocks noGrp="1"/>
          </p:cNvSpPr>
          <p:nvPr>
            <p:ph type="sldNum" sz="quarter" idx="4294967295"/>
            <p:custDataLst>
              <p:tags r:id="rId2"/>
            </p:custDataLst>
          </p:nvPr>
        </p:nvSpPr>
        <p:spPr>
          <a:xfrm>
            <a:off x="8629650" y="4967288"/>
            <a:ext cx="514350" cy="144462"/>
          </a:xfrm>
        </p:spPr>
        <p:txBody>
          <a:bodyPr/>
          <a:lstStyle/>
          <a:p>
            <a:fld id="{E6AF073B-C158-473D-A65E-430B49F7D951}" type="slidenum">
              <a:rPr lang="en-GB" noProof="0" smtClean="0"/>
              <a:pPr/>
              <a:t>8</a:t>
            </a:fld>
            <a:endParaRPr lang="en-GB" noProof="0"/>
          </a:p>
        </p:txBody>
      </p:sp>
    </p:spTree>
    <p:extLst>
      <p:ext uri="{BB962C8B-B14F-4D97-AF65-F5344CB8AC3E}">
        <p14:creationId xmlns:p14="http://schemas.microsoft.com/office/powerpoint/2010/main" val="3252425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73818-1D28-CED0-48DC-C8380162B8BB}"/>
            </a:ext>
          </a:extLst>
        </p:cNvPr>
        <p:cNvGrpSpPr/>
        <p:nvPr/>
      </p:nvGrpSpPr>
      <p:grpSpPr>
        <a:xfrm>
          <a:off x="0" y="0"/>
          <a:ext cx="0" cy="0"/>
          <a:chOff x="0" y="0"/>
          <a:chExt cx="0" cy="0"/>
        </a:xfrm>
      </p:grpSpPr>
      <p:sp>
        <p:nvSpPr>
          <p:cNvPr id="7" name="Titre 6">
            <a:extLst>
              <a:ext uri="{FF2B5EF4-FFF2-40B4-BE49-F238E27FC236}">
                <a16:creationId xmlns:a16="http://schemas.microsoft.com/office/drawing/2014/main" id="{40F7171D-9C6E-6AC7-248F-A2E8BFF03F99}"/>
              </a:ext>
            </a:extLst>
          </p:cNvPr>
          <p:cNvSpPr>
            <a:spLocks noGrp="1"/>
          </p:cNvSpPr>
          <p:nvPr>
            <p:ph type="title"/>
            <p:custDataLst>
              <p:tags r:id="rId1"/>
            </p:custDataLst>
          </p:nvPr>
        </p:nvSpPr>
        <p:spPr>
          <a:xfrm>
            <a:off x="424070" y="222544"/>
            <a:ext cx="7521262" cy="934921"/>
          </a:xfrm>
        </p:spPr>
        <p:txBody>
          <a:bodyPr/>
          <a:lstStyle/>
          <a:p>
            <a:r>
              <a:rPr lang="fr-FR" sz="1800">
                <a:solidFill>
                  <a:srgbClr val="183540"/>
                </a:solidFill>
                <a:latin typeface="Open Sans"/>
                <a:ea typeface="Open Sans"/>
                <a:cs typeface="Open Sans"/>
              </a:rPr>
              <a:t>Alors que l’efficacité énergétique (EE) est un des leviers pour décarboner les industries, les projets font face à un déficit d’investissement</a:t>
            </a:r>
            <a:endParaRPr lang="en-US"/>
          </a:p>
        </p:txBody>
      </p:sp>
      <p:sp>
        <p:nvSpPr>
          <p:cNvPr id="4" name="Espace réservé du numéro de diapositive 3">
            <a:extLst>
              <a:ext uri="{FF2B5EF4-FFF2-40B4-BE49-F238E27FC236}">
                <a16:creationId xmlns:a16="http://schemas.microsoft.com/office/drawing/2014/main" id="{C5BA07D0-3BAA-3D5E-50C4-1E191654B6D5}"/>
              </a:ext>
            </a:extLst>
          </p:cNvPr>
          <p:cNvSpPr>
            <a:spLocks noGrp="1"/>
          </p:cNvSpPr>
          <p:nvPr>
            <p:ph type="sldNum" sz="quarter" idx="4"/>
            <p:custDataLst>
              <p:tags r:id="rId2"/>
            </p:custDataLst>
          </p:nvPr>
        </p:nvSpPr>
        <p:spPr>
          <a:noFill/>
          <a:ln w="3175">
            <a:solidFill>
              <a:schemeClr val="accent2"/>
            </a:solidFill>
          </a:ln>
        </p:spPr>
        <p:txBody>
          <a:bodyPr/>
          <a:lstStyle/>
          <a:p>
            <a:fld id="{36B95A73-A89A-4BC7-8564-4CF1D1DD2F51}" type="slidenum">
              <a:rPr lang="fr-FR" i="1" smtClean="0">
                <a:solidFill>
                  <a:schemeClr val="accent1"/>
                </a:solidFill>
              </a:rPr>
              <a:pPr/>
              <a:t>9</a:t>
            </a:fld>
            <a:endParaRPr lang="fr-FR" i="1">
              <a:solidFill>
                <a:schemeClr val="accent1"/>
              </a:solidFill>
            </a:endParaRPr>
          </a:p>
        </p:txBody>
      </p:sp>
      <p:sp>
        <p:nvSpPr>
          <p:cNvPr id="5" name="ZoneTexte 4">
            <a:extLst>
              <a:ext uri="{FF2B5EF4-FFF2-40B4-BE49-F238E27FC236}">
                <a16:creationId xmlns:a16="http://schemas.microsoft.com/office/drawing/2014/main" id="{9C22B3A4-FBA8-6A41-FCFC-7CDA95496AC9}"/>
              </a:ext>
            </a:extLst>
          </p:cNvPr>
          <p:cNvSpPr txBox="1"/>
          <p:nvPr>
            <p:custDataLst>
              <p:tags r:id="rId3"/>
            </p:custDataLst>
          </p:nvPr>
        </p:nvSpPr>
        <p:spPr>
          <a:xfrm>
            <a:off x="2200408" y="3863682"/>
            <a:ext cx="3690000" cy="646331"/>
          </a:xfrm>
          <a:prstGeom prst="rect">
            <a:avLst/>
          </a:prstGeom>
          <a:noFill/>
          <a:ln w="6350">
            <a:solidFill>
              <a:schemeClr val="tx2"/>
            </a:solidFill>
          </a:ln>
        </p:spPr>
        <p:txBody>
          <a:bodyPr wrap="square" lIns="91440" tIns="45720" rIns="91440" bIns="45720" anchor="t">
            <a:spAutoFit/>
          </a:bodyPr>
          <a:lstStyle/>
          <a:p>
            <a:r>
              <a:rPr lang="fr-FR" sz="1200">
                <a:effectLst/>
                <a:latin typeface="Calibri"/>
                <a:ea typeface="Calibri"/>
                <a:cs typeface="Calibri"/>
              </a:rPr>
              <a:t>de </a:t>
            </a:r>
            <a:r>
              <a:rPr lang="fr-FR" sz="1200" b="1">
                <a:effectLst/>
                <a:latin typeface="Calibri"/>
                <a:ea typeface="Calibri"/>
                <a:cs typeface="Calibri"/>
              </a:rPr>
              <a:t>déficit d’investissement en efficacité énergétique </a:t>
            </a:r>
            <a:r>
              <a:rPr lang="fr-FR" sz="1200">
                <a:effectLst/>
                <a:latin typeface="Calibri"/>
                <a:ea typeface="Calibri"/>
                <a:cs typeface="Calibri"/>
              </a:rPr>
              <a:t>dans l’industrie européenne pour atteindre </a:t>
            </a:r>
            <a:r>
              <a:rPr lang="fr-FR" sz="1200">
                <a:latin typeface="Calibri"/>
                <a:ea typeface="Calibri"/>
                <a:cs typeface="Calibri"/>
              </a:rPr>
              <a:t>l'objectif</a:t>
            </a:r>
            <a:r>
              <a:rPr lang="fr-FR" sz="1200">
                <a:effectLst/>
                <a:latin typeface="Calibri"/>
                <a:ea typeface="Calibri"/>
                <a:cs typeface="Calibri"/>
              </a:rPr>
              <a:t> de 40% de réduction des émissions d’ici 2030 (vs. 2005) </a:t>
            </a:r>
            <a:r>
              <a:rPr lang="fr-FR" sz="1200" baseline="30000">
                <a:effectLst/>
                <a:latin typeface="Calibri"/>
                <a:ea typeface="Calibri"/>
                <a:cs typeface="Calibri"/>
              </a:rPr>
              <a:t>[3]</a:t>
            </a:r>
            <a:endParaRPr lang="fr-FR" sz="1200" baseline="30000">
              <a:latin typeface="Calibri"/>
              <a:ea typeface="Calibri"/>
              <a:cs typeface="Calibri"/>
            </a:endParaRPr>
          </a:p>
        </p:txBody>
      </p:sp>
      <p:sp>
        <p:nvSpPr>
          <p:cNvPr id="6" name="Rectangle 5">
            <a:extLst>
              <a:ext uri="{FF2B5EF4-FFF2-40B4-BE49-F238E27FC236}">
                <a16:creationId xmlns:a16="http://schemas.microsoft.com/office/drawing/2014/main" id="{3C9B4897-8CCE-618F-BBBD-7153BED66380}"/>
              </a:ext>
            </a:extLst>
          </p:cNvPr>
          <p:cNvSpPr/>
          <p:nvPr>
            <p:custDataLst>
              <p:tags r:id="rId4"/>
            </p:custDataLst>
          </p:nvPr>
        </p:nvSpPr>
        <p:spPr>
          <a:xfrm>
            <a:off x="1481271" y="3863680"/>
            <a:ext cx="719137" cy="648000"/>
          </a:xfrm>
          <a:prstGeom prst="rect">
            <a:avLst/>
          </a:prstGeom>
          <a:ln w="952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75%</a:t>
            </a:r>
          </a:p>
        </p:txBody>
      </p:sp>
      <p:sp>
        <p:nvSpPr>
          <p:cNvPr id="12" name="Rectangle 11">
            <a:extLst>
              <a:ext uri="{FF2B5EF4-FFF2-40B4-BE49-F238E27FC236}">
                <a16:creationId xmlns:a16="http://schemas.microsoft.com/office/drawing/2014/main" id="{AF7817CC-BB56-D0AC-6BF9-4A0F76A43C8B}"/>
              </a:ext>
            </a:extLst>
          </p:cNvPr>
          <p:cNvSpPr/>
          <p:nvPr>
            <p:custDataLst>
              <p:tags r:id="rId5"/>
            </p:custDataLst>
          </p:nvPr>
        </p:nvSpPr>
        <p:spPr>
          <a:xfrm>
            <a:off x="1481271" y="1626078"/>
            <a:ext cx="719137" cy="461665"/>
          </a:xfrm>
          <a:prstGeom prst="rect">
            <a:avLst/>
          </a:prstGeom>
          <a:ln w="952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18%</a:t>
            </a:r>
          </a:p>
        </p:txBody>
      </p:sp>
      <p:sp>
        <p:nvSpPr>
          <p:cNvPr id="13" name="ZoneTexte 12">
            <a:extLst>
              <a:ext uri="{FF2B5EF4-FFF2-40B4-BE49-F238E27FC236}">
                <a16:creationId xmlns:a16="http://schemas.microsoft.com/office/drawing/2014/main" id="{A962362C-2B75-85E7-C9C0-37B8A11BF04E}"/>
              </a:ext>
            </a:extLst>
          </p:cNvPr>
          <p:cNvSpPr txBox="1"/>
          <p:nvPr>
            <p:custDataLst>
              <p:tags r:id="rId6"/>
            </p:custDataLst>
          </p:nvPr>
        </p:nvSpPr>
        <p:spPr>
          <a:xfrm>
            <a:off x="2200408" y="1626078"/>
            <a:ext cx="3690938" cy="461665"/>
          </a:xfrm>
          <a:prstGeom prst="rect">
            <a:avLst/>
          </a:prstGeom>
          <a:noFill/>
          <a:ln w="6350">
            <a:solidFill>
              <a:schemeClr val="tx2"/>
            </a:solidFill>
          </a:ln>
        </p:spPr>
        <p:txBody>
          <a:bodyPr wrap="square" lIns="91440" tIns="45720" rIns="91440" bIns="45720" anchor="t">
            <a:spAutoFit/>
          </a:bodyPr>
          <a:lstStyle/>
          <a:p>
            <a:r>
              <a:rPr lang="fr-FR" sz="1200">
                <a:latin typeface="Calibri"/>
                <a:ea typeface="Calibri"/>
                <a:cs typeface="Calibri"/>
              </a:rPr>
              <a:t>d</a:t>
            </a:r>
            <a:r>
              <a:rPr lang="fr-FR" sz="1200">
                <a:effectLst/>
                <a:latin typeface="Calibri"/>
                <a:ea typeface="Calibri"/>
                <a:cs typeface="Calibri"/>
              </a:rPr>
              <a:t>es </a:t>
            </a:r>
            <a:r>
              <a:rPr lang="fr-FR" sz="1200" b="1">
                <a:effectLst/>
                <a:latin typeface="Calibri"/>
                <a:ea typeface="Calibri"/>
                <a:cs typeface="Calibri"/>
              </a:rPr>
              <a:t>émissions de gaz à effet de</a:t>
            </a:r>
            <a:r>
              <a:rPr lang="fr-FR" sz="1200">
                <a:effectLst/>
                <a:latin typeface="Calibri"/>
                <a:ea typeface="Calibri"/>
                <a:cs typeface="Calibri"/>
              </a:rPr>
              <a:t> </a:t>
            </a:r>
            <a:r>
              <a:rPr lang="fr-FR" sz="1200" b="1">
                <a:effectLst/>
                <a:latin typeface="Calibri"/>
                <a:ea typeface="Calibri"/>
                <a:cs typeface="Calibri"/>
              </a:rPr>
              <a:t>serre</a:t>
            </a:r>
            <a:r>
              <a:rPr lang="fr-FR" sz="1200">
                <a:effectLst/>
                <a:latin typeface="Calibri"/>
                <a:ea typeface="Calibri"/>
                <a:cs typeface="Calibri"/>
              </a:rPr>
              <a:t> en France </a:t>
            </a:r>
            <a:r>
              <a:rPr lang="fr-FR" sz="1200">
                <a:latin typeface="Calibri"/>
                <a:ea typeface="Calibri"/>
                <a:cs typeface="Calibri"/>
              </a:rPr>
              <a:t>liées à </a:t>
            </a:r>
            <a:r>
              <a:rPr lang="fr-FR" sz="1200" b="1">
                <a:effectLst/>
                <a:latin typeface="Calibri"/>
                <a:ea typeface="Calibri"/>
                <a:cs typeface="Calibri"/>
              </a:rPr>
              <a:t>l’industrie</a:t>
            </a:r>
            <a:endParaRPr lang="fr-FR" sz="1200" b="1">
              <a:latin typeface="Calibri"/>
              <a:ea typeface="Calibri"/>
              <a:cs typeface="Calibri"/>
            </a:endParaRPr>
          </a:p>
        </p:txBody>
      </p:sp>
      <p:sp>
        <p:nvSpPr>
          <p:cNvPr id="21" name="Rectangle 20">
            <a:extLst>
              <a:ext uri="{FF2B5EF4-FFF2-40B4-BE49-F238E27FC236}">
                <a16:creationId xmlns:a16="http://schemas.microsoft.com/office/drawing/2014/main" id="{DFE1CDA0-1F1C-9690-3332-8EBC72C462E8}"/>
              </a:ext>
            </a:extLst>
          </p:cNvPr>
          <p:cNvSpPr/>
          <p:nvPr>
            <p:custDataLst>
              <p:tags r:id="rId7"/>
            </p:custDataLst>
          </p:nvPr>
        </p:nvSpPr>
        <p:spPr>
          <a:xfrm>
            <a:off x="1481271" y="2560213"/>
            <a:ext cx="719137" cy="830997"/>
          </a:xfrm>
          <a:prstGeom prst="rect">
            <a:avLst/>
          </a:prstGeom>
          <a:ln w="952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20%</a:t>
            </a:r>
          </a:p>
        </p:txBody>
      </p:sp>
      <p:sp>
        <p:nvSpPr>
          <p:cNvPr id="23" name="ZoneTexte 22">
            <a:extLst>
              <a:ext uri="{FF2B5EF4-FFF2-40B4-BE49-F238E27FC236}">
                <a16:creationId xmlns:a16="http://schemas.microsoft.com/office/drawing/2014/main" id="{63C2E10A-AF84-7397-61F5-68E3E1DC3358}"/>
              </a:ext>
            </a:extLst>
          </p:cNvPr>
          <p:cNvSpPr txBox="1"/>
          <p:nvPr>
            <p:custDataLst>
              <p:tags r:id="rId8"/>
            </p:custDataLst>
          </p:nvPr>
        </p:nvSpPr>
        <p:spPr>
          <a:xfrm>
            <a:off x="2200408" y="2560214"/>
            <a:ext cx="3690938" cy="830997"/>
          </a:xfrm>
          <a:prstGeom prst="rect">
            <a:avLst/>
          </a:prstGeom>
          <a:noFill/>
          <a:ln w="6350">
            <a:solidFill>
              <a:schemeClr val="tx2"/>
            </a:solidFill>
          </a:ln>
        </p:spPr>
        <p:txBody>
          <a:bodyPr wrap="square" lIns="91440" tIns="45720" rIns="91440" bIns="45720" anchor="t">
            <a:spAutoFit/>
          </a:bodyPr>
          <a:lstStyle>
            <a:defPPr>
              <a:defRPr lang="fr-FR"/>
            </a:defPPr>
            <a:lvl1pPr>
              <a:defRPr sz="1200">
                <a:latin typeface="Calibri" panose="020F0502020204030204" pitchFamily="34" charset="0"/>
              </a:defRPr>
            </a:lvl1pPr>
          </a:lstStyle>
          <a:p>
            <a:r>
              <a:rPr lang="fr-FR">
                <a:latin typeface="Calibri"/>
                <a:ea typeface="Calibri"/>
                <a:cs typeface="Calibri"/>
              </a:rPr>
              <a:t>de </a:t>
            </a:r>
            <a:r>
              <a:rPr lang="fr-FR" b="1">
                <a:latin typeface="Calibri"/>
                <a:ea typeface="Calibri"/>
                <a:cs typeface="Calibri"/>
              </a:rPr>
              <a:t>gains d’efficacité énergétique </a:t>
            </a:r>
            <a:r>
              <a:rPr lang="fr-FR">
                <a:latin typeface="Calibri"/>
                <a:ea typeface="Calibri"/>
                <a:cs typeface="Calibri"/>
              </a:rPr>
              <a:t>en 2030 (vs. 2010) par tonne produite nécessaire pour atteindre la neutralité carbone d’ici 2050 (SNBC) </a:t>
            </a:r>
            <a:r>
              <a:rPr lang="fr-FR" baseline="30000">
                <a:latin typeface="Calibri"/>
                <a:ea typeface="Calibri"/>
                <a:cs typeface="Calibri"/>
              </a:rPr>
              <a:t>[2</a:t>
            </a:r>
            <a:r>
              <a:rPr lang="fr-FR" sz="1100" baseline="30000">
                <a:latin typeface="Calibri"/>
                <a:ea typeface="Calibri"/>
                <a:cs typeface="Calibri"/>
              </a:rPr>
              <a:t>] </a:t>
            </a:r>
            <a:r>
              <a:rPr lang="fr-FR">
                <a:latin typeface="Calibri"/>
                <a:ea typeface="Calibri"/>
                <a:cs typeface="Calibri"/>
              </a:rPr>
              <a:t>pour le secteur de l’industrie en France </a:t>
            </a:r>
            <a:endParaRPr lang="fr-FR" baseline="30000">
              <a:latin typeface="Calibri"/>
              <a:ea typeface="Calibri"/>
              <a:cs typeface="Calibri"/>
            </a:endParaRPr>
          </a:p>
        </p:txBody>
      </p:sp>
      <p:pic>
        <p:nvPicPr>
          <p:cNvPr id="26" name="Graphique 25">
            <a:extLst>
              <a:ext uri="{FF2B5EF4-FFF2-40B4-BE49-F238E27FC236}">
                <a16:creationId xmlns:a16="http://schemas.microsoft.com/office/drawing/2014/main" id="{69D414EA-ED5A-ADA7-5995-6FB7DFD7AFED}"/>
              </a:ext>
            </a:extLst>
          </p:cNvPr>
          <p:cNvPicPr>
            <a:picLocks noChangeAspect="1"/>
          </p:cNvPicPr>
          <p:nvPr>
            <p:custDataLst>
              <p:tags r:id="rId9"/>
            </p:custDataLst>
          </p:nvPr>
        </p:nvPicPr>
        <p:blipFill>
          <a:blip>
            <a:extLst>
              <a:ext uri="{96DAC541-7B7A-43D3-8B79-37D633B846F1}">
                <asvg:svgBlip xmlns:asvg="http://schemas.microsoft.com/office/drawing/2016/SVG/main" r:embed="rId26"/>
              </a:ext>
            </a:extLst>
          </a:blip>
          <a:srcRect r="892" b="19162"/>
          <a:stretch/>
        </p:blipFill>
        <p:spPr>
          <a:xfrm>
            <a:off x="594618" y="3824047"/>
            <a:ext cx="666797" cy="679854"/>
          </a:xfrm>
          <a:prstGeom prst="rect">
            <a:avLst/>
          </a:prstGeom>
        </p:spPr>
      </p:pic>
      <p:pic>
        <p:nvPicPr>
          <p:cNvPr id="29" name="Graphique 28">
            <a:extLst>
              <a:ext uri="{FF2B5EF4-FFF2-40B4-BE49-F238E27FC236}">
                <a16:creationId xmlns:a16="http://schemas.microsoft.com/office/drawing/2014/main" id="{479CC225-6B11-D0D4-BB27-140F1FD3856F}"/>
              </a:ext>
            </a:extLst>
          </p:cNvPr>
          <p:cNvPicPr>
            <a:picLocks noChangeAspect="1"/>
          </p:cNvPicPr>
          <p:nvPr>
            <p:custDataLst>
              <p:tags r:id="rId10"/>
            </p:custDataLst>
          </p:nvPr>
        </p:nvPicPr>
        <p:blipFill>
          <a:blip>
            <a:extLst>
              <a:ext uri="{96DAC541-7B7A-43D3-8B79-37D633B846F1}">
                <asvg:svgBlip xmlns:asvg="http://schemas.microsoft.com/office/drawing/2016/SVG/main" r:embed="rId27"/>
              </a:ext>
            </a:extLst>
          </a:blip>
          <a:srcRect l="-1" r="-1291" b="21695"/>
          <a:stretch/>
        </p:blipFill>
        <p:spPr>
          <a:xfrm>
            <a:off x="524299" y="2618933"/>
            <a:ext cx="724868" cy="687726"/>
          </a:xfrm>
          <a:prstGeom prst="rect">
            <a:avLst/>
          </a:prstGeom>
        </p:spPr>
      </p:pic>
      <p:pic>
        <p:nvPicPr>
          <p:cNvPr id="36" name="Graphique 35">
            <a:extLst>
              <a:ext uri="{FF2B5EF4-FFF2-40B4-BE49-F238E27FC236}">
                <a16:creationId xmlns:a16="http://schemas.microsoft.com/office/drawing/2014/main" id="{5D22C849-459C-94C8-9CE2-C4FF20062F47}"/>
              </a:ext>
            </a:extLst>
          </p:cNvPr>
          <p:cNvPicPr>
            <a:picLocks noChangeAspect="1"/>
          </p:cNvPicPr>
          <p:nvPr>
            <p:custDataLst>
              <p:tags r:id="rId11"/>
            </p:custDataLst>
          </p:nvPr>
        </p:nvPicPr>
        <p:blipFill>
          <a:blip>
            <a:extLst>
              <a:ext uri="{96DAC541-7B7A-43D3-8B79-37D633B846F1}">
                <asvg:svgBlip xmlns:asvg="http://schemas.microsoft.com/office/drawing/2016/SVG/main" r:embed="rId28"/>
              </a:ext>
            </a:extLst>
          </a:blip>
          <a:stretch>
            <a:fillRect/>
          </a:stretch>
        </p:blipFill>
        <p:spPr>
          <a:xfrm>
            <a:off x="561278" y="1517317"/>
            <a:ext cx="631859" cy="631859"/>
          </a:xfrm>
          <a:prstGeom prst="rect">
            <a:avLst/>
          </a:prstGeom>
        </p:spPr>
      </p:pic>
      <mc:AlternateContent xmlns:mc="http://schemas.openxmlformats.org/markup-compatibility/2006" xmlns:cx1="http://schemas.microsoft.com/office/drawing/2015/9/8/chartex">
        <mc:Choice Requires="cx1">
          <p:graphicFrame>
            <p:nvGraphicFramePr>
              <p:cNvPr id="8" name="Graphique 7">
                <a:extLst>
                  <a:ext uri="{FF2B5EF4-FFF2-40B4-BE49-F238E27FC236}">
                    <a16:creationId xmlns:a16="http://schemas.microsoft.com/office/drawing/2014/main" id="{F561FB92-DC56-A661-4A4B-2291D79E28AD}"/>
                  </a:ext>
                </a:extLst>
              </p:cNvPr>
              <p:cNvGraphicFramePr/>
              <p:nvPr>
                <p:custDataLst>
                  <p:tags r:id="rId12"/>
                </p:custDataLst>
                <p:extLst>
                  <p:ext uri="{D42A27DB-BD31-4B8C-83A1-F6EECF244321}">
                    <p14:modId xmlns:p14="http://schemas.microsoft.com/office/powerpoint/2010/main" val="2262418085"/>
                  </p:ext>
                </p:extLst>
              </p:nvPr>
            </p:nvGraphicFramePr>
            <p:xfrm>
              <a:off x="6362256" y="3012239"/>
              <a:ext cx="2076250" cy="1219624"/>
            </p:xfrm>
            <a:graphic>
              <a:graphicData uri="http://schemas.microsoft.com/office/drawing/2014/chartex">
                <cx:chart xmlns:cx="http://schemas.microsoft.com/office/drawing/2014/chartex" xmlns:r="http://schemas.openxmlformats.org/officeDocument/2006/relationships" r:id="rId29"/>
              </a:graphicData>
            </a:graphic>
          </p:graphicFrame>
        </mc:Choice>
        <mc:Fallback xmlns="">
          <p:pic>
            <p:nvPicPr>
              <p:cNvPr id="8" name="Graphique 7">
                <a:extLst>
                  <a:ext uri="{FF2B5EF4-FFF2-40B4-BE49-F238E27FC236}">
                    <a16:creationId xmlns:a16="http://schemas.microsoft.com/office/drawing/2014/main" id="{F561FB92-DC56-A661-4A4B-2291D79E28AD}"/>
                  </a:ext>
                </a:extLst>
              </p:cNvPr>
              <p:cNvPicPr>
                <a:picLocks noGrp="1" noRot="1" noChangeAspect="1" noMove="1" noResize="1" noEditPoints="1" noAdjustHandles="1" noChangeArrowheads="1" noChangeShapeType="1"/>
              </p:cNvPicPr>
              <p:nvPr/>
            </p:nvPicPr>
            <p:blipFill>
              <a:blip r:embed="rId33"/>
              <a:stretch>
                <a:fillRect/>
              </a:stretch>
            </p:blipFill>
            <p:spPr>
              <a:xfrm>
                <a:off x="6362256" y="3012239"/>
                <a:ext cx="2076250" cy="1219624"/>
              </a:xfrm>
              <a:prstGeom prst="rect">
                <a:avLst/>
              </a:prstGeom>
            </p:spPr>
          </p:pic>
        </mc:Fallback>
      </mc:AlternateContent>
      <p:sp>
        <p:nvSpPr>
          <p:cNvPr id="9" name="Rectangle 8">
            <a:extLst>
              <a:ext uri="{FF2B5EF4-FFF2-40B4-BE49-F238E27FC236}">
                <a16:creationId xmlns:a16="http://schemas.microsoft.com/office/drawing/2014/main" id="{2903F079-5B7A-D5DA-F707-CBEA4EEB8494}"/>
              </a:ext>
            </a:extLst>
          </p:cNvPr>
          <p:cNvSpPr/>
          <p:nvPr>
            <p:custDataLst>
              <p:tags r:id="rId13"/>
            </p:custDataLst>
          </p:nvPr>
        </p:nvSpPr>
        <p:spPr>
          <a:xfrm>
            <a:off x="6294099" y="2703306"/>
            <a:ext cx="1951711" cy="175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1050" b="1">
                <a:solidFill>
                  <a:schemeClr val="tx1"/>
                </a:solidFill>
              </a:rPr>
              <a:t>Investissements annuels dans l’EE dans l’industrie en UE </a:t>
            </a:r>
            <a:r>
              <a:rPr lang="fr-FR" sz="1050" b="1" baseline="30000">
                <a:solidFill>
                  <a:schemeClr val="tx1"/>
                </a:solidFill>
              </a:rPr>
              <a:t>[1]</a:t>
            </a:r>
          </a:p>
        </p:txBody>
      </p:sp>
      <p:sp>
        <p:nvSpPr>
          <p:cNvPr id="10" name="Rectangle 9">
            <a:extLst>
              <a:ext uri="{FF2B5EF4-FFF2-40B4-BE49-F238E27FC236}">
                <a16:creationId xmlns:a16="http://schemas.microsoft.com/office/drawing/2014/main" id="{CD2B9C60-D666-CA07-2038-A12A110A6CC2}"/>
              </a:ext>
            </a:extLst>
          </p:cNvPr>
          <p:cNvSpPr/>
          <p:nvPr>
            <p:custDataLst>
              <p:tags r:id="rId14"/>
            </p:custDataLst>
          </p:nvPr>
        </p:nvSpPr>
        <p:spPr>
          <a:xfrm>
            <a:off x="6332319" y="4189220"/>
            <a:ext cx="835923" cy="4435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fr-FR" sz="700">
                <a:solidFill>
                  <a:schemeClr val="tx1"/>
                </a:solidFill>
              </a:rPr>
              <a:t>Total des besoins annuels d'investissement</a:t>
            </a:r>
          </a:p>
        </p:txBody>
      </p:sp>
      <p:sp>
        <p:nvSpPr>
          <p:cNvPr id="11" name="Rectangle 10">
            <a:extLst>
              <a:ext uri="{FF2B5EF4-FFF2-40B4-BE49-F238E27FC236}">
                <a16:creationId xmlns:a16="http://schemas.microsoft.com/office/drawing/2014/main" id="{AADAAB3A-4129-8F92-30BB-E62828349996}"/>
              </a:ext>
            </a:extLst>
          </p:cNvPr>
          <p:cNvSpPr/>
          <p:nvPr>
            <p:custDataLst>
              <p:tags r:id="rId15"/>
            </p:custDataLst>
          </p:nvPr>
        </p:nvSpPr>
        <p:spPr>
          <a:xfrm>
            <a:off x="7116881" y="4189219"/>
            <a:ext cx="673301" cy="2205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fr-FR" sz="700">
                <a:solidFill>
                  <a:schemeClr val="tx1"/>
                </a:solidFill>
              </a:rPr>
              <a:t>Investissements actuels</a:t>
            </a:r>
          </a:p>
        </p:txBody>
      </p:sp>
      <p:sp>
        <p:nvSpPr>
          <p:cNvPr id="14" name="Rectangle 13">
            <a:extLst>
              <a:ext uri="{FF2B5EF4-FFF2-40B4-BE49-F238E27FC236}">
                <a16:creationId xmlns:a16="http://schemas.microsoft.com/office/drawing/2014/main" id="{F8B4EB04-792D-8D54-B358-896190107235}"/>
              </a:ext>
            </a:extLst>
          </p:cNvPr>
          <p:cNvSpPr/>
          <p:nvPr>
            <p:custDataLst>
              <p:tags r:id="rId16"/>
            </p:custDataLst>
          </p:nvPr>
        </p:nvSpPr>
        <p:spPr>
          <a:xfrm>
            <a:off x="7689260" y="4189219"/>
            <a:ext cx="805458" cy="3222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algn="ctr"/>
            <a:r>
              <a:rPr lang="fr-FR" sz="700">
                <a:solidFill>
                  <a:schemeClr val="tx1"/>
                </a:solidFill>
              </a:rPr>
              <a:t>Déficit d’investissement annuel</a:t>
            </a:r>
          </a:p>
        </p:txBody>
      </p:sp>
      <p:sp>
        <p:nvSpPr>
          <p:cNvPr id="18" name="Rectangle 17">
            <a:extLst>
              <a:ext uri="{FF2B5EF4-FFF2-40B4-BE49-F238E27FC236}">
                <a16:creationId xmlns:a16="http://schemas.microsoft.com/office/drawing/2014/main" id="{5C9D1380-DA0F-47AE-DC75-628F8882B261}"/>
              </a:ext>
            </a:extLst>
          </p:cNvPr>
          <p:cNvSpPr/>
          <p:nvPr>
            <p:custDataLst>
              <p:tags r:id="rId17"/>
            </p:custDataLst>
          </p:nvPr>
        </p:nvSpPr>
        <p:spPr>
          <a:xfrm>
            <a:off x="6176636" y="2966447"/>
            <a:ext cx="573645" cy="1212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900" i="1">
                <a:solidFill>
                  <a:schemeClr val="tx1"/>
                </a:solidFill>
              </a:rPr>
              <a:t>EUR mds</a:t>
            </a:r>
          </a:p>
        </p:txBody>
      </p:sp>
      <p:sp>
        <p:nvSpPr>
          <p:cNvPr id="19" name="Rectangle 18">
            <a:extLst>
              <a:ext uri="{FF2B5EF4-FFF2-40B4-BE49-F238E27FC236}">
                <a16:creationId xmlns:a16="http://schemas.microsoft.com/office/drawing/2014/main" id="{794CB455-9135-D5F3-5C32-CB09A7795DAA}"/>
              </a:ext>
            </a:extLst>
          </p:cNvPr>
          <p:cNvSpPr/>
          <p:nvPr>
            <p:custDataLst>
              <p:tags r:id="rId18"/>
            </p:custDataLst>
          </p:nvPr>
        </p:nvSpPr>
        <p:spPr>
          <a:xfrm>
            <a:off x="6076966" y="2620354"/>
            <a:ext cx="2609834" cy="1982313"/>
          </a:xfrm>
          <a:prstGeom prst="rect">
            <a:avLst/>
          </a:prstGeom>
          <a:noFill/>
          <a:ln w="9525">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 name="Straight Arrow Connector 2">
            <a:extLst>
              <a:ext uri="{FF2B5EF4-FFF2-40B4-BE49-F238E27FC236}">
                <a16:creationId xmlns:a16="http://schemas.microsoft.com/office/drawing/2014/main" id="{2B8F94AC-65D9-4F8F-FC01-2166279B8DB5}"/>
              </a:ext>
            </a:extLst>
          </p:cNvPr>
          <p:cNvCxnSpPr>
            <a:cxnSpLocks/>
            <a:endCxn id="5" idx="3"/>
          </p:cNvCxnSpPr>
          <p:nvPr>
            <p:custDataLst>
              <p:tags r:id="rId19"/>
            </p:custDataLst>
          </p:nvPr>
        </p:nvCxnSpPr>
        <p:spPr>
          <a:xfrm flipH="1">
            <a:off x="5890408" y="4186848"/>
            <a:ext cx="1865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Espace réservé du pied de page 5">
            <a:extLst>
              <a:ext uri="{FF2B5EF4-FFF2-40B4-BE49-F238E27FC236}">
                <a16:creationId xmlns:a16="http://schemas.microsoft.com/office/drawing/2014/main" id="{8F6EC448-82D6-30ED-C3DB-8CA26F11C3A5}"/>
              </a:ext>
            </a:extLst>
          </p:cNvPr>
          <p:cNvSpPr txBox="1">
            <a:spLocks/>
          </p:cNvSpPr>
          <p:nvPr>
            <p:custDataLst>
              <p:tags r:id="rId20"/>
            </p:custDataLst>
          </p:nvPr>
        </p:nvSpPr>
        <p:spPr>
          <a:xfrm>
            <a:off x="1330609" y="4968000"/>
            <a:ext cx="6753947" cy="144000"/>
          </a:xfrm>
          <a:prstGeom prst="rect">
            <a:avLst/>
          </a:prstGeom>
        </p:spPr>
        <p:txBody>
          <a:bodyPr vert="horz" lIns="91440" tIns="45720" rIns="91440" bIns="45720" rtlCol="0" anchor="ctr"/>
          <a:lstStyle>
            <a:defPPr>
              <a:defRPr lang="fr-FR"/>
            </a:defPPr>
            <a:lvl1pPr marL="0" algn="ctr" defTabSz="914400" rtl="0" eaLnBrk="1" latinLnBrk="0" hangingPunct="1">
              <a:defRPr lang="fr-FR" sz="800" kern="1200" dirty="0">
                <a:solidFill>
                  <a:schemeClr val="accent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r-FR" sz="600"/>
              <a:t>Notes :  [1]</a:t>
            </a:r>
            <a:r>
              <a:rPr lang="fr-FR" sz="600" i="1">
                <a:solidFill>
                  <a:schemeClr val="tx1"/>
                </a:solidFill>
              </a:rPr>
              <a:t> </a:t>
            </a:r>
            <a:r>
              <a:rPr lang="en-US" sz="600"/>
              <a:t>Own</a:t>
            </a:r>
            <a:r>
              <a:rPr lang="en-US" sz="600">
                <a:effectLst/>
              </a:rPr>
              <a:t> production based on Holmes, I., Jess, </a:t>
            </a:r>
            <a:r>
              <a:rPr lang="en-US" sz="600" err="1">
                <a:effectLst/>
              </a:rPr>
              <a:t>T.,Genard</a:t>
            </a:r>
            <a:r>
              <a:rPr lang="en-US" sz="600">
                <a:effectLst/>
              </a:rPr>
              <a:t>, Q. (2017). Efficiency first scorecard :  is the EU’s energy union on track? And IEA (2019). Energy efficiency in 2019; [2] </a:t>
            </a:r>
            <a:r>
              <a:rPr lang="en-US" sz="600" err="1">
                <a:effectLst/>
                <a:hlinkClick r:id="rId34">
                  <a:extLst>
                    <a:ext uri="{A12FA001-AC4F-418D-AE19-62706E023703}">
                      <ahyp:hlinkClr xmlns:ahyp="http://schemas.microsoft.com/office/drawing/2018/hyperlinkcolor" val="tx"/>
                    </a:ext>
                  </a:extLst>
                </a:hlinkClick>
              </a:rPr>
              <a:t>Stratégie</a:t>
            </a:r>
            <a:r>
              <a:rPr lang="en-US" sz="600">
                <a:effectLst/>
                <a:hlinkClick r:id="rId34">
                  <a:extLst>
                    <a:ext uri="{A12FA001-AC4F-418D-AE19-62706E023703}">
                      <ahyp:hlinkClr xmlns:ahyp="http://schemas.microsoft.com/office/drawing/2018/hyperlinkcolor" val="tx"/>
                    </a:ext>
                  </a:extLst>
                </a:hlinkClick>
              </a:rPr>
              <a:t> Nationale Bas Carbone</a:t>
            </a:r>
            <a:r>
              <a:rPr lang="en-US" sz="600"/>
              <a:t>, 2017</a:t>
            </a:r>
            <a:r>
              <a:rPr lang="en-US" sz="600">
                <a:effectLst/>
              </a:rPr>
              <a:t>; [3] Chiffre de 2022</a:t>
            </a:r>
            <a:endParaRPr lang="fr-FR" sz="600"/>
          </a:p>
        </p:txBody>
      </p:sp>
      <p:sp>
        <p:nvSpPr>
          <p:cNvPr id="16" name="Espace réservé de la date 4">
            <a:extLst>
              <a:ext uri="{FF2B5EF4-FFF2-40B4-BE49-F238E27FC236}">
                <a16:creationId xmlns:a16="http://schemas.microsoft.com/office/drawing/2014/main" id="{C9FB97E2-705B-EE3C-7D28-0A0DABFEE910}"/>
              </a:ext>
            </a:extLst>
          </p:cNvPr>
          <p:cNvSpPr>
            <a:spLocks noGrp="1"/>
          </p:cNvSpPr>
          <p:nvPr>
            <p:ph type="dt" sz="half" idx="2"/>
            <p:custDataLst>
              <p:tags r:id="rId21"/>
            </p:custDataLst>
          </p:nvPr>
        </p:nvSpPr>
        <p:spPr>
          <a:xfrm>
            <a:off x="467544" y="4968000"/>
            <a:ext cx="720080" cy="144016"/>
          </a:xfrm>
        </p:spPr>
        <p:txBody>
          <a:bodyPr/>
          <a:lstStyle/>
          <a:p>
            <a:fld id="{F04A98FF-4B1A-4EC5-B384-7BE28DC070B5}" type="datetime1">
              <a:rPr lang="fr-FR" smtClean="0"/>
              <a:t>27/05/2026</a:t>
            </a:fld>
            <a:endParaRPr lang="fr-FR"/>
          </a:p>
        </p:txBody>
      </p:sp>
      <p:sp>
        <p:nvSpPr>
          <p:cNvPr id="22" name="Rectangle 21">
            <a:extLst>
              <a:ext uri="{FF2B5EF4-FFF2-40B4-BE49-F238E27FC236}">
                <a16:creationId xmlns:a16="http://schemas.microsoft.com/office/drawing/2014/main" id="{724748A4-1077-7912-51CA-D514A30962E6}"/>
              </a:ext>
            </a:extLst>
          </p:cNvPr>
          <p:cNvSpPr/>
          <p:nvPr>
            <p:custDataLst>
              <p:tags r:id="rId22"/>
            </p:custDataLst>
          </p:nvPr>
        </p:nvSpPr>
        <p:spPr>
          <a:xfrm>
            <a:off x="3382666" y="-9058"/>
            <a:ext cx="2160000" cy="127452"/>
          </a:xfrm>
          <a:prstGeom prst="rect">
            <a:avLst/>
          </a:prstGeom>
          <a:solidFill>
            <a:schemeClr val="accent2">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700" b="1">
                <a:solidFill>
                  <a:schemeClr val="accent1"/>
                </a:solidFill>
              </a:rPr>
              <a:t>A – Un sous-investissement en efficacité énergétique</a:t>
            </a:r>
          </a:p>
        </p:txBody>
      </p:sp>
      <p:sp>
        <p:nvSpPr>
          <p:cNvPr id="24" name="Rectangle 23">
            <a:extLst>
              <a:ext uri="{FF2B5EF4-FFF2-40B4-BE49-F238E27FC236}">
                <a16:creationId xmlns:a16="http://schemas.microsoft.com/office/drawing/2014/main" id="{8D8A8D71-6CB2-4651-79FC-B4ECF64D0B9F}"/>
              </a:ext>
            </a:extLst>
          </p:cNvPr>
          <p:cNvSpPr/>
          <p:nvPr>
            <p:custDataLst>
              <p:tags r:id="rId23"/>
            </p:custDataLst>
          </p:nvPr>
        </p:nvSpPr>
        <p:spPr>
          <a:xfrm>
            <a:off x="0" y="-9058"/>
            <a:ext cx="3384000" cy="127452"/>
          </a:xfrm>
          <a:prstGeom prst="rect">
            <a:avLst/>
          </a:prstGeom>
          <a:solidFill>
            <a:schemeClr val="accent3">
              <a:lumMod val="20000"/>
              <a:lumOff val="80000"/>
            </a:schemeClr>
          </a:solidFill>
          <a:ln w="3175">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fr-FR" sz="700" b="1">
                <a:solidFill>
                  <a:schemeClr val="accent1"/>
                </a:solidFill>
              </a:rPr>
              <a:t>2. BNE :  quel intérêt pour les projets en efficacité énergétique? </a:t>
            </a:r>
          </a:p>
        </p:txBody>
      </p:sp>
    </p:spTree>
    <p:extLst>
      <p:ext uri="{BB962C8B-B14F-4D97-AF65-F5344CB8AC3E}">
        <p14:creationId xmlns:p14="http://schemas.microsoft.com/office/powerpoint/2010/main" val="2458191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16"/>
</p:tagLst>
</file>

<file path=ppt/tags/tag101.xml><?xml version="1.0" encoding="utf-8"?>
<p:tagLst xmlns:a="http://schemas.openxmlformats.org/drawingml/2006/main" xmlns:r="http://schemas.openxmlformats.org/officeDocument/2006/relationships" xmlns:p="http://schemas.openxmlformats.org/presentationml/2006/main">
  <p:tag name="NUM" val="17"/>
</p:tagLst>
</file>

<file path=ppt/tags/tag102.xml><?xml version="1.0" encoding="utf-8"?>
<p:tagLst xmlns:a="http://schemas.openxmlformats.org/drawingml/2006/main" xmlns:r="http://schemas.openxmlformats.org/officeDocument/2006/relationships" xmlns:p="http://schemas.openxmlformats.org/presentationml/2006/main">
  <p:tag name="NUM" val="18"/>
</p:tagLst>
</file>

<file path=ppt/tags/tag103.xml><?xml version="1.0" encoding="utf-8"?>
<p:tagLst xmlns:a="http://schemas.openxmlformats.org/drawingml/2006/main" xmlns:r="http://schemas.openxmlformats.org/officeDocument/2006/relationships" xmlns:p="http://schemas.openxmlformats.org/presentationml/2006/main">
  <p:tag name="NUM" val="19"/>
</p:tagLst>
</file>

<file path=ppt/tags/tag104.xml><?xml version="1.0" encoding="utf-8"?>
<p:tagLst xmlns:a="http://schemas.openxmlformats.org/drawingml/2006/main" xmlns:r="http://schemas.openxmlformats.org/officeDocument/2006/relationships" xmlns:p="http://schemas.openxmlformats.org/presentationml/2006/main">
  <p:tag name="NUM" val="20"/>
</p:tagLst>
</file>

<file path=ppt/tags/tag105.xml><?xml version="1.0" encoding="utf-8"?>
<p:tagLst xmlns:a="http://schemas.openxmlformats.org/drawingml/2006/main" xmlns:r="http://schemas.openxmlformats.org/officeDocument/2006/relationships" xmlns:p="http://schemas.openxmlformats.org/presentationml/2006/main">
  <p:tag name="NUM" val="21"/>
</p:tagLst>
</file>

<file path=ppt/tags/tag106.xml><?xml version="1.0" encoding="utf-8"?>
<p:tagLst xmlns:a="http://schemas.openxmlformats.org/drawingml/2006/main" xmlns:r="http://schemas.openxmlformats.org/officeDocument/2006/relationships" xmlns:p="http://schemas.openxmlformats.org/presentationml/2006/main">
  <p:tag name="NUM" val="22"/>
</p:tagLst>
</file>

<file path=ppt/tags/tag107.xml><?xml version="1.0" encoding="utf-8"?>
<p:tagLst xmlns:a="http://schemas.openxmlformats.org/drawingml/2006/main" xmlns:r="http://schemas.openxmlformats.org/officeDocument/2006/relationships" xmlns:p="http://schemas.openxmlformats.org/presentationml/2006/main">
  <p:tag name="NUM" val="24"/>
</p:tagLst>
</file>

<file path=ppt/tags/tag108.xml><?xml version="1.0" encoding="utf-8"?>
<p:tagLst xmlns:a="http://schemas.openxmlformats.org/drawingml/2006/main" xmlns:r="http://schemas.openxmlformats.org/officeDocument/2006/relationships" xmlns:p="http://schemas.openxmlformats.org/presentationml/2006/main">
  <p:tag name="NUM" val="25"/>
</p:tagLst>
</file>

<file path=ppt/tags/tag109.xml><?xml version="1.0" encoding="utf-8"?>
<p:tagLst xmlns:a="http://schemas.openxmlformats.org/drawingml/2006/main" xmlns:r="http://schemas.openxmlformats.org/officeDocument/2006/relationships" xmlns:p="http://schemas.openxmlformats.org/presentationml/2006/main">
  <p:tag name="NUM" val="26"/>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8"/>
</p:tagLst>
</file>

<file path=ppt/tags/tag118.xml><?xml version="1.0" encoding="utf-8"?>
<p:tagLst xmlns:a="http://schemas.openxmlformats.org/drawingml/2006/main" xmlns:r="http://schemas.openxmlformats.org/officeDocument/2006/relationships" xmlns:p="http://schemas.openxmlformats.org/presentationml/2006/main">
  <p:tag name="NUM" val="9"/>
</p:tagLst>
</file>

<file path=ppt/tags/tag119.xml><?xml version="1.0" encoding="utf-8"?>
<p:tagLst xmlns:a="http://schemas.openxmlformats.org/drawingml/2006/main" xmlns:r="http://schemas.openxmlformats.org/officeDocument/2006/relationships" xmlns:p="http://schemas.openxmlformats.org/presentationml/2006/main">
  <p:tag name="NUM" val="10"/>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20.xml><?xml version="1.0" encoding="utf-8"?>
<p:tagLst xmlns:a="http://schemas.openxmlformats.org/drawingml/2006/main" xmlns:r="http://schemas.openxmlformats.org/officeDocument/2006/relationships" xmlns:p="http://schemas.openxmlformats.org/presentationml/2006/main">
  <p:tag name="NUM" val="11"/>
</p:tagLst>
</file>

<file path=ppt/tags/tag121.xml><?xml version="1.0" encoding="utf-8"?>
<p:tagLst xmlns:a="http://schemas.openxmlformats.org/drawingml/2006/main" xmlns:r="http://schemas.openxmlformats.org/officeDocument/2006/relationships" xmlns:p="http://schemas.openxmlformats.org/presentationml/2006/main">
  <p:tag name="NUM" val="12"/>
</p:tagLst>
</file>

<file path=ppt/tags/tag122.xml><?xml version="1.0" encoding="utf-8"?>
<p:tagLst xmlns:a="http://schemas.openxmlformats.org/drawingml/2006/main" xmlns:r="http://schemas.openxmlformats.org/officeDocument/2006/relationships" xmlns:p="http://schemas.openxmlformats.org/presentationml/2006/main">
  <p:tag name="NUM" val="13"/>
</p:tagLst>
</file>

<file path=ppt/tags/tag123.xml><?xml version="1.0" encoding="utf-8"?>
<p:tagLst xmlns:a="http://schemas.openxmlformats.org/drawingml/2006/main" xmlns:r="http://schemas.openxmlformats.org/officeDocument/2006/relationships" xmlns:p="http://schemas.openxmlformats.org/presentationml/2006/main">
  <p:tag name="NUM" val="14"/>
</p:tagLst>
</file>

<file path=ppt/tags/tag124.xml><?xml version="1.0" encoding="utf-8"?>
<p:tagLst xmlns:a="http://schemas.openxmlformats.org/drawingml/2006/main" xmlns:r="http://schemas.openxmlformats.org/officeDocument/2006/relationships" xmlns:p="http://schemas.openxmlformats.org/presentationml/2006/main">
  <p:tag name="NUM" val="15"/>
</p:tagLst>
</file>

<file path=ppt/tags/tag125.xml><?xml version="1.0" encoding="utf-8"?>
<p:tagLst xmlns:a="http://schemas.openxmlformats.org/drawingml/2006/main" xmlns:r="http://schemas.openxmlformats.org/officeDocument/2006/relationships" xmlns:p="http://schemas.openxmlformats.org/presentationml/2006/main">
  <p:tag name="NUM" val="16"/>
</p:tagLst>
</file>

<file path=ppt/tags/tag126.xml><?xml version="1.0" encoding="utf-8"?>
<p:tagLst xmlns:a="http://schemas.openxmlformats.org/drawingml/2006/main" xmlns:r="http://schemas.openxmlformats.org/officeDocument/2006/relationships" xmlns:p="http://schemas.openxmlformats.org/presentationml/2006/main">
  <p:tag name="NUM" val="17"/>
</p:tagLst>
</file>

<file path=ppt/tags/tag127.xml><?xml version="1.0" encoding="utf-8"?>
<p:tagLst xmlns:a="http://schemas.openxmlformats.org/drawingml/2006/main" xmlns:r="http://schemas.openxmlformats.org/officeDocument/2006/relationships" xmlns:p="http://schemas.openxmlformats.org/presentationml/2006/main">
  <p:tag name="NUM" val="18"/>
</p:tagLst>
</file>

<file path=ppt/tags/tag128.xml><?xml version="1.0" encoding="utf-8"?>
<p:tagLst xmlns:a="http://schemas.openxmlformats.org/drawingml/2006/main" xmlns:r="http://schemas.openxmlformats.org/officeDocument/2006/relationships" xmlns:p="http://schemas.openxmlformats.org/presentationml/2006/main">
  <p:tag name="NUM" val="19"/>
</p:tagLst>
</file>

<file path=ppt/tags/tag129.xml><?xml version="1.0" encoding="utf-8"?>
<p:tagLst xmlns:a="http://schemas.openxmlformats.org/drawingml/2006/main" xmlns:r="http://schemas.openxmlformats.org/officeDocument/2006/relationships" xmlns:p="http://schemas.openxmlformats.org/presentationml/2006/main">
  <p:tag name="NUM" val="20"/>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21"/>
</p:tagLst>
</file>

<file path=ppt/tags/tag131.xml><?xml version="1.0" encoding="utf-8"?>
<p:tagLst xmlns:a="http://schemas.openxmlformats.org/drawingml/2006/main" xmlns:r="http://schemas.openxmlformats.org/officeDocument/2006/relationships" xmlns:p="http://schemas.openxmlformats.org/presentationml/2006/main">
  <p:tag name="NUM" val="22"/>
</p:tagLst>
</file>

<file path=ppt/tags/tag132.xml><?xml version="1.0" encoding="utf-8"?>
<p:tagLst xmlns:a="http://schemas.openxmlformats.org/drawingml/2006/main" xmlns:r="http://schemas.openxmlformats.org/officeDocument/2006/relationships" xmlns:p="http://schemas.openxmlformats.org/presentationml/2006/main">
  <p:tag name="NUM" val="23"/>
</p:tagLst>
</file>

<file path=ppt/tags/tag133.xml><?xml version="1.0" encoding="utf-8"?>
<p:tagLst xmlns:a="http://schemas.openxmlformats.org/drawingml/2006/main" xmlns:r="http://schemas.openxmlformats.org/officeDocument/2006/relationships" xmlns:p="http://schemas.openxmlformats.org/presentationml/2006/main">
  <p:tag name="NUM" val="24"/>
</p:tagLst>
</file>

<file path=ppt/tags/tag134.xml><?xml version="1.0" encoding="utf-8"?>
<p:tagLst xmlns:a="http://schemas.openxmlformats.org/drawingml/2006/main" xmlns:r="http://schemas.openxmlformats.org/officeDocument/2006/relationships" xmlns:p="http://schemas.openxmlformats.org/presentationml/2006/main">
  <p:tag name="NUM" val="25"/>
</p:tagLst>
</file>

<file path=ppt/tags/tag135.xml><?xml version="1.0" encoding="utf-8"?>
<p:tagLst xmlns:a="http://schemas.openxmlformats.org/drawingml/2006/main" xmlns:r="http://schemas.openxmlformats.org/officeDocument/2006/relationships" xmlns:p="http://schemas.openxmlformats.org/presentationml/2006/main">
  <p:tag name="NUM" val="26"/>
</p:tagLst>
</file>

<file path=ppt/tags/tag136.xml><?xml version="1.0" encoding="utf-8"?>
<p:tagLst xmlns:a="http://schemas.openxmlformats.org/drawingml/2006/main" xmlns:r="http://schemas.openxmlformats.org/officeDocument/2006/relationships" xmlns:p="http://schemas.openxmlformats.org/presentationml/2006/main">
  <p:tag name="NUM" val="27"/>
</p:tagLst>
</file>

<file path=ppt/tags/tag137.xml><?xml version="1.0" encoding="utf-8"?>
<p:tagLst xmlns:a="http://schemas.openxmlformats.org/drawingml/2006/main" xmlns:r="http://schemas.openxmlformats.org/officeDocument/2006/relationships" xmlns:p="http://schemas.openxmlformats.org/presentationml/2006/main">
  <p:tag name="NUM" val="29"/>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3"/>
</p:tagLst>
</file>

<file path=ppt/tags/tag141.xml><?xml version="1.0" encoding="utf-8"?>
<p:tagLst xmlns:a="http://schemas.openxmlformats.org/drawingml/2006/main" xmlns:r="http://schemas.openxmlformats.org/officeDocument/2006/relationships" xmlns:p="http://schemas.openxmlformats.org/presentationml/2006/main">
  <p:tag name="NUM" val="4"/>
</p:tagLst>
</file>

<file path=ppt/tags/tag142.xml><?xml version="1.0" encoding="utf-8"?>
<p:tagLst xmlns:a="http://schemas.openxmlformats.org/drawingml/2006/main" xmlns:r="http://schemas.openxmlformats.org/officeDocument/2006/relationships" xmlns:p="http://schemas.openxmlformats.org/presentationml/2006/main">
  <p:tag name="NUM" val="5"/>
</p:tagLst>
</file>

<file path=ppt/tags/tag143.xml><?xml version="1.0" encoding="utf-8"?>
<p:tagLst xmlns:a="http://schemas.openxmlformats.org/drawingml/2006/main" xmlns:r="http://schemas.openxmlformats.org/officeDocument/2006/relationships" xmlns:p="http://schemas.openxmlformats.org/presentationml/2006/main">
  <p:tag name="NUM" val="6"/>
</p:tagLst>
</file>

<file path=ppt/tags/tag144.xml><?xml version="1.0" encoding="utf-8"?>
<p:tagLst xmlns:a="http://schemas.openxmlformats.org/drawingml/2006/main" xmlns:r="http://schemas.openxmlformats.org/officeDocument/2006/relationships" xmlns:p="http://schemas.openxmlformats.org/presentationml/2006/main">
  <p:tag name="NUM" val="7"/>
</p:tagLst>
</file>

<file path=ppt/tags/tag145.xml><?xml version="1.0" encoding="utf-8"?>
<p:tagLst xmlns:a="http://schemas.openxmlformats.org/drawingml/2006/main" xmlns:r="http://schemas.openxmlformats.org/officeDocument/2006/relationships" xmlns:p="http://schemas.openxmlformats.org/presentationml/2006/main">
  <p:tag name="NUM" val="8"/>
</p:tagLst>
</file>

<file path=ppt/tags/tag146.xml><?xml version="1.0" encoding="utf-8"?>
<p:tagLst xmlns:a="http://schemas.openxmlformats.org/drawingml/2006/main" xmlns:r="http://schemas.openxmlformats.org/officeDocument/2006/relationships" xmlns:p="http://schemas.openxmlformats.org/presentationml/2006/main">
  <p:tag name="NUM" val="9"/>
</p:tagLst>
</file>

<file path=ppt/tags/tag147.xml><?xml version="1.0" encoding="utf-8"?>
<p:tagLst xmlns:a="http://schemas.openxmlformats.org/drawingml/2006/main" xmlns:r="http://schemas.openxmlformats.org/officeDocument/2006/relationships" xmlns:p="http://schemas.openxmlformats.org/presentationml/2006/main">
  <p:tag name="NUM" val="10"/>
</p:tagLst>
</file>

<file path=ppt/tags/tag148.xml><?xml version="1.0" encoding="utf-8"?>
<p:tagLst xmlns:a="http://schemas.openxmlformats.org/drawingml/2006/main" xmlns:r="http://schemas.openxmlformats.org/officeDocument/2006/relationships" xmlns:p="http://schemas.openxmlformats.org/presentationml/2006/main">
  <p:tag name="NUM" val="11"/>
</p:tagLst>
</file>

<file path=ppt/tags/tag149.xml><?xml version="1.0" encoding="utf-8"?>
<p:tagLst xmlns:a="http://schemas.openxmlformats.org/drawingml/2006/main" xmlns:r="http://schemas.openxmlformats.org/officeDocument/2006/relationships" xmlns:p="http://schemas.openxmlformats.org/presentationml/2006/main">
  <p:tag name="NUM" val="12"/>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3"/>
</p:tagLst>
</file>

<file path=ppt/tags/tag151.xml><?xml version="1.0" encoding="utf-8"?>
<p:tagLst xmlns:a="http://schemas.openxmlformats.org/drawingml/2006/main" xmlns:r="http://schemas.openxmlformats.org/officeDocument/2006/relationships" xmlns:p="http://schemas.openxmlformats.org/presentationml/2006/main">
  <p:tag name="NUM" val="14"/>
</p:tagLst>
</file>

<file path=ppt/tags/tag152.xml><?xml version="1.0" encoding="utf-8"?>
<p:tagLst xmlns:a="http://schemas.openxmlformats.org/drawingml/2006/main" xmlns:r="http://schemas.openxmlformats.org/officeDocument/2006/relationships" xmlns:p="http://schemas.openxmlformats.org/presentationml/2006/main">
  <p:tag name="NUM" val="15"/>
</p:tagLst>
</file>

<file path=ppt/tags/tag153.xml><?xml version="1.0" encoding="utf-8"?>
<p:tagLst xmlns:a="http://schemas.openxmlformats.org/drawingml/2006/main" xmlns:r="http://schemas.openxmlformats.org/officeDocument/2006/relationships" xmlns:p="http://schemas.openxmlformats.org/presentationml/2006/main">
  <p:tag name="NUM" val="16"/>
</p:tagLst>
</file>

<file path=ppt/tags/tag154.xml><?xml version="1.0" encoding="utf-8"?>
<p:tagLst xmlns:a="http://schemas.openxmlformats.org/drawingml/2006/main" xmlns:r="http://schemas.openxmlformats.org/officeDocument/2006/relationships" xmlns:p="http://schemas.openxmlformats.org/presentationml/2006/main">
  <p:tag name="NUM" val="17"/>
</p:tagLst>
</file>

<file path=ppt/tags/tag155.xml><?xml version="1.0" encoding="utf-8"?>
<p:tagLst xmlns:a="http://schemas.openxmlformats.org/drawingml/2006/main" xmlns:r="http://schemas.openxmlformats.org/officeDocument/2006/relationships" xmlns:p="http://schemas.openxmlformats.org/presentationml/2006/main">
  <p:tag name="NUM" val="18"/>
</p:tagLst>
</file>

<file path=ppt/tags/tag156.xml><?xml version="1.0" encoding="utf-8"?>
<p:tagLst xmlns:a="http://schemas.openxmlformats.org/drawingml/2006/main" xmlns:r="http://schemas.openxmlformats.org/officeDocument/2006/relationships" xmlns:p="http://schemas.openxmlformats.org/presentationml/2006/main">
  <p:tag name="NUM" val="19"/>
</p:tagLst>
</file>

<file path=ppt/tags/tag157.xml><?xml version="1.0" encoding="utf-8"?>
<p:tagLst xmlns:a="http://schemas.openxmlformats.org/drawingml/2006/main" xmlns:r="http://schemas.openxmlformats.org/officeDocument/2006/relationships" xmlns:p="http://schemas.openxmlformats.org/presentationml/2006/main">
  <p:tag name="NUM" val="20"/>
</p:tagLst>
</file>

<file path=ppt/tags/tag158.xml><?xml version="1.0" encoding="utf-8"?>
<p:tagLst xmlns:a="http://schemas.openxmlformats.org/drawingml/2006/main" xmlns:r="http://schemas.openxmlformats.org/officeDocument/2006/relationships" xmlns:p="http://schemas.openxmlformats.org/presentationml/2006/main">
  <p:tag name="NUM" val="21"/>
</p:tagLst>
</file>

<file path=ppt/tags/tag159.xml><?xml version="1.0" encoding="utf-8"?>
<p:tagLst xmlns:a="http://schemas.openxmlformats.org/drawingml/2006/main" xmlns:r="http://schemas.openxmlformats.org/officeDocument/2006/relationships" xmlns:p="http://schemas.openxmlformats.org/presentationml/2006/main">
  <p:tag name="NUM" val="22"/>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23"/>
</p:tagLst>
</file>

<file path=ppt/tags/tag161.xml><?xml version="1.0" encoding="utf-8"?>
<p:tagLst xmlns:a="http://schemas.openxmlformats.org/drawingml/2006/main" xmlns:r="http://schemas.openxmlformats.org/officeDocument/2006/relationships" xmlns:p="http://schemas.openxmlformats.org/presentationml/2006/main">
  <p:tag name="NUM" val="24"/>
</p:tagLst>
</file>

<file path=ppt/tags/tag162.xml><?xml version="1.0" encoding="utf-8"?>
<p:tagLst xmlns:a="http://schemas.openxmlformats.org/drawingml/2006/main" xmlns:r="http://schemas.openxmlformats.org/officeDocument/2006/relationships" xmlns:p="http://schemas.openxmlformats.org/presentationml/2006/main">
  <p:tag name="NUM" val="25"/>
</p:tagLst>
</file>

<file path=ppt/tags/tag163.xml><?xml version="1.0" encoding="utf-8"?>
<p:tagLst xmlns:a="http://schemas.openxmlformats.org/drawingml/2006/main" xmlns:r="http://schemas.openxmlformats.org/officeDocument/2006/relationships" xmlns:p="http://schemas.openxmlformats.org/presentationml/2006/main">
  <p:tag name="NUM" val="26"/>
</p:tagLst>
</file>

<file path=ppt/tags/tag164.xml><?xml version="1.0" encoding="utf-8"?>
<p:tagLst xmlns:a="http://schemas.openxmlformats.org/drawingml/2006/main" xmlns:r="http://schemas.openxmlformats.org/officeDocument/2006/relationships" xmlns:p="http://schemas.openxmlformats.org/presentationml/2006/main">
  <p:tag name="NUM" val="27"/>
</p:tagLst>
</file>

<file path=ppt/tags/tag165.xml><?xml version="1.0" encoding="utf-8"?>
<p:tagLst xmlns:a="http://schemas.openxmlformats.org/drawingml/2006/main" xmlns:r="http://schemas.openxmlformats.org/officeDocument/2006/relationships" xmlns:p="http://schemas.openxmlformats.org/presentationml/2006/main">
  <p:tag name="NUM" val="28"/>
</p:tagLst>
</file>

<file path=ppt/tags/tag166.xml><?xml version="1.0" encoding="utf-8"?>
<p:tagLst xmlns:a="http://schemas.openxmlformats.org/drawingml/2006/main" xmlns:r="http://schemas.openxmlformats.org/officeDocument/2006/relationships" xmlns:p="http://schemas.openxmlformats.org/presentationml/2006/main">
  <p:tag name="NUM" val="29"/>
</p:tagLst>
</file>

<file path=ppt/tags/tag167.xml><?xml version="1.0" encoding="utf-8"?>
<p:tagLst xmlns:a="http://schemas.openxmlformats.org/drawingml/2006/main" xmlns:r="http://schemas.openxmlformats.org/officeDocument/2006/relationships" xmlns:p="http://schemas.openxmlformats.org/presentationml/2006/main">
  <p:tag name="NUM" val="31"/>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26"/>
</p:tagLst>
</file>

<file path=ppt/tags/tag172.xml><?xml version="1.0" encoding="utf-8"?>
<p:tagLst xmlns:a="http://schemas.openxmlformats.org/drawingml/2006/main" xmlns:r="http://schemas.openxmlformats.org/officeDocument/2006/relationships" xmlns:p="http://schemas.openxmlformats.org/presentationml/2006/main">
  <p:tag name="NUM" val="86"/>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7"/>
</p:tagLst>
</file>

<file path=ppt/tags/tag177.xml><?xml version="1.0" encoding="utf-8"?>
<p:tagLst xmlns:a="http://schemas.openxmlformats.org/drawingml/2006/main" xmlns:r="http://schemas.openxmlformats.org/officeDocument/2006/relationships" xmlns:p="http://schemas.openxmlformats.org/presentationml/2006/main">
  <p:tag name="NUM" val="8"/>
</p:tagLst>
</file>

<file path=ppt/tags/tag178.xml><?xml version="1.0" encoding="utf-8"?>
<p:tagLst xmlns:a="http://schemas.openxmlformats.org/drawingml/2006/main" xmlns:r="http://schemas.openxmlformats.org/officeDocument/2006/relationships" xmlns:p="http://schemas.openxmlformats.org/presentationml/2006/main">
  <p:tag name="NUM" val="9"/>
</p:tagLst>
</file>

<file path=ppt/tags/tag179.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11"/>
</p:tagLst>
</file>

<file path=ppt/tags/tag181.xml><?xml version="1.0" encoding="utf-8"?>
<p:tagLst xmlns:a="http://schemas.openxmlformats.org/drawingml/2006/main" xmlns:r="http://schemas.openxmlformats.org/officeDocument/2006/relationships" xmlns:p="http://schemas.openxmlformats.org/presentationml/2006/main">
  <p:tag name="NUM" val="12"/>
</p:tagLst>
</file>

<file path=ppt/tags/tag182.xml><?xml version="1.0" encoding="utf-8"?>
<p:tagLst xmlns:a="http://schemas.openxmlformats.org/drawingml/2006/main" xmlns:r="http://schemas.openxmlformats.org/officeDocument/2006/relationships" xmlns:p="http://schemas.openxmlformats.org/presentationml/2006/main">
  <p:tag name="NUM" val="13"/>
</p:tagLst>
</file>

<file path=ppt/tags/tag183.xml><?xml version="1.0" encoding="utf-8"?>
<p:tagLst xmlns:a="http://schemas.openxmlformats.org/drawingml/2006/main" xmlns:r="http://schemas.openxmlformats.org/officeDocument/2006/relationships" xmlns:p="http://schemas.openxmlformats.org/presentationml/2006/main">
  <p:tag name="NUM" val="14"/>
</p:tagLst>
</file>

<file path=ppt/tags/tag184.xml><?xml version="1.0" encoding="utf-8"?>
<p:tagLst xmlns:a="http://schemas.openxmlformats.org/drawingml/2006/main" xmlns:r="http://schemas.openxmlformats.org/officeDocument/2006/relationships" xmlns:p="http://schemas.openxmlformats.org/presentationml/2006/main">
  <p:tag name="NUM" val="15"/>
</p:tagLst>
</file>

<file path=ppt/tags/tag185.xml><?xml version="1.0" encoding="utf-8"?>
<p:tagLst xmlns:a="http://schemas.openxmlformats.org/drawingml/2006/main" xmlns:r="http://schemas.openxmlformats.org/officeDocument/2006/relationships" xmlns:p="http://schemas.openxmlformats.org/presentationml/2006/main">
  <p:tag name="NUM" val="16"/>
</p:tagLst>
</file>

<file path=ppt/tags/tag186.xml><?xml version="1.0" encoding="utf-8"?>
<p:tagLst xmlns:a="http://schemas.openxmlformats.org/drawingml/2006/main" xmlns:r="http://schemas.openxmlformats.org/officeDocument/2006/relationships" xmlns:p="http://schemas.openxmlformats.org/presentationml/2006/main">
  <p:tag name="NUM" val="17"/>
</p:tagLst>
</file>

<file path=ppt/tags/tag187.xml><?xml version="1.0" encoding="utf-8"?>
<p:tagLst xmlns:a="http://schemas.openxmlformats.org/drawingml/2006/main" xmlns:r="http://schemas.openxmlformats.org/officeDocument/2006/relationships" xmlns:p="http://schemas.openxmlformats.org/presentationml/2006/main">
  <p:tag name="NUM" val="18"/>
</p:tagLst>
</file>

<file path=ppt/tags/tag188.xml><?xml version="1.0" encoding="utf-8"?>
<p:tagLst xmlns:a="http://schemas.openxmlformats.org/drawingml/2006/main" xmlns:r="http://schemas.openxmlformats.org/officeDocument/2006/relationships" xmlns:p="http://schemas.openxmlformats.org/presentationml/2006/main">
  <p:tag name="NUM" val="19"/>
</p:tagLst>
</file>

<file path=ppt/tags/tag189.xml><?xml version="1.0" encoding="utf-8"?>
<p:tagLst xmlns:a="http://schemas.openxmlformats.org/drawingml/2006/main" xmlns:r="http://schemas.openxmlformats.org/officeDocument/2006/relationships" xmlns:p="http://schemas.openxmlformats.org/presentationml/2006/main">
  <p:tag name="NUM" val="20"/>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21"/>
</p:tagLst>
</file>

<file path=ppt/tags/tag191.xml><?xml version="1.0" encoding="utf-8"?>
<p:tagLst xmlns:a="http://schemas.openxmlformats.org/drawingml/2006/main" xmlns:r="http://schemas.openxmlformats.org/officeDocument/2006/relationships" xmlns:p="http://schemas.openxmlformats.org/presentationml/2006/main">
  <p:tag name="NUM" val="22"/>
</p:tagLst>
</file>

<file path=ppt/tags/tag192.xml><?xml version="1.0" encoding="utf-8"?>
<p:tagLst xmlns:a="http://schemas.openxmlformats.org/drawingml/2006/main" xmlns:r="http://schemas.openxmlformats.org/officeDocument/2006/relationships" xmlns:p="http://schemas.openxmlformats.org/presentationml/2006/main">
  <p:tag name="NUM" val="23"/>
</p:tagLst>
</file>

<file path=ppt/tags/tag193.xml><?xml version="1.0" encoding="utf-8"?>
<p:tagLst xmlns:a="http://schemas.openxmlformats.org/drawingml/2006/main" xmlns:r="http://schemas.openxmlformats.org/officeDocument/2006/relationships" xmlns:p="http://schemas.openxmlformats.org/presentationml/2006/main">
  <p:tag name="NUM" val="24"/>
</p:tagLst>
</file>

<file path=ppt/tags/tag194.xml><?xml version="1.0" encoding="utf-8"?>
<p:tagLst xmlns:a="http://schemas.openxmlformats.org/drawingml/2006/main" xmlns:r="http://schemas.openxmlformats.org/officeDocument/2006/relationships" xmlns:p="http://schemas.openxmlformats.org/presentationml/2006/main">
  <p:tag name="NUM" val="25"/>
</p:tagLst>
</file>

<file path=ppt/tags/tag195.xml><?xml version="1.0" encoding="utf-8"?>
<p:tagLst xmlns:a="http://schemas.openxmlformats.org/drawingml/2006/main" xmlns:r="http://schemas.openxmlformats.org/officeDocument/2006/relationships" xmlns:p="http://schemas.openxmlformats.org/presentationml/2006/main">
  <p:tag name="NUM" val="27"/>
</p:tagLst>
</file>

<file path=ppt/tags/tag196.xml><?xml version="1.0" encoding="utf-8"?>
<p:tagLst xmlns:a="http://schemas.openxmlformats.org/drawingml/2006/main" xmlns:r="http://schemas.openxmlformats.org/officeDocument/2006/relationships" xmlns:p="http://schemas.openxmlformats.org/presentationml/2006/main">
  <p:tag name="NUM" val="28"/>
</p:tagLst>
</file>

<file path=ppt/tags/tag197.xml><?xml version="1.0" encoding="utf-8"?>
<p:tagLst xmlns:a="http://schemas.openxmlformats.org/drawingml/2006/main" xmlns:r="http://schemas.openxmlformats.org/officeDocument/2006/relationships" xmlns:p="http://schemas.openxmlformats.org/presentationml/2006/main">
  <p:tag name="NUM" val="29"/>
</p:tagLst>
</file>

<file path=ppt/tags/tag198.xml><?xml version="1.0" encoding="utf-8"?>
<p:tagLst xmlns:a="http://schemas.openxmlformats.org/drawingml/2006/main" xmlns:r="http://schemas.openxmlformats.org/officeDocument/2006/relationships" xmlns:p="http://schemas.openxmlformats.org/presentationml/2006/main">
  <p:tag name="NUM" val="30"/>
</p:tagLst>
</file>

<file path=ppt/tags/tag199.xml><?xml version="1.0" encoding="utf-8"?>
<p:tagLst xmlns:a="http://schemas.openxmlformats.org/drawingml/2006/main" xmlns:r="http://schemas.openxmlformats.org/officeDocument/2006/relationships" xmlns:p="http://schemas.openxmlformats.org/presentationml/2006/main">
  <p:tag name="NUM" val="3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32"/>
</p:tagLst>
</file>

<file path=ppt/tags/tag201.xml><?xml version="1.0" encoding="utf-8"?>
<p:tagLst xmlns:a="http://schemas.openxmlformats.org/drawingml/2006/main" xmlns:r="http://schemas.openxmlformats.org/officeDocument/2006/relationships" xmlns:p="http://schemas.openxmlformats.org/presentationml/2006/main">
  <p:tag name="NUM" val="33"/>
</p:tagLst>
</file>

<file path=ppt/tags/tag202.xml><?xml version="1.0" encoding="utf-8"?>
<p:tagLst xmlns:a="http://schemas.openxmlformats.org/drawingml/2006/main" xmlns:r="http://schemas.openxmlformats.org/officeDocument/2006/relationships" xmlns:p="http://schemas.openxmlformats.org/presentationml/2006/main">
  <p:tag name="NUM" val="34"/>
</p:tagLst>
</file>

<file path=ppt/tags/tag203.xml><?xml version="1.0" encoding="utf-8"?>
<p:tagLst xmlns:a="http://schemas.openxmlformats.org/drawingml/2006/main" xmlns:r="http://schemas.openxmlformats.org/officeDocument/2006/relationships" xmlns:p="http://schemas.openxmlformats.org/presentationml/2006/main">
  <p:tag name="NUM" val="35"/>
</p:tagLst>
</file>

<file path=ppt/tags/tag204.xml><?xml version="1.0" encoding="utf-8"?>
<p:tagLst xmlns:a="http://schemas.openxmlformats.org/drawingml/2006/main" xmlns:r="http://schemas.openxmlformats.org/officeDocument/2006/relationships" xmlns:p="http://schemas.openxmlformats.org/presentationml/2006/main">
  <p:tag name="NUM" val="36"/>
</p:tagLst>
</file>

<file path=ppt/tags/tag205.xml><?xml version="1.0" encoding="utf-8"?>
<p:tagLst xmlns:a="http://schemas.openxmlformats.org/drawingml/2006/main" xmlns:r="http://schemas.openxmlformats.org/officeDocument/2006/relationships" xmlns:p="http://schemas.openxmlformats.org/presentationml/2006/main">
  <p:tag name="NUM" val="37"/>
</p:tagLst>
</file>

<file path=ppt/tags/tag206.xml><?xml version="1.0" encoding="utf-8"?>
<p:tagLst xmlns:a="http://schemas.openxmlformats.org/drawingml/2006/main" xmlns:r="http://schemas.openxmlformats.org/officeDocument/2006/relationships" xmlns:p="http://schemas.openxmlformats.org/presentationml/2006/main">
  <p:tag name="NUM" val="38"/>
</p:tagLst>
</file>

<file path=ppt/tags/tag207.xml><?xml version="1.0" encoding="utf-8"?>
<p:tagLst xmlns:a="http://schemas.openxmlformats.org/drawingml/2006/main" xmlns:r="http://schemas.openxmlformats.org/officeDocument/2006/relationships" xmlns:p="http://schemas.openxmlformats.org/presentationml/2006/main">
  <p:tag name="NUM" val="39"/>
</p:tagLst>
</file>

<file path=ppt/tags/tag208.xml><?xml version="1.0" encoding="utf-8"?>
<p:tagLst xmlns:a="http://schemas.openxmlformats.org/drawingml/2006/main" xmlns:r="http://schemas.openxmlformats.org/officeDocument/2006/relationships" xmlns:p="http://schemas.openxmlformats.org/presentationml/2006/main">
  <p:tag name="NUM" val="40"/>
</p:tagLst>
</file>

<file path=ppt/tags/tag209.xml><?xml version="1.0" encoding="utf-8"?>
<p:tagLst xmlns:a="http://schemas.openxmlformats.org/drawingml/2006/main" xmlns:r="http://schemas.openxmlformats.org/officeDocument/2006/relationships" xmlns:p="http://schemas.openxmlformats.org/presentationml/2006/main">
  <p:tag name="NUM" val="41"/>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10.xml><?xml version="1.0" encoding="utf-8"?>
<p:tagLst xmlns:a="http://schemas.openxmlformats.org/drawingml/2006/main" xmlns:r="http://schemas.openxmlformats.org/officeDocument/2006/relationships" xmlns:p="http://schemas.openxmlformats.org/presentationml/2006/main">
  <p:tag name="NUM" val="42"/>
</p:tagLst>
</file>

<file path=ppt/tags/tag211.xml><?xml version="1.0" encoding="utf-8"?>
<p:tagLst xmlns:a="http://schemas.openxmlformats.org/drawingml/2006/main" xmlns:r="http://schemas.openxmlformats.org/officeDocument/2006/relationships" xmlns:p="http://schemas.openxmlformats.org/presentationml/2006/main">
  <p:tag name="NUM" val="43"/>
</p:tagLst>
</file>

<file path=ppt/tags/tag212.xml><?xml version="1.0" encoding="utf-8"?>
<p:tagLst xmlns:a="http://schemas.openxmlformats.org/drawingml/2006/main" xmlns:r="http://schemas.openxmlformats.org/officeDocument/2006/relationships" xmlns:p="http://schemas.openxmlformats.org/presentationml/2006/main">
  <p:tag name="NUM" val="44"/>
</p:tagLst>
</file>

<file path=ppt/tags/tag213.xml><?xml version="1.0" encoding="utf-8"?>
<p:tagLst xmlns:a="http://schemas.openxmlformats.org/drawingml/2006/main" xmlns:r="http://schemas.openxmlformats.org/officeDocument/2006/relationships" xmlns:p="http://schemas.openxmlformats.org/presentationml/2006/main">
  <p:tag name="NUM" val="45"/>
</p:tagLst>
</file>

<file path=ppt/tags/tag214.xml><?xml version="1.0" encoding="utf-8"?>
<p:tagLst xmlns:a="http://schemas.openxmlformats.org/drawingml/2006/main" xmlns:r="http://schemas.openxmlformats.org/officeDocument/2006/relationships" xmlns:p="http://schemas.openxmlformats.org/presentationml/2006/main">
  <p:tag name="NUM" val="46"/>
</p:tagLst>
</file>

<file path=ppt/tags/tag215.xml><?xml version="1.0" encoding="utf-8"?>
<p:tagLst xmlns:a="http://schemas.openxmlformats.org/drawingml/2006/main" xmlns:r="http://schemas.openxmlformats.org/officeDocument/2006/relationships" xmlns:p="http://schemas.openxmlformats.org/presentationml/2006/main">
  <p:tag name="NUM" val="47"/>
</p:tagLst>
</file>

<file path=ppt/tags/tag216.xml><?xml version="1.0" encoding="utf-8"?>
<p:tagLst xmlns:a="http://schemas.openxmlformats.org/drawingml/2006/main" xmlns:r="http://schemas.openxmlformats.org/officeDocument/2006/relationships" xmlns:p="http://schemas.openxmlformats.org/presentationml/2006/main">
  <p:tag name="NUM" val="48"/>
</p:tagLst>
</file>

<file path=ppt/tags/tag217.xml><?xml version="1.0" encoding="utf-8"?>
<p:tagLst xmlns:a="http://schemas.openxmlformats.org/drawingml/2006/main" xmlns:r="http://schemas.openxmlformats.org/officeDocument/2006/relationships" xmlns:p="http://schemas.openxmlformats.org/presentationml/2006/main">
  <p:tag name="NUM" val="49"/>
</p:tagLst>
</file>

<file path=ppt/tags/tag218.xml><?xml version="1.0" encoding="utf-8"?>
<p:tagLst xmlns:a="http://schemas.openxmlformats.org/drawingml/2006/main" xmlns:r="http://schemas.openxmlformats.org/officeDocument/2006/relationships" xmlns:p="http://schemas.openxmlformats.org/presentationml/2006/main">
  <p:tag name="NUM" val="50"/>
</p:tagLst>
</file>

<file path=ppt/tags/tag219.xml><?xml version="1.0" encoding="utf-8"?>
<p:tagLst xmlns:a="http://schemas.openxmlformats.org/drawingml/2006/main" xmlns:r="http://schemas.openxmlformats.org/officeDocument/2006/relationships" xmlns:p="http://schemas.openxmlformats.org/presentationml/2006/main">
  <p:tag name="NUM" val="51"/>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20.xml><?xml version="1.0" encoding="utf-8"?>
<p:tagLst xmlns:a="http://schemas.openxmlformats.org/drawingml/2006/main" xmlns:r="http://schemas.openxmlformats.org/officeDocument/2006/relationships" xmlns:p="http://schemas.openxmlformats.org/presentationml/2006/main">
  <p:tag name="NUM" val="52"/>
</p:tagLst>
</file>

<file path=ppt/tags/tag221.xml><?xml version="1.0" encoding="utf-8"?>
<p:tagLst xmlns:a="http://schemas.openxmlformats.org/drawingml/2006/main" xmlns:r="http://schemas.openxmlformats.org/officeDocument/2006/relationships" xmlns:p="http://schemas.openxmlformats.org/presentationml/2006/main">
  <p:tag name="NUM" val="53"/>
</p:tagLst>
</file>

<file path=ppt/tags/tag222.xml><?xml version="1.0" encoding="utf-8"?>
<p:tagLst xmlns:a="http://schemas.openxmlformats.org/drawingml/2006/main" xmlns:r="http://schemas.openxmlformats.org/officeDocument/2006/relationships" xmlns:p="http://schemas.openxmlformats.org/presentationml/2006/main">
  <p:tag name="NUM" val="54"/>
</p:tagLst>
</file>

<file path=ppt/tags/tag223.xml><?xml version="1.0" encoding="utf-8"?>
<p:tagLst xmlns:a="http://schemas.openxmlformats.org/drawingml/2006/main" xmlns:r="http://schemas.openxmlformats.org/officeDocument/2006/relationships" xmlns:p="http://schemas.openxmlformats.org/presentationml/2006/main">
  <p:tag name="NUM" val="55"/>
</p:tagLst>
</file>

<file path=ppt/tags/tag224.xml><?xml version="1.0" encoding="utf-8"?>
<p:tagLst xmlns:a="http://schemas.openxmlformats.org/drawingml/2006/main" xmlns:r="http://schemas.openxmlformats.org/officeDocument/2006/relationships" xmlns:p="http://schemas.openxmlformats.org/presentationml/2006/main">
  <p:tag name="NUM" val="56"/>
</p:tagLst>
</file>

<file path=ppt/tags/tag225.xml><?xml version="1.0" encoding="utf-8"?>
<p:tagLst xmlns:a="http://schemas.openxmlformats.org/drawingml/2006/main" xmlns:r="http://schemas.openxmlformats.org/officeDocument/2006/relationships" xmlns:p="http://schemas.openxmlformats.org/presentationml/2006/main">
  <p:tag name="NUM" val="57"/>
</p:tagLst>
</file>

<file path=ppt/tags/tag226.xml><?xml version="1.0" encoding="utf-8"?>
<p:tagLst xmlns:a="http://schemas.openxmlformats.org/drawingml/2006/main" xmlns:r="http://schemas.openxmlformats.org/officeDocument/2006/relationships" xmlns:p="http://schemas.openxmlformats.org/presentationml/2006/main">
  <p:tag name="NUM" val="58"/>
</p:tagLst>
</file>

<file path=ppt/tags/tag227.xml><?xml version="1.0" encoding="utf-8"?>
<p:tagLst xmlns:a="http://schemas.openxmlformats.org/drawingml/2006/main" xmlns:r="http://schemas.openxmlformats.org/officeDocument/2006/relationships" xmlns:p="http://schemas.openxmlformats.org/presentationml/2006/main">
  <p:tag name="NUM" val="59"/>
</p:tagLst>
</file>

<file path=ppt/tags/tag228.xml><?xml version="1.0" encoding="utf-8"?>
<p:tagLst xmlns:a="http://schemas.openxmlformats.org/drawingml/2006/main" xmlns:r="http://schemas.openxmlformats.org/officeDocument/2006/relationships" xmlns:p="http://schemas.openxmlformats.org/presentationml/2006/main">
  <p:tag name="NUM" val="60"/>
</p:tagLst>
</file>

<file path=ppt/tags/tag229.xml><?xml version="1.0" encoding="utf-8"?>
<p:tagLst xmlns:a="http://schemas.openxmlformats.org/drawingml/2006/main" xmlns:r="http://schemas.openxmlformats.org/officeDocument/2006/relationships" xmlns:p="http://schemas.openxmlformats.org/presentationml/2006/main">
  <p:tag name="NUM" val="61"/>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30.xml><?xml version="1.0" encoding="utf-8"?>
<p:tagLst xmlns:a="http://schemas.openxmlformats.org/drawingml/2006/main" xmlns:r="http://schemas.openxmlformats.org/officeDocument/2006/relationships" xmlns:p="http://schemas.openxmlformats.org/presentationml/2006/main">
  <p:tag name="NUM" val="62"/>
</p:tagLst>
</file>

<file path=ppt/tags/tag231.xml><?xml version="1.0" encoding="utf-8"?>
<p:tagLst xmlns:a="http://schemas.openxmlformats.org/drawingml/2006/main" xmlns:r="http://schemas.openxmlformats.org/officeDocument/2006/relationships" xmlns:p="http://schemas.openxmlformats.org/presentationml/2006/main">
  <p:tag name="NUM" val="63"/>
</p:tagLst>
</file>

<file path=ppt/tags/tag232.xml><?xml version="1.0" encoding="utf-8"?>
<p:tagLst xmlns:a="http://schemas.openxmlformats.org/drawingml/2006/main" xmlns:r="http://schemas.openxmlformats.org/officeDocument/2006/relationships" xmlns:p="http://schemas.openxmlformats.org/presentationml/2006/main">
  <p:tag name="NUM" val="64"/>
</p:tagLst>
</file>

<file path=ppt/tags/tag233.xml><?xml version="1.0" encoding="utf-8"?>
<p:tagLst xmlns:a="http://schemas.openxmlformats.org/drawingml/2006/main" xmlns:r="http://schemas.openxmlformats.org/officeDocument/2006/relationships" xmlns:p="http://schemas.openxmlformats.org/presentationml/2006/main">
  <p:tag name="NUM" val="65"/>
</p:tagLst>
</file>

<file path=ppt/tags/tag234.xml><?xml version="1.0" encoding="utf-8"?>
<p:tagLst xmlns:a="http://schemas.openxmlformats.org/drawingml/2006/main" xmlns:r="http://schemas.openxmlformats.org/officeDocument/2006/relationships" xmlns:p="http://schemas.openxmlformats.org/presentationml/2006/main">
  <p:tag name="NUM" val="66"/>
</p:tagLst>
</file>

<file path=ppt/tags/tag235.xml><?xml version="1.0" encoding="utf-8"?>
<p:tagLst xmlns:a="http://schemas.openxmlformats.org/drawingml/2006/main" xmlns:r="http://schemas.openxmlformats.org/officeDocument/2006/relationships" xmlns:p="http://schemas.openxmlformats.org/presentationml/2006/main">
  <p:tag name="NUM" val="67"/>
</p:tagLst>
</file>

<file path=ppt/tags/tag236.xml><?xml version="1.0" encoding="utf-8"?>
<p:tagLst xmlns:a="http://schemas.openxmlformats.org/drawingml/2006/main" xmlns:r="http://schemas.openxmlformats.org/officeDocument/2006/relationships" xmlns:p="http://schemas.openxmlformats.org/presentationml/2006/main">
  <p:tag name="NUM" val="68"/>
</p:tagLst>
</file>

<file path=ppt/tags/tag237.xml><?xml version="1.0" encoding="utf-8"?>
<p:tagLst xmlns:a="http://schemas.openxmlformats.org/drawingml/2006/main" xmlns:r="http://schemas.openxmlformats.org/officeDocument/2006/relationships" xmlns:p="http://schemas.openxmlformats.org/presentationml/2006/main">
  <p:tag name="NUM" val="69"/>
</p:tagLst>
</file>

<file path=ppt/tags/tag238.xml><?xml version="1.0" encoding="utf-8"?>
<p:tagLst xmlns:a="http://schemas.openxmlformats.org/drawingml/2006/main" xmlns:r="http://schemas.openxmlformats.org/officeDocument/2006/relationships" xmlns:p="http://schemas.openxmlformats.org/presentationml/2006/main">
  <p:tag name="NUM" val="70"/>
</p:tagLst>
</file>

<file path=ppt/tags/tag239.xml><?xml version="1.0" encoding="utf-8"?>
<p:tagLst xmlns:a="http://schemas.openxmlformats.org/drawingml/2006/main" xmlns:r="http://schemas.openxmlformats.org/officeDocument/2006/relationships" xmlns:p="http://schemas.openxmlformats.org/presentationml/2006/main">
  <p:tag name="NUM" val="71"/>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40.xml><?xml version="1.0" encoding="utf-8"?>
<p:tagLst xmlns:a="http://schemas.openxmlformats.org/drawingml/2006/main" xmlns:r="http://schemas.openxmlformats.org/officeDocument/2006/relationships" xmlns:p="http://schemas.openxmlformats.org/presentationml/2006/main">
  <p:tag name="NUM" val="72"/>
</p:tagLst>
</file>

<file path=ppt/tags/tag241.xml><?xml version="1.0" encoding="utf-8"?>
<p:tagLst xmlns:a="http://schemas.openxmlformats.org/drawingml/2006/main" xmlns:r="http://schemas.openxmlformats.org/officeDocument/2006/relationships" xmlns:p="http://schemas.openxmlformats.org/presentationml/2006/main">
  <p:tag name="NUM" val="73"/>
</p:tagLst>
</file>

<file path=ppt/tags/tag242.xml><?xml version="1.0" encoding="utf-8"?>
<p:tagLst xmlns:a="http://schemas.openxmlformats.org/drawingml/2006/main" xmlns:r="http://schemas.openxmlformats.org/officeDocument/2006/relationships" xmlns:p="http://schemas.openxmlformats.org/presentationml/2006/main">
  <p:tag name="NUM" val="74"/>
</p:tagLst>
</file>

<file path=ppt/tags/tag243.xml><?xml version="1.0" encoding="utf-8"?>
<p:tagLst xmlns:a="http://schemas.openxmlformats.org/drawingml/2006/main" xmlns:r="http://schemas.openxmlformats.org/officeDocument/2006/relationships" xmlns:p="http://schemas.openxmlformats.org/presentationml/2006/main">
  <p:tag name="NUM" val="75"/>
</p:tagLst>
</file>

<file path=ppt/tags/tag244.xml><?xml version="1.0" encoding="utf-8"?>
<p:tagLst xmlns:a="http://schemas.openxmlformats.org/drawingml/2006/main" xmlns:r="http://schemas.openxmlformats.org/officeDocument/2006/relationships" xmlns:p="http://schemas.openxmlformats.org/presentationml/2006/main">
  <p:tag name="NUM" val="76"/>
</p:tagLst>
</file>

<file path=ppt/tags/tag245.xml><?xml version="1.0" encoding="utf-8"?>
<p:tagLst xmlns:a="http://schemas.openxmlformats.org/drawingml/2006/main" xmlns:r="http://schemas.openxmlformats.org/officeDocument/2006/relationships" xmlns:p="http://schemas.openxmlformats.org/presentationml/2006/main">
  <p:tag name="NUM" val="77"/>
</p:tagLst>
</file>

<file path=ppt/tags/tag246.xml><?xml version="1.0" encoding="utf-8"?>
<p:tagLst xmlns:a="http://schemas.openxmlformats.org/drawingml/2006/main" xmlns:r="http://schemas.openxmlformats.org/officeDocument/2006/relationships" xmlns:p="http://schemas.openxmlformats.org/presentationml/2006/main">
  <p:tag name="NUM" val="78"/>
</p:tagLst>
</file>

<file path=ppt/tags/tag247.xml><?xml version="1.0" encoding="utf-8"?>
<p:tagLst xmlns:a="http://schemas.openxmlformats.org/drawingml/2006/main" xmlns:r="http://schemas.openxmlformats.org/officeDocument/2006/relationships" xmlns:p="http://schemas.openxmlformats.org/presentationml/2006/main">
  <p:tag name="NUM" val="79"/>
</p:tagLst>
</file>

<file path=ppt/tags/tag248.xml><?xml version="1.0" encoding="utf-8"?>
<p:tagLst xmlns:a="http://schemas.openxmlformats.org/drawingml/2006/main" xmlns:r="http://schemas.openxmlformats.org/officeDocument/2006/relationships" xmlns:p="http://schemas.openxmlformats.org/presentationml/2006/main">
  <p:tag name="NUM" val="80"/>
</p:tagLst>
</file>

<file path=ppt/tags/tag249.xml><?xml version="1.0" encoding="utf-8"?>
<p:tagLst xmlns:a="http://schemas.openxmlformats.org/drawingml/2006/main" xmlns:r="http://schemas.openxmlformats.org/officeDocument/2006/relationships" xmlns:p="http://schemas.openxmlformats.org/presentationml/2006/main">
  <p:tag name="NUM" val="81"/>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50.xml><?xml version="1.0" encoding="utf-8"?>
<p:tagLst xmlns:a="http://schemas.openxmlformats.org/drawingml/2006/main" xmlns:r="http://schemas.openxmlformats.org/officeDocument/2006/relationships" xmlns:p="http://schemas.openxmlformats.org/presentationml/2006/main">
  <p:tag name="NUM" val="82"/>
</p:tagLst>
</file>

<file path=ppt/tags/tag251.xml><?xml version="1.0" encoding="utf-8"?>
<p:tagLst xmlns:a="http://schemas.openxmlformats.org/drawingml/2006/main" xmlns:r="http://schemas.openxmlformats.org/officeDocument/2006/relationships" xmlns:p="http://schemas.openxmlformats.org/presentationml/2006/main">
  <p:tag name="NUM" val="83"/>
</p:tagLst>
</file>

<file path=ppt/tags/tag252.xml><?xml version="1.0" encoding="utf-8"?>
<p:tagLst xmlns:a="http://schemas.openxmlformats.org/drawingml/2006/main" xmlns:r="http://schemas.openxmlformats.org/officeDocument/2006/relationships" xmlns:p="http://schemas.openxmlformats.org/presentationml/2006/main">
  <p:tag name="NUM" val="84"/>
</p:tagLst>
</file>

<file path=ppt/tags/tag253.xml><?xml version="1.0" encoding="utf-8"?>
<p:tagLst xmlns:a="http://schemas.openxmlformats.org/drawingml/2006/main" xmlns:r="http://schemas.openxmlformats.org/officeDocument/2006/relationships" xmlns:p="http://schemas.openxmlformats.org/presentationml/2006/main">
  <p:tag name="NUM" val="1"/>
</p:tagLst>
</file>

<file path=ppt/tags/tag254.xml><?xml version="1.0" encoding="utf-8"?>
<p:tagLst xmlns:a="http://schemas.openxmlformats.org/drawingml/2006/main" xmlns:r="http://schemas.openxmlformats.org/officeDocument/2006/relationships" xmlns:p="http://schemas.openxmlformats.org/presentationml/2006/main">
  <p:tag name="NUM" val="2"/>
</p:tagLst>
</file>

<file path=ppt/tags/tag255.xml><?xml version="1.0" encoding="utf-8"?>
<p:tagLst xmlns:a="http://schemas.openxmlformats.org/drawingml/2006/main" xmlns:r="http://schemas.openxmlformats.org/officeDocument/2006/relationships" xmlns:p="http://schemas.openxmlformats.org/presentationml/2006/main">
  <p:tag name="NUM" val="3"/>
</p:tagLst>
</file>

<file path=ppt/tags/tag256.xml><?xml version="1.0" encoding="utf-8"?>
<p:tagLst xmlns:a="http://schemas.openxmlformats.org/drawingml/2006/main" xmlns:r="http://schemas.openxmlformats.org/officeDocument/2006/relationships" xmlns:p="http://schemas.openxmlformats.org/presentationml/2006/main">
  <p:tag name="NUM" val="4"/>
</p:tagLst>
</file>

<file path=ppt/tags/tag257.xml><?xml version="1.0" encoding="utf-8"?>
<p:tagLst xmlns:a="http://schemas.openxmlformats.org/drawingml/2006/main" xmlns:r="http://schemas.openxmlformats.org/officeDocument/2006/relationships" xmlns:p="http://schemas.openxmlformats.org/presentationml/2006/main">
  <p:tag name="NUM" val="5"/>
</p:tagLst>
</file>

<file path=ppt/tags/tag258.xml><?xml version="1.0" encoding="utf-8"?>
<p:tagLst xmlns:a="http://schemas.openxmlformats.org/drawingml/2006/main" xmlns:r="http://schemas.openxmlformats.org/officeDocument/2006/relationships" xmlns:p="http://schemas.openxmlformats.org/presentationml/2006/main">
  <p:tag name="NUM" val="6"/>
</p:tagLst>
</file>

<file path=ppt/tags/tag259.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8"/>
</p:tagLst>
</file>

<file path=ppt/tags/tag260.xml><?xml version="1.0" encoding="utf-8"?>
<p:tagLst xmlns:a="http://schemas.openxmlformats.org/drawingml/2006/main" xmlns:r="http://schemas.openxmlformats.org/officeDocument/2006/relationships" xmlns:p="http://schemas.openxmlformats.org/presentationml/2006/main">
  <p:tag name="NUM" val="8"/>
</p:tagLst>
</file>

<file path=ppt/tags/tag261.xml><?xml version="1.0" encoding="utf-8"?>
<p:tagLst xmlns:a="http://schemas.openxmlformats.org/drawingml/2006/main" xmlns:r="http://schemas.openxmlformats.org/officeDocument/2006/relationships" xmlns:p="http://schemas.openxmlformats.org/presentationml/2006/main">
  <p:tag name="NUM" val="9"/>
</p:tagLst>
</file>

<file path=ppt/tags/tag262.xml><?xml version="1.0" encoding="utf-8"?>
<p:tagLst xmlns:a="http://schemas.openxmlformats.org/drawingml/2006/main" xmlns:r="http://schemas.openxmlformats.org/officeDocument/2006/relationships" xmlns:p="http://schemas.openxmlformats.org/presentationml/2006/main">
  <p:tag name="NUM" val="10"/>
</p:tagLst>
</file>

<file path=ppt/tags/tag263.xml><?xml version="1.0" encoding="utf-8"?>
<p:tagLst xmlns:a="http://schemas.openxmlformats.org/drawingml/2006/main" xmlns:r="http://schemas.openxmlformats.org/officeDocument/2006/relationships" xmlns:p="http://schemas.openxmlformats.org/presentationml/2006/main">
  <p:tag name="NUM" val="11"/>
</p:tagLst>
</file>

<file path=ppt/tags/tag264.xml><?xml version="1.0" encoding="utf-8"?>
<p:tagLst xmlns:a="http://schemas.openxmlformats.org/drawingml/2006/main" xmlns:r="http://schemas.openxmlformats.org/officeDocument/2006/relationships" xmlns:p="http://schemas.openxmlformats.org/presentationml/2006/main">
  <p:tag name="NUM" val="12"/>
</p:tagLst>
</file>

<file path=ppt/tags/tag265.xml><?xml version="1.0" encoding="utf-8"?>
<p:tagLst xmlns:a="http://schemas.openxmlformats.org/drawingml/2006/main" xmlns:r="http://schemas.openxmlformats.org/officeDocument/2006/relationships" xmlns:p="http://schemas.openxmlformats.org/presentationml/2006/main">
  <p:tag name="NUM" val="13"/>
</p:tagLst>
</file>

<file path=ppt/tags/tag266.xml><?xml version="1.0" encoding="utf-8"?>
<p:tagLst xmlns:a="http://schemas.openxmlformats.org/drawingml/2006/main" xmlns:r="http://schemas.openxmlformats.org/officeDocument/2006/relationships" xmlns:p="http://schemas.openxmlformats.org/presentationml/2006/main">
  <p:tag name="NUM" val="14"/>
</p:tagLst>
</file>

<file path=ppt/tags/tag267.xml><?xml version="1.0" encoding="utf-8"?>
<p:tagLst xmlns:a="http://schemas.openxmlformats.org/drawingml/2006/main" xmlns:r="http://schemas.openxmlformats.org/officeDocument/2006/relationships" xmlns:p="http://schemas.openxmlformats.org/presentationml/2006/main">
  <p:tag name="NUM" val="15"/>
</p:tagLst>
</file>

<file path=ppt/tags/tag268.xml><?xml version="1.0" encoding="utf-8"?>
<p:tagLst xmlns:a="http://schemas.openxmlformats.org/drawingml/2006/main" xmlns:r="http://schemas.openxmlformats.org/officeDocument/2006/relationships" xmlns:p="http://schemas.openxmlformats.org/presentationml/2006/main">
  <p:tag name="NUM" val="16"/>
</p:tagLst>
</file>

<file path=ppt/tags/tag269.xml><?xml version="1.0" encoding="utf-8"?>
<p:tagLst xmlns:a="http://schemas.openxmlformats.org/drawingml/2006/main" xmlns:r="http://schemas.openxmlformats.org/officeDocument/2006/relationships" xmlns:p="http://schemas.openxmlformats.org/presentationml/2006/main">
  <p:tag name="NUM" val="17"/>
</p:tagLst>
</file>

<file path=ppt/tags/tag27.xml><?xml version="1.0" encoding="utf-8"?>
<p:tagLst xmlns:a="http://schemas.openxmlformats.org/drawingml/2006/main" xmlns:r="http://schemas.openxmlformats.org/officeDocument/2006/relationships" xmlns:p="http://schemas.openxmlformats.org/presentationml/2006/main">
  <p:tag name="NUM" val="9"/>
</p:tagLst>
</file>

<file path=ppt/tags/tag270.xml><?xml version="1.0" encoding="utf-8"?>
<p:tagLst xmlns:a="http://schemas.openxmlformats.org/drawingml/2006/main" xmlns:r="http://schemas.openxmlformats.org/officeDocument/2006/relationships" xmlns:p="http://schemas.openxmlformats.org/presentationml/2006/main">
  <p:tag name="NUM" val="18"/>
</p:tagLst>
</file>

<file path=ppt/tags/tag271.xml><?xml version="1.0" encoding="utf-8"?>
<p:tagLst xmlns:a="http://schemas.openxmlformats.org/drawingml/2006/main" xmlns:r="http://schemas.openxmlformats.org/officeDocument/2006/relationships" xmlns:p="http://schemas.openxmlformats.org/presentationml/2006/main">
  <p:tag name="NUM" val="19"/>
</p:tagLst>
</file>

<file path=ppt/tags/tag272.xml><?xml version="1.0" encoding="utf-8"?>
<p:tagLst xmlns:a="http://schemas.openxmlformats.org/drawingml/2006/main" xmlns:r="http://schemas.openxmlformats.org/officeDocument/2006/relationships" xmlns:p="http://schemas.openxmlformats.org/presentationml/2006/main">
  <p:tag name="NUM" val="20"/>
</p:tagLst>
</file>

<file path=ppt/tags/tag273.xml><?xml version="1.0" encoding="utf-8"?>
<p:tagLst xmlns:a="http://schemas.openxmlformats.org/drawingml/2006/main" xmlns:r="http://schemas.openxmlformats.org/officeDocument/2006/relationships" xmlns:p="http://schemas.openxmlformats.org/presentationml/2006/main">
  <p:tag name="NUM" val="21"/>
</p:tagLst>
</file>

<file path=ppt/tags/tag274.xml><?xml version="1.0" encoding="utf-8"?>
<p:tagLst xmlns:a="http://schemas.openxmlformats.org/drawingml/2006/main" xmlns:r="http://schemas.openxmlformats.org/officeDocument/2006/relationships" xmlns:p="http://schemas.openxmlformats.org/presentationml/2006/main">
  <p:tag name="NUM" val="1"/>
</p:tagLst>
</file>

<file path=ppt/tags/tag275.xml><?xml version="1.0" encoding="utf-8"?>
<p:tagLst xmlns:a="http://schemas.openxmlformats.org/drawingml/2006/main" xmlns:r="http://schemas.openxmlformats.org/officeDocument/2006/relationships" xmlns:p="http://schemas.openxmlformats.org/presentationml/2006/main">
  <p:tag name="NUM" val="2"/>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5"/>
</p:tagLst>
</file>

<file path=ppt/tags/tag278.xml><?xml version="1.0" encoding="utf-8"?>
<p:tagLst xmlns:a="http://schemas.openxmlformats.org/drawingml/2006/main" xmlns:r="http://schemas.openxmlformats.org/officeDocument/2006/relationships" xmlns:p="http://schemas.openxmlformats.org/presentationml/2006/main">
  <p:tag name="NUM" val="6"/>
</p:tagLst>
</file>

<file path=ppt/tags/tag279.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10"/>
</p:tagLst>
</file>

<file path=ppt/tags/tag280.xml><?xml version="1.0" encoding="utf-8"?>
<p:tagLst xmlns:a="http://schemas.openxmlformats.org/drawingml/2006/main" xmlns:r="http://schemas.openxmlformats.org/officeDocument/2006/relationships" xmlns:p="http://schemas.openxmlformats.org/presentationml/2006/main">
  <p:tag name="NUM" val="8"/>
</p:tagLst>
</file>

<file path=ppt/tags/tag281.xml><?xml version="1.0" encoding="utf-8"?>
<p:tagLst xmlns:a="http://schemas.openxmlformats.org/drawingml/2006/main" xmlns:r="http://schemas.openxmlformats.org/officeDocument/2006/relationships" xmlns:p="http://schemas.openxmlformats.org/presentationml/2006/main">
  <p:tag name="NUM" val="9"/>
</p:tagLst>
</file>

<file path=ppt/tags/tag282.xml><?xml version="1.0" encoding="utf-8"?>
<p:tagLst xmlns:a="http://schemas.openxmlformats.org/drawingml/2006/main" xmlns:r="http://schemas.openxmlformats.org/officeDocument/2006/relationships" xmlns:p="http://schemas.openxmlformats.org/presentationml/2006/main">
  <p:tag name="NUM" val="10"/>
</p:tagLst>
</file>

<file path=ppt/tags/tag283.xml><?xml version="1.0" encoding="utf-8"?>
<p:tagLst xmlns:a="http://schemas.openxmlformats.org/drawingml/2006/main" xmlns:r="http://schemas.openxmlformats.org/officeDocument/2006/relationships" xmlns:p="http://schemas.openxmlformats.org/presentationml/2006/main">
  <p:tag name="NUM" val="11"/>
</p:tagLst>
</file>

<file path=ppt/tags/tag284.xml><?xml version="1.0" encoding="utf-8"?>
<p:tagLst xmlns:a="http://schemas.openxmlformats.org/drawingml/2006/main" xmlns:r="http://schemas.openxmlformats.org/officeDocument/2006/relationships" xmlns:p="http://schemas.openxmlformats.org/presentationml/2006/main">
  <p:tag name="NUM" val="1"/>
</p:tagLst>
</file>

<file path=ppt/tags/tag285.xml><?xml version="1.0" encoding="utf-8"?>
<p:tagLst xmlns:a="http://schemas.openxmlformats.org/drawingml/2006/main" xmlns:r="http://schemas.openxmlformats.org/officeDocument/2006/relationships" xmlns:p="http://schemas.openxmlformats.org/presentationml/2006/main">
  <p:tag name="NUM" val="2"/>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4"/>
</p:tagLst>
</file>

<file path=ppt/tags/tag288.xml><?xml version="1.0" encoding="utf-8"?>
<p:tagLst xmlns:a="http://schemas.openxmlformats.org/drawingml/2006/main" xmlns:r="http://schemas.openxmlformats.org/officeDocument/2006/relationships" xmlns:p="http://schemas.openxmlformats.org/presentationml/2006/main">
  <p:tag name="NUM" val="5"/>
</p:tagLst>
</file>

<file path=ppt/tags/tag289.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11"/>
</p:tagLst>
</file>

<file path=ppt/tags/tag290.xml><?xml version="1.0" encoding="utf-8"?>
<p:tagLst xmlns:a="http://schemas.openxmlformats.org/drawingml/2006/main" xmlns:r="http://schemas.openxmlformats.org/officeDocument/2006/relationships" xmlns:p="http://schemas.openxmlformats.org/presentationml/2006/main">
  <p:tag name="NUM" val="2"/>
</p:tagLst>
</file>

<file path=ppt/tags/tag291.xml><?xml version="1.0" encoding="utf-8"?>
<p:tagLst xmlns:a="http://schemas.openxmlformats.org/drawingml/2006/main" xmlns:r="http://schemas.openxmlformats.org/officeDocument/2006/relationships" xmlns:p="http://schemas.openxmlformats.org/presentationml/2006/main">
  <p:tag name="NUM" val="1"/>
</p:tagLst>
</file>

<file path=ppt/tags/tag292.xml><?xml version="1.0" encoding="utf-8"?>
<p:tagLst xmlns:a="http://schemas.openxmlformats.org/drawingml/2006/main" xmlns:r="http://schemas.openxmlformats.org/officeDocument/2006/relationships" xmlns:p="http://schemas.openxmlformats.org/presentationml/2006/main">
  <p:tag name="NUM" val="2"/>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5"/>
</p:tagLst>
</file>

<file path=ppt/tags/tag295.xml><?xml version="1.0" encoding="utf-8"?>
<p:tagLst xmlns:a="http://schemas.openxmlformats.org/drawingml/2006/main" xmlns:r="http://schemas.openxmlformats.org/officeDocument/2006/relationships" xmlns:p="http://schemas.openxmlformats.org/presentationml/2006/main">
  <p:tag name="NUM" val="6"/>
</p:tagLst>
</file>

<file path=ppt/tags/tag296.xml><?xml version="1.0" encoding="utf-8"?>
<p:tagLst xmlns:a="http://schemas.openxmlformats.org/drawingml/2006/main" xmlns:r="http://schemas.openxmlformats.org/officeDocument/2006/relationships" xmlns:p="http://schemas.openxmlformats.org/presentationml/2006/main">
  <p:tag name="NUM" val="7"/>
</p:tagLst>
</file>

<file path=ppt/tags/tag297.xml><?xml version="1.0" encoding="utf-8"?>
<p:tagLst xmlns:a="http://schemas.openxmlformats.org/drawingml/2006/main" xmlns:r="http://schemas.openxmlformats.org/officeDocument/2006/relationships" xmlns:p="http://schemas.openxmlformats.org/presentationml/2006/main">
  <p:tag name="NUM" val="8"/>
</p:tagLst>
</file>

<file path=ppt/tags/tag298.xml><?xml version="1.0" encoding="utf-8"?>
<p:tagLst xmlns:a="http://schemas.openxmlformats.org/drawingml/2006/main" xmlns:r="http://schemas.openxmlformats.org/officeDocument/2006/relationships" xmlns:p="http://schemas.openxmlformats.org/presentationml/2006/main">
  <p:tag name="NUM" val="9"/>
</p:tagLst>
</file>

<file path=ppt/tags/tag29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11"/>
</p:tagLst>
</file>

<file path=ppt/tags/tag301.xml><?xml version="1.0" encoding="utf-8"?>
<p:tagLst xmlns:a="http://schemas.openxmlformats.org/drawingml/2006/main" xmlns:r="http://schemas.openxmlformats.org/officeDocument/2006/relationships" xmlns:p="http://schemas.openxmlformats.org/presentationml/2006/main">
  <p:tag name="NUM" val="12"/>
</p:tagLst>
</file>

<file path=ppt/tags/tag302.xml><?xml version="1.0" encoding="utf-8"?>
<p:tagLst xmlns:a="http://schemas.openxmlformats.org/drawingml/2006/main" xmlns:r="http://schemas.openxmlformats.org/officeDocument/2006/relationships" xmlns:p="http://schemas.openxmlformats.org/presentationml/2006/main">
  <p:tag name="NUM" val="13"/>
</p:tagLst>
</file>

<file path=ppt/tags/tag303.xml><?xml version="1.0" encoding="utf-8"?>
<p:tagLst xmlns:a="http://schemas.openxmlformats.org/drawingml/2006/main" xmlns:r="http://schemas.openxmlformats.org/officeDocument/2006/relationships" xmlns:p="http://schemas.openxmlformats.org/presentationml/2006/main">
  <p:tag name="NUM" val="14"/>
</p:tagLst>
</file>

<file path=ppt/tags/tag304.xml><?xml version="1.0" encoding="utf-8"?>
<p:tagLst xmlns:a="http://schemas.openxmlformats.org/drawingml/2006/main" xmlns:r="http://schemas.openxmlformats.org/officeDocument/2006/relationships" xmlns:p="http://schemas.openxmlformats.org/presentationml/2006/main">
  <p:tag name="NUM" val="15"/>
</p:tagLst>
</file>

<file path=ppt/tags/tag305.xml><?xml version="1.0" encoding="utf-8"?>
<p:tagLst xmlns:a="http://schemas.openxmlformats.org/drawingml/2006/main" xmlns:r="http://schemas.openxmlformats.org/officeDocument/2006/relationships" xmlns:p="http://schemas.openxmlformats.org/presentationml/2006/main">
  <p:tag name="NUM" val="1"/>
</p:tagLst>
</file>

<file path=ppt/tags/tag306.xml><?xml version="1.0" encoding="utf-8"?>
<p:tagLst xmlns:a="http://schemas.openxmlformats.org/drawingml/2006/main" xmlns:r="http://schemas.openxmlformats.org/officeDocument/2006/relationships" xmlns:p="http://schemas.openxmlformats.org/presentationml/2006/main">
  <p:tag name="NUM" val="2"/>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4"/>
</p:tagLst>
</file>

<file path=ppt/tags/tag309.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1"/>
</p:tagLst>
</file>

<file path=ppt/tags/tag311.xml><?xml version="1.0" encoding="utf-8"?>
<p:tagLst xmlns:a="http://schemas.openxmlformats.org/drawingml/2006/main" xmlns:r="http://schemas.openxmlformats.org/officeDocument/2006/relationships" xmlns:p="http://schemas.openxmlformats.org/presentationml/2006/main">
  <p:tag name="NUM" val="2"/>
</p:tagLst>
</file>

<file path=ppt/tags/tag312.xml><?xml version="1.0" encoding="utf-8"?>
<p:tagLst xmlns:a="http://schemas.openxmlformats.org/drawingml/2006/main" xmlns:r="http://schemas.openxmlformats.org/officeDocument/2006/relationships" xmlns:p="http://schemas.openxmlformats.org/presentationml/2006/main">
  <p:tag name="NUM" val="1"/>
</p:tagLst>
</file>

<file path=ppt/tags/tag313.xml><?xml version="1.0" encoding="utf-8"?>
<p:tagLst xmlns:a="http://schemas.openxmlformats.org/drawingml/2006/main" xmlns:r="http://schemas.openxmlformats.org/officeDocument/2006/relationships" xmlns:p="http://schemas.openxmlformats.org/presentationml/2006/main">
  <p:tag name="NUM" val="2"/>
</p:tagLst>
</file>

<file path=ppt/tags/tag314.xml><?xml version="1.0" encoding="utf-8"?>
<p:tagLst xmlns:a="http://schemas.openxmlformats.org/drawingml/2006/main" xmlns:r="http://schemas.openxmlformats.org/officeDocument/2006/relationships" xmlns:p="http://schemas.openxmlformats.org/presentationml/2006/main">
  <p:tag name="NUM" val="1"/>
</p:tagLst>
</file>

<file path=ppt/tags/tag315.xml><?xml version="1.0" encoding="utf-8"?>
<p:tagLst xmlns:a="http://schemas.openxmlformats.org/drawingml/2006/main" xmlns:r="http://schemas.openxmlformats.org/officeDocument/2006/relationships" xmlns:p="http://schemas.openxmlformats.org/presentationml/2006/main">
  <p:tag name="NUM" val="2"/>
</p:tagLst>
</file>

<file path=ppt/tags/tag316.xml><?xml version="1.0" encoding="utf-8"?>
<p:tagLst xmlns:a="http://schemas.openxmlformats.org/drawingml/2006/main" xmlns:r="http://schemas.openxmlformats.org/officeDocument/2006/relationships" xmlns:p="http://schemas.openxmlformats.org/presentationml/2006/main">
  <p:tag name="NUM" val="3"/>
</p:tagLst>
</file>

<file path=ppt/tags/tag317.xml><?xml version="1.0" encoding="utf-8"?>
<p:tagLst xmlns:a="http://schemas.openxmlformats.org/drawingml/2006/main" xmlns:r="http://schemas.openxmlformats.org/officeDocument/2006/relationships" xmlns:p="http://schemas.openxmlformats.org/presentationml/2006/main">
  <p:tag name="NUM" val="4"/>
</p:tagLst>
</file>

<file path=ppt/tags/tag318.xml><?xml version="1.0" encoding="utf-8"?>
<p:tagLst xmlns:a="http://schemas.openxmlformats.org/drawingml/2006/main" xmlns:r="http://schemas.openxmlformats.org/officeDocument/2006/relationships" xmlns:p="http://schemas.openxmlformats.org/presentationml/2006/main">
  <p:tag name="NUM" val="5"/>
</p:tagLst>
</file>

<file path=ppt/tags/tag319.xml><?xml version="1.0" encoding="utf-8"?>
<p:tagLst xmlns:a="http://schemas.openxmlformats.org/drawingml/2006/main" xmlns:r="http://schemas.openxmlformats.org/officeDocument/2006/relationships" xmlns:p="http://schemas.openxmlformats.org/presentationml/2006/main">
  <p:tag name="NUM" val="6"/>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20.xml><?xml version="1.0" encoding="utf-8"?>
<p:tagLst xmlns:a="http://schemas.openxmlformats.org/drawingml/2006/main" xmlns:r="http://schemas.openxmlformats.org/officeDocument/2006/relationships" xmlns:p="http://schemas.openxmlformats.org/presentationml/2006/main">
  <p:tag name="NUM" val="7"/>
</p:tagLst>
</file>

<file path=ppt/tags/tag321.xml><?xml version="1.0" encoding="utf-8"?>
<p:tagLst xmlns:a="http://schemas.openxmlformats.org/drawingml/2006/main" xmlns:r="http://schemas.openxmlformats.org/officeDocument/2006/relationships" xmlns:p="http://schemas.openxmlformats.org/presentationml/2006/main">
  <p:tag name="NUM" val="9"/>
</p:tagLst>
</file>

<file path=ppt/tags/tag322.xml><?xml version="1.0" encoding="utf-8"?>
<p:tagLst xmlns:a="http://schemas.openxmlformats.org/drawingml/2006/main" xmlns:r="http://schemas.openxmlformats.org/officeDocument/2006/relationships" xmlns:p="http://schemas.openxmlformats.org/presentationml/2006/main">
  <p:tag name="NUM" val="10"/>
</p:tagLst>
</file>

<file path=ppt/tags/tag323.xml><?xml version="1.0" encoding="utf-8"?>
<p:tagLst xmlns:a="http://schemas.openxmlformats.org/drawingml/2006/main" xmlns:r="http://schemas.openxmlformats.org/officeDocument/2006/relationships" xmlns:p="http://schemas.openxmlformats.org/presentationml/2006/main">
  <p:tag name="NUM" val="11"/>
</p:tagLst>
</file>

<file path=ppt/tags/tag324.xml><?xml version="1.0" encoding="utf-8"?>
<p:tagLst xmlns:a="http://schemas.openxmlformats.org/drawingml/2006/main" xmlns:r="http://schemas.openxmlformats.org/officeDocument/2006/relationships" xmlns:p="http://schemas.openxmlformats.org/presentationml/2006/main">
  <p:tag name="NUM" val="12"/>
</p:tagLst>
</file>

<file path=ppt/tags/tag325.xml><?xml version="1.0" encoding="utf-8"?>
<p:tagLst xmlns:a="http://schemas.openxmlformats.org/drawingml/2006/main" xmlns:r="http://schemas.openxmlformats.org/officeDocument/2006/relationships" xmlns:p="http://schemas.openxmlformats.org/presentationml/2006/main">
  <p:tag name="NUM" val="13"/>
</p:tagLst>
</file>

<file path=ppt/tags/tag326.xml><?xml version="1.0" encoding="utf-8"?>
<p:tagLst xmlns:a="http://schemas.openxmlformats.org/drawingml/2006/main" xmlns:r="http://schemas.openxmlformats.org/officeDocument/2006/relationships" xmlns:p="http://schemas.openxmlformats.org/presentationml/2006/main">
  <p:tag name="NUM" val="14"/>
</p:tagLst>
</file>

<file path=ppt/tags/tag327.xml><?xml version="1.0" encoding="utf-8"?>
<p:tagLst xmlns:a="http://schemas.openxmlformats.org/drawingml/2006/main" xmlns:r="http://schemas.openxmlformats.org/officeDocument/2006/relationships" xmlns:p="http://schemas.openxmlformats.org/presentationml/2006/main">
  <p:tag name="NUM" val="15"/>
</p:tagLst>
</file>

<file path=ppt/tags/tag328.xml><?xml version="1.0" encoding="utf-8"?>
<p:tagLst xmlns:a="http://schemas.openxmlformats.org/drawingml/2006/main" xmlns:r="http://schemas.openxmlformats.org/officeDocument/2006/relationships" xmlns:p="http://schemas.openxmlformats.org/presentationml/2006/main">
  <p:tag name="NUM" val="16"/>
</p:tagLst>
</file>

<file path=ppt/tags/tag329.xml><?xml version="1.0" encoding="utf-8"?>
<p:tagLst xmlns:a="http://schemas.openxmlformats.org/drawingml/2006/main" xmlns:r="http://schemas.openxmlformats.org/officeDocument/2006/relationships" xmlns:p="http://schemas.openxmlformats.org/presentationml/2006/main">
  <p:tag name="NUM" val="17"/>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30.xml><?xml version="1.0" encoding="utf-8"?>
<p:tagLst xmlns:a="http://schemas.openxmlformats.org/drawingml/2006/main" xmlns:r="http://schemas.openxmlformats.org/officeDocument/2006/relationships" xmlns:p="http://schemas.openxmlformats.org/presentationml/2006/main">
  <p:tag name="NUM" val="18"/>
</p:tagLst>
</file>

<file path=ppt/tags/tag331.xml><?xml version="1.0" encoding="utf-8"?>
<p:tagLst xmlns:a="http://schemas.openxmlformats.org/drawingml/2006/main" xmlns:r="http://schemas.openxmlformats.org/officeDocument/2006/relationships" xmlns:p="http://schemas.openxmlformats.org/presentationml/2006/main">
  <p:tag name="NUM" val="19"/>
</p:tagLst>
</file>

<file path=ppt/tags/tag332.xml><?xml version="1.0" encoding="utf-8"?>
<p:tagLst xmlns:a="http://schemas.openxmlformats.org/drawingml/2006/main" xmlns:r="http://schemas.openxmlformats.org/officeDocument/2006/relationships" xmlns:p="http://schemas.openxmlformats.org/presentationml/2006/main">
  <p:tag name="NUM" val="1"/>
</p:tagLst>
</file>

<file path=ppt/tags/tag333.xml><?xml version="1.0" encoding="utf-8"?>
<p:tagLst xmlns:a="http://schemas.openxmlformats.org/drawingml/2006/main" xmlns:r="http://schemas.openxmlformats.org/officeDocument/2006/relationships" xmlns:p="http://schemas.openxmlformats.org/presentationml/2006/main">
  <p:tag name="NUM" val="2"/>
</p:tagLst>
</file>

<file path=ppt/tags/tag334.xml><?xml version="1.0" encoding="utf-8"?>
<p:tagLst xmlns:a="http://schemas.openxmlformats.org/drawingml/2006/main" xmlns:r="http://schemas.openxmlformats.org/officeDocument/2006/relationships" xmlns:p="http://schemas.openxmlformats.org/presentationml/2006/main">
  <p:tag name="NUM" val="3"/>
</p:tagLst>
</file>

<file path=ppt/tags/tag335.xml><?xml version="1.0" encoding="utf-8"?>
<p:tagLst xmlns:a="http://schemas.openxmlformats.org/drawingml/2006/main" xmlns:r="http://schemas.openxmlformats.org/officeDocument/2006/relationships" xmlns:p="http://schemas.openxmlformats.org/presentationml/2006/main">
  <p:tag name="NUM" val="5"/>
</p:tagLst>
</file>

<file path=ppt/tags/tag336.xml><?xml version="1.0" encoding="utf-8"?>
<p:tagLst xmlns:a="http://schemas.openxmlformats.org/drawingml/2006/main" xmlns:r="http://schemas.openxmlformats.org/officeDocument/2006/relationships" xmlns:p="http://schemas.openxmlformats.org/presentationml/2006/main">
  <p:tag name="NUM" val="6"/>
</p:tagLst>
</file>

<file path=ppt/tags/tag337.xml><?xml version="1.0" encoding="utf-8"?>
<p:tagLst xmlns:a="http://schemas.openxmlformats.org/drawingml/2006/main" xmlns:r="http://schemas.openxmlformats.org/officeDocument/2006/relationships" xmlns:p="http://schemas.openxmlformats.org/presentationml/2006/main">
  <p:tag name="NUM" val="7"/>
</p:tagLst>
</file>

<file path=ppt/tags/tag338.xml><?xml version="1.0" encoding="utf-8"?>
<p:tagLst xmlns:a="http://schemas.openxmlformats.org/drawingml/2006/main" xmlns:r="http://schemas.openxmlformats.org/officeDocument/2006/relationships" xmlns:p="http://schemas.openxmlformats.org/presentationml/2006/main">
  <p:tag name="NUM" val="8"/>
</p:tagLst>
</file>

<file path=ppt/tags/tag339.xml><?xml version="1.0" encoding="utf-8"?>
<p:tagLst xmlns:a="http://schemas.openxmlformats.org/drawingml/2006/main" xmlns:r="http://schemas.openxmlformats.org/officeDocument/2006/relationships" xmlns:p="http://schemas.openxmlformats.org/presentationml/2006/main">
  <p:tag name="NUM" val="9"/>
</p:tagLst>
</file>

<file path=ppt/tags/tag34.xml><?xml version="1.0" encoding="utf-8"?>
<p:tagLst xmlns:a="http://schemas.openxmlformats.org/drawingml/2006/main" xmlns:r="http://schemas.openxmlformats.org/officeDocument/2006/relationships" xmlns:p="http://schemas.openxmlformats.org/presentationml/2006/main">
  <p:tag name="NUM" val="3"/>
</p:tagLst>
</file>

<file path=ppt/tags/tag340.xml><?xml version="1.0" encoding="utf-8"?>
<p:tagLst xmlns:a="http://schemas.openxmlformats.org/drawingml/2006/main" xmlns:r="http://schemas.openxmlformats.org/officeDocument/2006/relationships" xmlns:p="http://schemas.openxmlformats.org/presentationml/2006/main">
  <p:tag name="NUM" val="10"/>
</p:tagLst>
</file>

<file path=ppt/tags/tag341.xml><?xml version="1.0" encoding="utf-8"?>
<p:tagLst xmlns:a="http://schemas.openxmlformats.org/drawingml/2006/main" xmlns:r="http://schemas.openxmlformats.org/officeDocument/2006/relationships" xmlns:p="http://schemas.openxmlformats.org/presentationml/2006/main">
  <p:tag name="NUM" val="11"/>
</p:tagLst>
</file>

<file path=ppt/tags/tag342.xml><?xml version="1.0" encoding="utf-8"?>
<p:tagLst xmlns:a="http://schemas.openxmlformats.org/drawingml/2006/main" xmlns:r="http://schemas.openxmlformats.org/officeDocument/2006/relationships" xmlns:p="http://schemas.openxmlformats.org/presentationml/2006/main">
  <p:tag name="NUM" val="12"/>
</p:tagLst>
</file>

<file path=ppt/tags/tag343.xml><?xml version="1.0" encoding="utf-8"?>
<p:tagLst xmlns:a="http://schemas.openxmlformats.org/drawingml/2006/main" xmlns:r="http://schemas.openxmlformats.org/officeDocument/2006/relationships" xmlns:p="http://schemas.openxmlformats.org/presentationml/2006/main">
  <p:tag name="NUM" val="13"/>
</p:tagLst>
</file>

<file path=ppt/tags/tag344.xml><?xml version="1.0" encoding="utf-8"?>
<p:tagLst xmlns:a="http://schemas.openxmlformats.org/drawingml/2006/main" xmlns:r="http://schemas.openxmlformats.org/officeDocument/2006/relationships" xmlns:p="http://schemas.openxmlformats.org/presentationml/2006/main">
  <p:tag name="NUM" val="14"/>
</p:tagLst>
</file>

<file path=ppt/tags/tag345.xml><?xml version="1.0" encoding="utf-8"?>
<p:tagLst xmlns:a="http://schemas.openxmlformats.org/drawingml/2006/main" xmlns:r="http://schemas.openxmlformats.org/officeDocument/2006/relationships" xmlns:p="http://schemas.openxmlformats.org/presentationml/2006/main">
  <p:tag name="NUM" val="15"/>
</p:tagLst>
</file>

<file path=ppt/tags/tag346.xml><?xml version="1.0" encoding="utf-8"?>
<p:tagLst xmlns:a="http://schemas.openxmlformats.org/drawingml/2006/main" xmlns:r="http://schemas.openxmlformats.org/officeDocument/2006/relationships" xmlns:p="http://schemas.openxmlformats.org/presentationml/2006/main">
  <p:tag name="NUM" val="16"/>
</p:tagLst>
</file>

<file path=ppt/tags/tag347.xml><?xml version="1.0" encoding="utf-8"?>
<p:tagLst xmlns:a="http://schemas.openxmlformats.org/drawingml/2006/main" xmlns:r="http://schemas.openxmlformats.org/officeDocument/2006/relationships" xmlns:p="http://schemas.openxmlformats.org/presentationml/2006/main">
  <p:tag name="NUM" val="17"/>
</p:tagLst>
</file>

<file path=ppt/tags/tag348.xml><?xml version="1.0" encoding="utf-8"?>
<p:tagLst xmlns:a="http://schemas.openxmlformats.org/drawingml/2006/main" xmlns:r="http://schemas.openxmlformats.org/officeDocument/2006/relationships" xmlns:p="http://schemas.openxmlformats.org/presentationml/2006/main">
  <p:tag name="NUM" val="18"/>
</p:tagLst>
</file>

<file path=ppt/tags/tag349.xml><?xml version="1.0" encoding="utf-8"?>
<p:tagLst xmlns:a="http://schemas.openxmlformats.org/drawingml/2006/main" xmlns:r="http://schemas.openxmlformats.org/officeDocument/2006/relationships" xmlns:p="http://schemas.openxmlformats.org/presentationml/2006/main">
  <p:tag name="NUM" val="19"/>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50.xml><?xml version="1.0" encoding="utf-8"?>
<p:tagLst xmlns:a="http://schemas.openxmlformats.org/drawingml/2006/main" xmlns:r="http://schemas.openxmlformats.org/officeDocument/2006/relationships" xmlns:p="http://schemas.openxmlformats.org/presentationml/2006/main">
  <p:tag name="NUM" val="20"/>
</p:tagLst>
</file>

<file path=ppt/tags/tag351.xml><?xml version="1.0" encoding="utf-8"?>
<p:tagLst xmlns:a="http://schemas.openxmlformats.org/drawingml/2006/main" xmlns:r="http://schemas.openxmlformats.org/officeDocument/2006/relationships" xmlns:p="http://schemas.openxmlformats.org/presentationml/2006/main">
  <p:tag name="NUM" val="21"/>
</p:tagLst>
</file>

<file path=ppt/tags/tag352.xml><?xml version="1.0" encoding="utf-8"?>
<p:tagLst xmlns:a="http://schemas.openxmlformats.org/drawingml/2006/main" xmlns:r="http://schemas.openxmlformats.org/officeDocument/2006/relationships" xmlns:p="http://schemas.openxmlformats.org/presentationml/2006/main">
  <p:tag name="NUM" val="22"/>
</p:tagLst>
</file>

<file path=ppt/tags/tag353.xml><?xml version="1.0" encoding="utf-8"?>
<p:tagLst xmlns:a="http://schemas.openxmlformats.org/drawingml/2006/main" xmlns:r="http://schemas.openxmlformats.org/officeDocument/2006/relationships" xmlns:p="http://schemas.openxmlformats.org/presentationml/2006/main">
  <p:tag name="NUM" val="23"/>
</p:tagLst>
</file>

<file path=ppt/tags/tag354.xml><?xml version="1.0" encoding="utf-8"?>
<p:tagLst xmlns:a="http://schemas.openxmlformats.org/drawingml/2006/main" xmlns:r="http://schemas.openxmlformats.org/officeDocument/2006/relationships" xmlns:p="http://schemas.openxmlformats.org/presentationml/2006/main">
  <p:tag name="NUM" val="24"/>
</p:tagLst>
</file>

<file path=ppt/tags/tag355.xml><?xml version="1.0" encoding="utf-8"?>
<p:tagLst xmlns:a="http://schemas.openxmlformats.org/drawingml/2006/main" xmlns:r="http://schemas.openxmlformats.org/officeDocument/2006/relationships" xmlns:p="http://schemas.openxmlformats.org/presentationml/2006/main">
  <p:tag name="NUM" val="25"/>
</p:tagLst>
</file>

<file path=ppt/tags/tag356.xml><?xml version="1.0" encoding="utf-8"?>
<p:tagLst xmlns:a="http://schemas.openxmlformats.org/drawingml/2006/main" xmlns:r="http://schemas.openxmlformats.org/officeDocument/2006/relationships" xmlns:p="http://schemas.openxmlformats.org/presentationml/2006/main">
  <p:tag name="NUM" val="26"/>
</p:tagLst>
</file>

<file path=ppt/tags/tag357.xml><?xml version="1.0" encoding="utf-8"?>
<p:tagLst xmlns:a="http://schemas.openxmlformats.org/drawingml/2006/main" xmlns:r="http://schemas.openxmlformats.org/officeDocument/2006/relationships" xmlns:p="http://schemas.openxmlformats.org/presentationml/2006/main">
  <p:tag name="NUM" val="27"/>
</p:tagLst>
</file>

<file path=ppt/tags/tag358.xml><?xml version="1.0" encoding="utf-8"?>
<p:tagLst xmlns:a="http://schemas.openxmlformats.org/drawingml/2006/main" xmlns:r="http://schemas.openxmlformats.org/officeDocument/2006/relationships" xmlns:p="http://schemas.openxmlformats.org/presentationml/2006/main">
  <p:tag name="NUM" val="28"/>
</p:tagLst>
</file>

<file path=ppt/tags/tag359.xml><?xml version="1.0" encoding="utf-8"?>
<p:tagLst xmlns:a="http://schemas.openxmlformats.org/drawingml/2006/main" xmlns:r="http://schemas.openxmlformats.org/officeDocument/2006/relationships" xmlns:p="http://schemas.openxmlformats.org/presentationml/2006/main">
  <p:tag name="NUM" val="29"/>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60.xml><?xml version="1.0" encoding="utf-8"?>
<p:tagLst xmlns:a="http://schemas.openxmlformats.org/drawingml/2006/main" xmlns:r="http://schemas.openxmlformats.org/officeDocument/2006/relationships" xmlns:p="http://schemas.openxmlformats.org/presentationml/2006/main">
  <p:tag name="NUM" val="30"/>
</p:tagLst>
</file>

<file path=ppt/tags/tag361.xml><?xml version="1.0" encoding="utf-8"?>
<p:tagLst xmlns:a="http://schemas.openxmlformats.org/drawingml/2006/main" xmlns:r="http://schemas.openxmlformats.org/officeDocument/2006/relationships" xmlns:p="http://schemas.openxmlformats.org/presentationml/2006/main">
  <p:tag name="NUM" val="31"/>
</p:tagLst>
</file>

<file path=ppt/tags/tag362.xml><?xml version="1.0" encoding="utf-8"?>
<p:tagLst xmlns:a="http://schemas.openxmlformats.org/drawingml/2006/main" xmlns:r="http://schemas.openxmlformats.org/officeDocument/2006/relationships" xmlns:p="http://schemas.openxmlformats.org/presentationml/2006/main">
  <p:tag name="NUM" val="32"/>
</p:tagLst>
</file>

<file path=ppt/tags/tag363.xml><?xml version="1.0" encoding="utf-8"?>
<p:tagLst xmlns:a="http://schemas.openxmlformats.org/drawingml/2006/main" xmlns:r="http://schemas.openxmlformats.org/officeDocument/2006/relationships" xmlns:p="http://schemas.openxmlformats.org/presentationml/2006/main">
  <p:tag name="NUM" val="33"/>
</p:tagLst>
</file>

<file path=ppt/tags/tag364.xml><?xml version="1.0" encoding="utf-8"?>
<p:tagLst xmlns:a="http://schemas.openxmlformats.org/drawingml/2006/main" xmlns:r="http://schemas.openxmlformats.org/officeDocument/2006/relationships" xmlns:p="http://schemas.openxmlformats.org/presentationml/2006/main">
  <p:tag name="NUM" val="34"/>
</p:tagLst>
</file>

<file path=ppt/tags/tag365.xml><?xml version="1.0" encoding="utf-8"?>
<p:tagLst xmlns:a="http://schemas.openxmlformats.org/drawingml/2006/main" xmlns:r="http://schemas.openxmlformats.org/officeDocument/2006/relationships" xmlns:p="http://schemas.openxmlformats.org/presentationml/2006/main">
  <p:tag name="NUM" val="35"/>
</p:tagLst>
</file>

<file path=ppt/tags/tag366.xml><?xml version="1.0" encoding="utf-8"?>
<p:tagLst xmlns:a="http://schemas.openxmlformats.org/drawingml/2006/main" xmlns:r="http://schemas.openxmlformats.org/officeDocument/2006/relationships" xmlns:p="http://schemas.openxmlformats.org/presentationml/2006/main">
  <p:tag name="NUM" val="36"/>
</p:tagLst>
</file>

<file path=ppt/tags/tag367.xml><?xml version="1.0" encoding="utf-8"?>
<p:tagLst xmlns:a="http://schemas.openxmlformats.org/drawingml/2006/main" xmlns:r="http://schemas.openxmlformats.org/officeDocument/2006/relationships" xmlns:p="http://schemas.openxmlformats.org/presentationml/2006/main">
  <p:tag name="NUM" val="37"/>
</p:tagLst>
</file>

<file path=ppt/tags/tag368.xml><?xml version="1.0" encoding="utf-8"?>
<p:tagLst xmlns:a="http://schemas.openxmlformats.org/drawingml/2006/main" xmlns:r="http://schemas.openxmlformats.org/officeDocument/2006/relationships" xmlns:p="http://schemas.openxmlformats.org/presentationml/2006/main">
  <p:tag name="NUM" val="38"/>
</p:tagLst>
</file>

<file path=ppt/tags/tag369.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70.xml><?xml version="1.0" encoding="utf-8"?>
<p:tagLst xmlns:a="http://schemas.openxmlformats.org/drawingml/2006/main" xmlns:r="http://schemas.openxmlformats.org/officeDocument/2006/relationships" xmlns:p="http://schemas.openxmlformats.org/presentationml/2006/main">
  <p:tag name="NUM" val="2"/>
</p:tagLst>
</file>

<file path=ppt/tags/tag371.xml><?xml version="1.0" encoding="utf-8"?>
<p:tagLst xmlns:a="http://schemas.openxmlformats.org/drawingml/2006/main" xmlns:r="http://schemas.openxmlformats.org/officeDocument/2006/relationships" xmlns:p="http://schemas.openxmlformats.org/presentationml/2006/main">
  <p:tag name="NUM" val="3"/>
</p:tagLst>
</file>

<file path=ppt/tags/tag372.xml><?xml version="1.0" encoding="utf-8"?>
<p:tagLst xmlns:a="http://schemas.openxmlformats.org/drawingml/2006/main" xmlns:r="http://schemas.openxmlformats.org/officeDocument/2006/relationships" xmlns:p="http://schemas.openxmlformats.org/presentationml/2006/main">
  <p:tag name="NUM" val="4"/>
</p:tagLst>
</file>

<file path=ppt/tags/tag373.xml><?xml version="1.0" encoding="utf-8"?>
<p:tagLst xmlns:a="http://schemas.openxmlformats.org/drawingml/2006/main" xmlns:r="http://schemas.openxmlformats.org/officeDocument/2006/relationships" xmlns:p="http://schemas.openxmlformats.org/presentationml/2006/main">
  <p:tag name="NUM" val="5"/>
</p:tagLst>
</file>

<file path=ppt/tags/tag374.xml><?xml version="1.0" encoding="utf-8"?>
<p:tagLst xmlns:a="http://schemas.openxmlformats.org/drawingml/2006/main" xmlns:r="http://schemas.openxmlformats.org/officeDocument/2006/relationships" xmlns:p="http://schemas.openxmlformats.org/presentationml/2006/main">
  <p:tag name="NUM" val="6"/>
</p:tagLst>
</file>

<file path=ppt/tags/tag375.xml><?xml version="1.0" encoding="utf-8"?>
<p:tagLst xmlns:a="http://schemas.openxmlformats.org/drawingml/2006/main" xmlns:r="http://schemas.openxmlformats.org/officeDocument/2006/relationships" xmlns:p="http://schemas.openxmlformats.org/presentationml/2006/main">
  <p:tag name="NUM" val="7"/>
</p:tagLst>
</file>

<file path=ppt/tags/tag376.xml><?xml version="1.0" encoding="utf-8"?>
<p:tagLst xmlns:a="http://schemas.openxmlformats.org/drawingml/2006/main" xmlns:r="http://schemas.openxmlformats.org/officeDocument/2006/relationships" xmlns:p="http://schemas.openxmlformats.org/presentationml/2006/main">
  <p:tag name="NUM" val="8"/>
</p:tagLst>
</file>

<file path=ppt/tags/tag377.xml><?xml version="1.0" encoding="utf-8"?>
<p:tagLst xmlns:a="http://schemas.openxmlformats.org/drawingml/2006/main" xmlns:r="http://schemas.openxmlformats.org/officeDocument/2006/relationships" xmlns:p="http://schemas.openxmlformats.org/presentationml/2006/main">
  <p:tag name="NUM" val="9"/>
</p:tagLst>
</file>

<file path=ppt/tags/tag378.xml><?xml version="1.0" encoding="utf-8"?>
<p:tagLst xmlns:a="http://schemas.openxmlformats.org/drawingml/2006/main" xmlns:r="http://schemas.openxmlformats.org/officeDocument/2006/relationships" xmlns:p="http://schemas.openxmlformats.org/presentationml/2006/main">
  <p:tag name="NUM" val="11"/>
</p:tagLst>
</file>

<file path=ppt/tags/tag379.xml><?xml version="1.0" encoding="utf-8"?>
<p:tagLst xmlns:a="http://schemas.openxmlformats.org/drawingml/2006/main" xmlns:r="http://schemas.openxmlformats.org/officeDocument/2006/relationships" xmlns:p="http://schemas.openxmlformats.org/presentationml/2006/main">
  <p:tag name="NUM" val="12"/>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80.xml><?xml version="1.0" encoding="utf-8"?>
<p:tagLst xmlns:a="http://schemas.openxmlformats.org/drawingml/2006/main" xmlns:r="http://schemas.openxmlformats.org/officeDocument/2006/relationships" xmlns:p="http://schemas.openxmlformats.org/presentationml/2006/main">
  <p:tag name="NUM" val="13"/>
</p:tagLst>
</file>

<file path=ppt/tags/tag381.xml><?xml version="1.0" encoding="utf-8"?>
<p:tagLst xmlns:a="http://schemas.openxmlformats.org/drawingml/2006/main" xmlns:r="http://schemas.openxmlformats.org/officeDocument/2006/relationships" xmlns:p="http://schemas.openxmlformats.org/presentationml/2006/main">
  <p:tag name="NUM" val="14"/>
</p:tagLst>
</file>

<file path=ppt/tags/tag382.xml><?xml version="1.0" encoding="utf-8"?>
<p:tagLst xmlns:a="http://schemas.openxmlformats.org/drawingml/2006/main" xmlns:r="http://schemas.openxmlformats.org/officeDocument/2006/relationships" xmlns:p="http://schemas.openxmlformats.org/presentationml/2006/main">
  <p:tag name="NUM" val="15"/>
</p:tagLst>
</file>

<file path=ppt/tags/tag383.xml><?xml version="1.0" encoding="utf-8"?>
<p:tagLst xmlns:a="http://schemas.openxmlformats.org/drawingml/2006/main" xmlns:r="http://schemas.openxmlformats.org/officeDocument/2006/relationships" xmlns:p="http://schemas.openxmlformats.org/presentationml/2006/main">
  <p:tag name="NUM" val="16"/>
</p:tagLst>
</file>

<file path=ppt/tags/tag384.xml><?xml version="1.0" encoding="utf-8"?>
<p:tagLst xmlns:a="http://schemas.openxmlformats.org/drawingml/2006/main" xmlns:r="http://schemas.openxmlformats.org/officeDocument/2006/relationships" xmlns:p="http://schemas.openxmlformats.org/presentationml/2006/main">
  <p:tag name="NUM" val="17"/>
</p:tagLst>
</file>

<file path=ppt/tags/tag385.xml><?xml version="1.0" encoding="utf-8"?>
<p:tagLst xmlns:a="http://schemas.openxmlformats.org/drawingml/2006/main" xmlns:r="http://schemas.openxmlformats.org/officeDocument/2006/relationships" xmlns:p="http://schemas.openxmlformats.org/presentationml/2006/main">
  <p:tag name="NUM" val="18"/>
</p:tagLst>
</file>

<file path=ppt/tags/tag386.xml><?xml version="1.0" encoding="utf-8"?>
<p:tagLst xmlns:a="http://schemas.openxmlformats.org/drawingml/2006/main" xmlns:r="http://schemas.openxmlformats.org/officeDocument/2006/relationships" xmlns:p="http://schemas.openxmlformats.org/presentationml/2006/main">
  <p:tag name="NUM" val="19"/>
</p:tagLst>
</file>

<file path=ppt/tags/tag387.xml><?xml version="1.0" encoding="utf-8"?>
<p:tagLst xmlns:a="http://schemas.openxmlformats.org/drawingml/2006/main" xmlns:r="http://schemas.openxmlformats.org/officeDocument/2006/relationships" xmlns:p="http://schemas.openxmlformats.org/presentationml/2006/main">
  <p:tag name="NUM" val="20"/>
</p:tagLst>
</file>

<file path=ppt/tags/tag388.xml><?xml version="1.0" encoding="utf-8"?>
<p:tagLst xmlns:a="http://schemas.openxmlformats.org/drawingml/2006/main" xmlns:r="http://schemas.openxmlformats.org/officeDocument/2006/relationships" xmlns:p="http://schemas.openxmlformats.org/presentationml/2006/main">
  <p:tag name="NUM" val="21"/>
</p:tagLst>
</file>

<file path=ppt/tags/tag389.xml><?xml version="1.0" encoding="utf-8"?>
<p:tagLst xmlns:a="http://schemas.openxmlformats.org/drawingml/2006/main" xmlns:r="http://schemas.openxmlformats.org/officeDocument/2006/relationships" xmlns:p="http://schemas.openxmlformats.org/presentationml/2006/main">
  <p:tag name="NUM" val="2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390.xml><?xml version="1.0" encoding="utf-8"?>
<p:tagLst xmlns:a="http://schemas.openxmlformats.org/drawingml/2006/main" xmlns:r="http://schemas.openxmlformats.org/officeDocument/2006/relationships" xmlns:p="http://schemas.openxmlformats.org/presentationml/2006/main">
  <p:tag name="NUM" val="23"/>
</p:tagLst>
</file>

<file path=ppt/tags/tag391.xml><?xml version="1.0" encoding="utf-8"?>
<p:tagLst xmlns:a="http://schemas.openxmlformats.org/drawingml/2006/main" xmlns:r="http://schemas.openxmlformats.org/officeDocument/2006/relationships" xmlns:p="http://schemas.openxmlformats.org/presentationml/2006/main">
  <p:tag name="NUM" val="1"/>
</p:tagLst>
</file>

<file path=ppt/tags/tag392.xml><?xml version="1.0" encoding="utf-8"?>
<p:tagLst xmlns:a="http://schemas.openxmlformats.org/drawingml/2006/main" xmlns:r="http://schemas.openxmlformats.org/officeDocument/2006/relationships" xmlns:p="http://schemas.openxmlformats.org/presentationml/2006/main">
  <p:tag name="NUM" val="2"/>
</p:tagLst>
</file>

<file path=ppt/tags/tag393.xml><?xml version="1.0" encoding="utf-8"?>
<p:tagLst xmlns:a="http://schemas.openxmlformats.org/drawingml/2006/main" xmlns:r="http://schemas.openxmlformats.org/officeDocument/2006/relationships" xmlns:p="http://schemas.openxmlformats.org/presentationml/2006/main">
  <p:tag name="NUM" val="3"/>
</p:tagLst>
</file>

<file path=ppt/tags/tag394.xml><?xml version="1.0" encoding="utf-8"?>
<p:tagLst xmlns:a="http://schemas.openxmlformats.org/drawingml/2006/main" xmlns:r="http://schemas.openxmlformats.org/officeDocument/2006/relationships" xmlns:p="http://schemas.openxmlformats.org/presentationml/2006/main">
  <p:tag name="NUM" val="5"/>
</p:tagLst>
</file>

<file path=ppt/tags/tag395.xml><?xml version="1.0" encoding="utf-8"?>
<p:tagLst xmlns:a="http://schemas.openxmlformats.org/drawingml/2006/main" xmlns:r="http://schemas.openxmlformats.org/officeDocument/2006/relationships" xmlns:p="http://schemas.openxmlformats.org/presentationml/2006/main">
  <p:tag name="NUM" val="6"/>
</p:tagLst>
</file>

<file path=ppt/tags/tag396.xml><?xml version="1.0" encoding="utf-8"?>
<p:tagLst xmlns:a="http://schemas.openxmlformats.org/drawingml/2006/main" xmlns:r="http://schemas.openxmlformats.org/officeDocument/2006/relationships" xmlns:p="http://schemas.openxmlformats.org/presentationml/2006/main">
  <p:tag name="NUM" val="1"/>
</p:tagLst>
</file>

<file path=ppt/tags/tag397.xml><?xml version="1.0" encoding="utf-8"?>
<p:tagLst xmlns:a="http://schemas.openxmlformats.org/drawingml/2006/main" xmlns:r="http://schemas.openxmlformats.org/officeDocument/2006/relationships" xmlns:p="http://schemas.openxmlformats.org/presentationml/2006/main">
  <p:tag name="NUM" val="2"/>
</p:tagLst>
</file>

<file path=ppt/tags/tag398.xml><?xml version="1.0" encoding="utf-8"?>
<p:tagLst xmlns:a="http://schemas.openxmlformats.org/drawingml/2006/main" xmlns:r="http://schemas.openxmlformats.org/officeDocument/2006/relationships" xmlns:p="http://schemas.openxmlformats.org/presentationml/2006/main">
  <p:tag name="NUM" val="3"/>
</p:tagLst>
</file>

<file path=ppt/tags/tag39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00.xml><?xml version="1.0" encoding="utf-8"?>
<p:tagLst xmlns:a="http://schemas.openxmlformats.org/drawingml/2006/main" xmlns:r="http://schemas.openxmlformats.org/officeDocument/2006/relationships" xmlns:p="http://schemas.openxmlformats.org/presentationml/2006/main">
  <p:tag name="NUM" val="5"/>
</p:tagLst>
</file>

<file path=ppt/tags/tag401.xml><?xml version="1.0" encoding="utf-8"?>
<p:tagLst xmlns:a="http://schemas.openxmlformats.org/drawingml/2006/main" xmlns:r="http://schemas.openxmlformats.org/officeDocument/2006/relationships" xmlns:p="http://schemas.openxmlformats.org/presentationml/2006/main">
  <p:tag name="NUM" val="1"/>
</p:tagLst>
</file>

<file path=ppt/tags/tag402.xml><?xml version="1.0" encoding="utf-8"?>
<p:tagLst xmlns:a="http://schemas.openxmlformats.org/drawingml/2006/main" xmlns:r="http://schemas.openxmlformats.org/officeDocument/2006/relationships" xmlns:p="http://schemas.openxmlformats.org/presentationml/2006/main">
  <p:tag name="NUM" val="2"/>
</p:tagLst>
</file>

<file path=ppt/tags/tag403.xml><?xml version="1.0" encoding="utf-8"?>
<p:tagLst xmlns:a="http://schemas.openxmlformats.org/drawingml/2006/main" xmlns:r="http://schemas.openxmlformats.org/officeDocument/2006/relationships" xmlns:p="http://schemas.openxmlformats.org/presentationml/2006/main">
  <p:tag name="NUM" val="1"/>
</p:tagLst>
</file>

<file path=ppt/tags/tag404.xml><?xml version="1.0" encoding="utf-8"?>
<p:tagLst xmlns:a="http://schemas.openxmlformats.org/drawingml/2006/main" xmlns:r="http://schemas.openxmlformats.org/officeDocument/2006/relationships" xmlns:p="http://schemas.openxmlformats.org/presentationml/2006/main">
  <p:tag name="NUM" val="2"/>
</p:tagLst>
</file>

<file path=ppt/tags/tag405.xml><?xml version="1.0" encoding="utf-8"?>
<p:tagLst xmlns:a="http://schemas.openxmlformats.org/drawingml/2006/main" xmlns:r="http://schemas.openxmlformats.org/officeDocument/2006/relationships" xmlns:p="http://schemas.openxmlformats.org/presentationml/2006/main">
  <p:tag name="NUM" val="3"/>
</p:tagLst>
</file>

<file path=ppt/tags/tag406.xml><?xml version="1.0" encoding="utf-8"?>
<p:tagLst xmlns:a="http://schemas.openxmlformats.org/drawingml/2006/main" xmlns:r="http://schemas.openxmlformats.org/officeDocument/2006/relationships" xmlns:p="http://schemas.openxmlformats.org/presentationml/2006/main">
  <p:tag name="NUM" val="1"/>
</p:tagLst>
</file>

<file path=ppt/tags/tag407.xml><?xml version="1.0" encoding="utf-8"?>
<p:tagLst xmlns:a="http://schemas.openxmlformats.org/drawingml/2006/main" xmlns:r="http://schemas.openxmlformats.org/officeDocument/2006/relationships" xmlns:p="http://schemas.openxmlformats.org/presentationml/2006/main">
  <p:tag name="NUM" val="2"/>
</p:tagLst>
</file>

<file path=ppt/tags/tag408.xml><?xml version="1.0" encoding="utf-8"?>
<p:tagLst xmlns:a="http://schemas.openxmlformats.org/drawingml/2006/main" xmlns:r="http://schemas.openxmlformats.org/officeDocument/2006/relationships" xmlns:p="http://schemas.openxmlformats.org/presentationml/2006/main">
  <p:tag name="NUM" val="1"/>
</p:tagLst>
</file>

<file path=ppt/tags/tag409.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10.xml><?xml version="1.0" encoding="utf-8"?>
<p:tagLst xmlns:a="http://schemas.openxmlformats.org/drawingml/2006/main" xmlns:r="http://schemas.openxmlformats.org/officeDocument/2006/relationships" xmlns:p="http://schemas.openxmlformats.org/presentationml/2006/main">
  <p:tag name="NUM" val="2"/>
</p:tagLst>
</file>

<file path=ppt/tags/tag411.xml><?xml version="1.0" encoding="utf-8"?>
<p:tagLst xmlns:a="http://schemas.openxmlformats.org/drawingml/2006/main" xmlns:r="http://schemas.openxmlformats.org/officeDocument/2006/relationships" xmlns:p="http://schemas.openxmlformats.org/presentationml/2006/main">
  <p:tag name="NUM" val="3"/>
</p:tagLst>
</file>

<file path=ppt/tags/tag412.xml><?xml version="1.0" encoding="utf-8"?>
<p:tagLst xmlns:a="http://schemas.openxmlformats.org/drawingml/2006/main" xmlns:r="http://schemas.openxmlformats.org/officeDocument/2006/relationships" xmlns:p="http://schemas.openxmlformats.org/presentationml/2006/main">
  <p:tag name="NUM" val="4"/>
</p:tagLst>
</file>

<file path=ppt/tags/tag413.xml><?xml version="1.0" encoding="utf-8"?>
<p:tagLst xmlns:a="http://schemas.openxmlformats.org/drawingml/2006/main" xmlns:r="http://schemas.openxmlformats.org/officeDocument/2006/relationships" xmlns:p="http://schemas.openxmlformats.org/presentationml/2006/main">
  <p:tag name="NUM" val="5"/>
</p:tagLst>
</file>

<file path=ppt/tags/tag414.xml><?xml version="1.0" encoding="utf-8"?>
<p:tagLst xmlns:a="http://schemas.openxmlformats.org/drawingml/2006/main" xmlns:r="http://schemas.openxmlformats.org/officeDocument/2006/relationships" xmlns:p="http://schemas.openxmlformats.org/presentationml/2006/main">
  <p:tag name="NUM" val="6"/>
</p:tagLst>
</file>

<file path=ppt/tags/tag415.xml><?xml version="1.0" encoding="utf-8"?>
<p:tagLst xmlns:a="http://schemas.openxmlformats.org/drawingml/2006/main" xmlns:r="http://schemas.openxmlformats.org/officeDocument/2006/relationships" xmlns:p="http://schemas.openxmlformats.org/presentationml/2006/main">
  <p:tag name="NUM" val="7"/>
</p:tagLst>
</file>

<file path=ppt/tags/tag416.xml><?xml version="1.0" encoding="utf-8"?>
<p:tagLst xmlns:a="http://schemas.openxmlformats.org/drawingml/2006/main" xmlns:r="http://schemas.openxmlformats.org/officeDocument/2006/relationships" xmlns:p="http://schemas.openxmlformats.org/presentationml/2006/main">
  <p:tag name="NUM" val="8"/>
</p:tagLst>
</file>

<file path=ppt/tags/tag417.xml><?xml version="1.0" encoding="utf-8"?>
<p:tagLst xmlns:a="http://schemas.openxmlformats.org/drawingml/2006/main" xmlns:r="http://schemas.openxmlformats.org/officeDocument/2006/relationships" xmlns:p="http://schemas.openxmlformats.org/presentationml/2006/main">
  <p:tag name="NUM" val="9"/>
</p:tagLst>
</file>

<file path=ppt/tags/tag418.xml><?xml version="1.0" encoding="utf-8"?>
<p:tagLst xmlns:a="http://schemas.openxmlformats.org/drawingml/2006/main" xmlns:r="http://schemas.openxmlformats.org/officeDocument/2006/relationships" xmlns:p="http://schemas.openxmlformats.org/presentationml/2006/main">
  <p:tag name="NUM" val="10"/>
</p:tagLst>
</file>

<file path=ppt/tags/tag419.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20.xml><?xml version="1.0" encoding="utf-8"?>
<p:tagLst xmlns:a="http://schemas.openxmlformats.org/drawingml/2006/main" xmlns:r="http://schemas.openxmlformats.org/officeDocument/2006/relationships" xmlns:p="http://schemas.openxmlformats.org/presentationml/2006/main">
  <p:tag name="NUM" val="12"/>
</p:tagLst>
</file>

<file path=ppt/tags/tag421.xml><?xml version="1.0" encoding="utf-8"?>
<p:tagLst xmlns:a="http://schemas.openxmlformats.org/drawingml/2006/main" xmlns:r="http://schemas.openxmlformats.org/officeDocument/2006/relationships" xmlns:p="http://schemas.openxmlformats.org/presentationml/2006/main">
  <p:tag name="NUM" val="13"/>
</p:tagLst>
</file>

<file path=ppt/tags/tag422.xml><?xml version="1.0" encoding="utf-8"?>
<p:tagLst xmlns:a="http://schemas.openxmlformats.org/drawingml/2006/main" xmlns:r="http://schemas.openxmlformats.org/officeDocument/2006/relationships" xmlns:p="http://schemas.openxmlformats.org/presentationml/2006/main">
  <p:tag name="NUM" val="14"/>
</p:tagLst>
</file>

<file path=ppt/tags/tag423.xml><?xml version="1.0" encoding="utf-8"?>
<p:tagLst xmlns:a="http://schemas.openxmlformats.org/drawingml/2006/main" xmlns:r="http://schemas.openxmlformats.org/officeDocument/2006/relationships" xmlns:p="http://schemas.openxmlformats.org/presentationml/2006/main">
  <p:tag name="NUM" val="15"/>
</p:tagLst>
</file>

<file path=ppt/tags/tag424.xml><?xml version="1.0" encoding="utf-8"?>
<p:tagLst xmlns:a="http://schemas.openxmlformats.org/drawingml/2006/main" xmlns:r="http://schemas.openxmlformats.org/officeDocument/2006/relationships" xmlns:p="http://schemas.openxmlformats.org/presentationml/2006/main">
  <p:tag name="NUM" val="16"/>
</p:tagLst>
</file>

<file path=ppt/tags/tag425.xml><?xml version="1.0" encoding="utf-8"?>
<p:tagLst xmlns:a="http://schemas.openxmlformats.org/drawingml/2006/main" xmlns:r="http://schemas.openxmlformats.org/officeDocument/2006/relationships" xmlns:p="http://schemas.openxmlformats.org/presentationml/2006/main">
  <p:tag name="NUM" val="17"/>
</p:tagLst>
</file>

<file path=ppt/tags/tag426.xml><?xml version="1.0" encoding="utf-8"?>
<p:tagLst xmlns:a="http://schemas.openxmlformats.org/drawingml/2006/main" xmlns:r="http://schemas.openxmlformats.org/officeDocument/2006/relationships" xmlns:p="http://schemas.openxmlformats.org/presentationml/2006/main">
  <p:tag name="NUM" val="18"/>
</p:tagLst>
</file>

<file path=ppt/tags/tag427.xml><?xml version="1.0" encoding="utf-8"?>
<p:tagLst xmlns:a="http://schemas.openxmlformats.org/drawingml/2006/main" xmlns:r="http://schemas.openxmlformats.org/officeDocument/2006/relationships" xmlns:p="http://schemas.openxmlformats.org/presentationml/2006/main">
  <p:tag name="NUM" val="19"/>
</p:tagLst>
</file>

<file path=ppt/tags/tag428.xml><?xml version="1.0" encoding="utf-8"?>
<p:tagLst xmlns:a="http://schemas.openxmlformats.org/drawingml/2006/main" xmlns:r="http://schemas.openxmlformats.org/officeDocument/2006/relationships" xmlns:p="http://schemas.openxmlformats.org/presentationml/2006/main">
  <p:tag name="NUM" val="20"/>
</p:tagLst>
</file>

<file path=ppt/tags/tag429.xml><?xml version="1.0" encoding="utf-8"?>
<p:tagLst xmlns:a="http://schemas.openxmlformats.org/drawingml/2006/main" xmlns:r="http://schemas.openxmlformats.org/officeDocument/2006/relationships" xmlns:p="http://schemas.openxmlformats.org/presentationml/2006/main">
  <p:tag name="NUM" val="21"/>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30.xml><?xml version="1.0" encoding="utf-8"?>
<p:tagLst xmlns:a="http://schemas.openxmlformats.org/drawingml/2006/main" xmlns:r="http://schemas.openxmlformats.org/officeDocument/2006/relationships" xmlns:p="http://schemas.openxmlformats.org/presentationml/2006/main">
  <p:tag name="NUM" val="22"/>
</p:tagLst>
</file>

<file path=ppt/tags/tag431.xml><?xml version="1.0" encoding="utf-8"?>
<p:tagLst xmlns:a="http://schemas.openxmlformats.org/drawingml/2006/main" xmlns:r="http://schemas.openxmlformats.org/officeDocument/2006/relationships" xmlns:p="http://schemas.openxmlformats.org/presentationml/2006/main">
  <p:tag name="NUM" val="23"/>
</p:tagLst>
</file>

<file path=ppt/tags/tag432.xml><?xml version="1.0" encoding="utf-8"?>
<p:tagLst xmlns:a="http://schemas.openxmlformats.org/drawingml/2006/main" xmlns:r="http://schemas.openxmlformats.org/officeDocument/2006/relationships" xmlns:p="http://schemas.openxmlformats.org/presentationml/2006/main">
  <p:tag name="NUM" val="24"/>
</p:tagLst>
</file>

<file path=ppt/tags/tag433.xml><?xml version="1.0" encoding="utf-8"?>
<p:tagLst xmlns:a="http://schemas.openxmlformats.org/drawingml/2006/main" xmlns:r="http://schemas.openxmlformats.org/officeDocument/2006/relationships" xmlns:p="http://schemas.openxmlformats.org/presentationml/2006/main">
  <p:tag name="NUM" val="27"/>
</p:tagLst>
</file>

<file path=ppt/tags/tag434.xml><?xml version="1.0" encoding="utf-8"?>
<p:tagLst xmlns:a="http://schemas.openxmlformats.org/drawingml/2006/main" xmlns:r="http://schemas.openxmlformats.org/officeDocument/2006/relationships" xmlns:p="http://schemas.openxmlformats.org/presentationml/2006/main">
  <p:tag name="NUM" val="28"/>
</p:tagLst>
</file>

<file path=ppt/tags/tag435.xml><?xml version="1.0" encoding="utf-8"?>
<p:tagLst xmlns:a="http://schemas.openxmlformats.org/drawingml/2006/main" xmlns:r="http://schemas.openxmlformats.org/officeDocument/2006/relationships" xmlns:p="http://schemas.openxmlformats.org/presentationml/2006/main">
  <p:tag name="NUM" val="1"/>
</p:tagLst>
</file>

<file path=ppt/tags/tag436.xml><?xml version="1.0" encoding="utf-8"?>
<p:tagLst xmlns:a="http://schemas.openxmlformats.org/drawingml/2006/main" xmlns:r="http://schemas.openxmlformats.org/officeDocument/2006/relationships" xmlns:p="http://schemas.openxmlformats.org/presentationml/2006/main">
  <p:tag name="NUM" val="2"/>
</p:tagLst>
</file>

<file path=ppt/tags/tag437.xml><?xml version="1.0" encoding="utf-8"?>
<p:tagLst xmlns:a="http://schemas.openxmlformats.org/drawingml/2006/main" xmlns:r="http://schemas.openxmlformats.org/officeDocument/2006/relationships" xmlns:p="http://schemas.openxmlformats.org/presentationml/2006/main">
  <p:tag name="NUM" val="3"/>
</p:tagLst>
</file>

<file path=ppt/tags/tag438.xml><?xml version="1.0" encoding="utf-8"?>
<p:tagLst xmlns:a="http://schemas.openxmlformats.org/drawingml/2006/main" xmlns:r="http://schemas.openxmlformats.org/officeDocument/2006/relationships" xmlns:p="http://schemas.openxmlformats.org/presentationml/2006/main">
  <p:tag name="NUM" val="4"/>
</p:tagLst>
</file>

<file path=ppt/tags/tag439.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40.xml><?xml version="1.0" encoding="utf-8"?>
<p:tagLst xmlns:a="http://schemas.openxmlformats.org/drawingml/2006/main" xmlns:r="http://schemas.openxmlformats.org/officeDocument/2006/relationships" xmlns:p="http://schemas.openxmlformats.org/presentationml/2006/main">
  <p:tag name="NUM" val="6"/>
</p:tagLst>
</file>

<file path=ppt/tags/tag441.xml><?xml version="1.0" encoding="utf-8"?>
<p:tagLst xmlns:a="http://schemas.openxmlformats.org/drawingml/2006/main" xmlns:r="http://schemas.openxmlformats.org/officeDocument/2006/relationships" xmlns:p="http://schemas.openxmlformats.org/presentationml/2006/main">
  <p:tag name="NUM" val="7"/>
</p:tagLst>
</file>

<file path=ppt/tags/tag442.xml><?xml version="1.0" encoding="utf-8"?>
<p:tagLst xmlns:a="http://schemas.openxmlformats.org/drawingml/2006/main" xmlns:r="http://schemas.openxmlformats.org/officeDocument/2006/relationships" xmlns:p="http://schemas.openxmlformats.org/presentationml/2006/main">
  <p:tag name="NUM" val="8"/>
</p:tagLst>
</file>

<file path=ppt/tags/tag443.xml><?xml version="1.0" encoding="utf-8"?>
<p:tagLst xmlns:a="http://schemas.openxmlformats.org/drawingml/2006/main" xmlns:r="http://schemas.openxmlformats.org/officeDocument/2006/relationships" xmlns:p="http://schemas.openxmlformats.org/presentationml/2006/main">
  <p:tag name="NUM" val="9"/>
</p:tagLst>
</file>

<file path=ppt/tags/tag444.xml><?xml version="1.0" encoding="utf-8"?>
<p:tagLst xmlns:a="http://schemas.openxmlformats.org/drawingml/2006/main" xmlns:r="http://schemas.openxmlformats.org/officeDocument/2006/relationships" xmlns:p="http://schemas.openxmlformats.org/presentationml/2006/main">
  <p:tag name="NUM" val="10"/>
</p:tagLst>
</file>

<file path=ppt/tags/tag445.xml><?xml version="1.0" encoding="utf-8"?>
<p:tagLst xmlns:a="http://schemas.openxmlformats.org/drawingml/2006/main" xmlns:r="http://schemas.openxmlformats.org/officeDocument/2006/relationships" xmlns:p="http://schemas.openxmlformats.org/presentationml/2006/main">
  <p:tag name="NUM" val="11"/>
</p:tagLst>
</file>

<file path=ppt/tags/tag446.xml><?xml version="1.0" encoding="utf-8"?>
<p:tagLst xmlns:a="http://schemas.openxmlformats.org/drawingml/2006/main" xmlns:r="http://schemas.openxmlformats.org/officeDocument/2006/relationships" xmlns:p="http://schemas.openxmlformats.org/presentationml/2006/main">
  <p:tag name="NUM" val="12"/>
</p:tagLst>
</file>

<file path=ppt/tags/tag447.xml><?xml version="1.0" encoding="utf-8"?>
<p:tagLst xmlns:a="http://schemas.openxmlformats.org/drawingml/2006/main" xmlns:r="http://schemas.openxmlformats.org/officeDocument/2006/relationships" xmlns:p="http://schemas.openxmlformats.org/presentationml/2006/main">
  <p:tag name="NUM" val="13"/>
</p:tagLst>
</file>

<file path=ppt/tags/tag448.xml><?xml version="1.0" encoding="utf-8"?>
<p:tagLst xmlns:a="http://schemas.openxmlformats.org/drawingml/2006/main" xmlns:r="http://schemas.openxmlformats.org/officeDocument/2006/relationships" xmlns:p="http://schemas.openxmlformats.org/presentationml/2006/main">
  <p:tag name="NUM" val="14"/>
</p:tagLst>
</file>

<file path=ppt/tags/tag449.xml><?xml version="1.0" encoding="utf-8"?>
<p:tagLst xmlns:a="http://schemas.openxmlformats.org/drawingml/2006/main" xmlns:r="http://schemas.openxmlformats.org/officeDocument/2006/relationships" xmlns:p="http://schemas.openxmlformats.org/presentationml/2006/main">
  <p:tag name="NUM" val="15"/>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50.xml><?xml version="1.0" encoding="utf-8"?>
<p:tagLst xmlns:a="http://schemas.openxmlformats.org/drawingml/2006/main" xmlns:r="http://schemas.openxmlformats.org/officeDocument/2006/relationships" xmlns:p="http://schemas.openxmlformats.org/presentationml/2006/main">
  <p:tag name="NUM" val="16"/>
</p:tagLst>
</file>

<file path=ppt/tags/tag451.xml><?xml version="1.0" encoding="utf-8"?>
<p:tagLst xmlns:a="http://schemas.openxmlformats.org/drawingml/2006/main" xmlns:r="http://schemas.openxmlformats.org/officeDocument/2006/relationships" xmlns:p="http://schemas.openxmlformats.org/presentationml/2006/main">
  <p:tag name="NUM" val="19"/>
</p:tagLst>
</file>

<file path=ppt/tags/tag452.xml><?xml version="1.0" encoding="utf-8"?>
<p:tagLst xmlns:a="http://schemas.openxmlformats.org/drawingml/2006/main" xmlns:r="http://schemas.openxmlformats.org/officeDocument/2006/relationships" xmlns:p="http://schemas.openxmlformats.org/presentationml/2006/main">
  <p:tag name="NUM" val="20"/>
</p:tagLst>
</file>

<file path=ppt/tags/tag453.xml><?xml version="1.0" encoding="utf-8"?>
<p:tagLst xmlns:a="http://schemas.openxmlformats.org/drawingml/2006/main" xmlns:r="http://schemas.openxmlformats.org/officeDocument/2006/relationships" xmlns:p="http://schemas.openxmlformats.org/presentationml/2006/main">
  <p:tag name="NUM" val="1"/>
</p:tagLst>
</file>

<file path=ppt/tags/tag454.xml><?xml version="1.0" encoding="utf-8"?>
<p:tagLst xmlns:a="http://schemas.openxmlformats.org/drawingml/2006/main" xmlns:r="http://schemas.openxmlformats.org/officeDocument/2006/relationships" xmlns:p="http://schemas.openxmlformats.org/presentationml/2006/main">
  <p:tag name="NUM" val="2"/>
</p:tagLst>
</file>

<file path=ppt/tags/tag455.xml><?xml version="1.0" encoding="utf-8"?>
<p:tagLst xmlns:a="http://schemas.openxmlformats.org/drawingml/2006/main" xmlns:r="http://schemas.openxmlformats.org/officeDocument/2006/relationships" xmlns:p="http://schemas.openxmlformats.org/presentationml/2006/main">
  <p:tag name="NUM" val="3"/>
</p:tagLst>
</file>

<file path=ppt/tags/tag456.xml><?xml version="1.0" encoding="utf-8"?>
<p:tagLst xmlns:a="http://schemas.openxmlformats.org/drawingml/2006/main" xmlns:r="http://schemas.openxmlformats.org/officeDocument/2006/relationships" xmlns:p="http://schemas.openxmlformats.org/presentationml/2006/main">
  <p:tag name="NUM" val="4"/>
</p:tagLst>
</file>

<file path=ppt/tags/tag457.xml><?xml version="1.0" encoding="utf-8"?>
<p:tagLst xmlns:a="http://schemas.openxmlformats.org/drawingml/2006/main" xmlns:r="http://schemas.openxmlformats.org/officeDocument/2006/relationships" xmlns:p="http://schemas.openxmlformats.org/presentationml/2006/main">
  <p:tag name="NUM" val="5"/>
</p:tagLst>
</file>

<file path=ppt/tags/tag458.xml><?xml version="1.0" encoding="utf-8"?>
<p:tagLst xmlns:a="http://schemas.openxmlformats.org/drawingml/2006/main" xmlns:r="http://schemas.openxmlformats.org/officeDocument/2006/relationships" xmlns:p="http://schemas.openxmlformats.org/presentationml/2006/main">
  <p:tag name="NUM" val="6"/>
</p:tagLst>
</file>

<file path=ppt/tags/tag459.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60.xml><?xml version="1.0" encoding="utf-8"?>
<p:tagLst xmlns:a="http://schemas.openxmlformats.org/drawingml/2006/main" xmlns:r="http://schemas.openxmlformats.org/officeDocument/2006/relationships" xmlns:p="http://schemas.openxmlformats.org/presentationml/2006/main">
  <p:tag name="NUM" val="8"/>
</p:tagLst>
</file>

<file path=ppt/tags/tag461.xml><?xml version="1.0" encoding="utf-8"?>
<p:tagLst xmlns:a="http://schemas.openxmlformats.org/drawingml/2006/main" xmlns:r="http://schemas.openxmlformats.org/officeDocument/2006/relationships" xmlns:p="http://schemas.openxmlformats.org/presentationml/2006/main">
  <p:tag name="NUM" val="9"/>
</p:tagLst>
</file>

<file path=ppt/tags/tag462.xml><?xml version="1.0" encoding="utf-8"?>
<p:tagLst xmlns:a="http://schemas.openxmlformats.org/drawingml/2006/main" xmlns:r="http://schemas.openxmlformats.org/officeDocument/2006/relationships" xmlns:p="http://schemas.openxmlformats.org/presentationml/2006/main">
  <p:tag name="NUM" val="10"/>
</p:tagLst>
</file>

<file path=ppt/tags/tag463.xml><?xml version="1.0" encoding="utf-8"?>
<p:tagLst xmlns:a="http://schemas.openxmlformats.org/drawingml/2006/main" xmlns:r="http://schemas.openxmlformats.org/officeDocument/2006/relationships" xmlns:p="http://schemas.openxmlformats.org/presentationml/2006/main">
  <p:tag name="NUM" val="11"/>
</p:tagLst>
</file>

<file path=ppt/tags/tag464.xml><?xml version="1.0" encoding="utf-8"?>
<p:tagLst xmlns:a="http://schemas.openxmlformats.org/drawingml/2006/main" xmlns:r="http://schemas.openxmlformats.org/officeDocument/2006/relationships" xmlns:p="http://schemas.openxmlformats.org/presentationml/2006/main">
  <p:tag name="NUM" val="12"/>
</p:tagLst>
</file>

<file path=ppt/tags/tag465.xml><?xml version="1.0" encoding="utf-8"?>
<p:tagLst xmlns:a="http://schemas.openxmlformats.org/drawingml/2006/main" xmlns:r="http://schemas.openxmlformats.org/officeDocument/2006/relationships" xmlns:p="http://schemas.openxmlformats.org/presentationml/2006/main">
  <p:tag name="NUM" val="13"/>
</p:tagLst>
</file>

<file path=ppt/tags/tag466.xml><?xml version="1.0" encoding="utf-8"?>
<p:tagLst xmlns:a="http://schemas.openxmlformats.org/drawingml/2006/main" xmlns:r="http://schemas.openxmlformats.org/officeDocument/2006/relationships" xmlns:p="http://schemas.openxmlformats.org/presentationml/2006/main">
  <p:tag name="NUM" val="14"/>
</p:tagLst>
</file>

<file path=ppt/tags/tag467.xml><?xml version="1.0" encoding="utf-8"?>
<p:tagLst xmlns:a="http://schemas.openxmlformats.org/drawingml/2006/main" xmlns:r="http://schemas.openxmlformats.org/officeDocument/2006/relationships" xmlns:p="http://schemas.openxmlformats.org/presentationml/2006/main">
  <p:tag name="NUM" val="15"/>
</p:tagLst>
</file>

<file path=ppt/tags/tag468.xml><?xml version="1.0" encoding="utf-8"?>
<p:tagLst xmlns:a="http://schemas.openxmlformats.org/drawingml/2006/main" xmlns:r="http://schemas.openxmlformats.org/officeDocument/2006/relationships" xmlns:p="http://schemas.openxmlformats.org/presentationml/2006/main">
  <p:tag name="NUM" val="16"/>
</p:tagLst>
</file>

<file path=ppt/tags/tag469.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70.xml><?xml version="1.0" encoding="utf-8"?>
<p:tagLst xmlns:a="http://schemas.openxmlformats.org/drawingml/2006/main" xmlns:r="http://schemas.openxmlformats.org/officeDocument/2006/relationships" xmlns:p="http://schemas.openxmlformats.org/presentationml/2006/main">
  <p:tag name="NUM" val="18"/>
</p:tagLst>
</file>

<file path=ppt/tags/tag471.xml><?xml version="1.0" encoding="utf-8"?>
<p:tagLst xmlns:a="http://schemas.openxmlformats.org/drawingml/2006/main" xmlns:r="http://schemas.openxmlformats.org/officeDocument/2006/relationships" xmlns:p="http://schemas.openxmlformats.org/presentationml/2006/main">
  <p:tag name="NUM" val="19"/>
</p:tagLst>
</file>

<file path=ppt/tags/tag472.xml><?xml version="1.0" encoding="utf-8"?>
<p:tagLst xmlns:a="http://schemas.openxmlformats.org/drawingml/2006/main" xmlns:r="http://schemas.openxmlformats.org/officeDocument/2006/relationships" xmlns:p="http://schemas.openxmlformats.org/presentationml/2006/main">
  <p:tag name="NUM" val="20"/>
</p:tagLst>
</file>

<file path=ppt/tags/tag473.xml><?xml version="1.0" encoding="utf-8"?>
<p:tagLst xmlns:a="http://schemas.openxmlformats.org/drawingml/2006/main" xmlns:r="http://schemas.openxmlformats.org/officeDocument/2006/relationships" xmlns:p="http://schemas.openxmlformats.org/presentationml/2006/main">
  <p:tag name="NUM" val="21"/>
</p:tagLst>
</file>

<file path=ppt/tags/tag474.xml><?xml version="1.0" encoding="utf-8"?>
<p:tagLst xmlns:a="http://schemas.openxmlformats.org/drawingml/2006/main" xmlns:r="http://schemas.openxmlformats.org/officeDocument/2006/relationships" xmlns:p="http://schemas.openxmlformats.org/presentationml/2006/main">
  <p:tag name="NUM" val="22"/>
</p:tagLst>
</file>

<file path=ppt/tags/tag475.xml><?xml version="1.0" encoding="utf-8"?>
<p:tagLst xmlns:a="http://schemas.openxmlformats.org/drawingml/2006/main" xmlns:r="http://schemas.openxmlformats.org/officeDocument/2006/relationships" xmlns:p="http://schemas.openxmlformats.org/presentationml/2006/main">
  <p:tag name="NUM" val="23"/>
</p:tagLst>
</file>

<file path=ppt/tags/tag476.xml><?xml version="1.0" encoding="utf-8"?>
<p:tagLst xmlns:a="http://schemas.openxmlformats.org/drawingml/2006/main" xmlns:r="http://schemas.openxmlformats.org/officeDocument/2006/relationships" xmlns:p="http://schemas.openxmlformats.org/presentationml/2006/main">
  <p:tag name="NUM" val="24"/>
</p:tagLst>
</file>

<file path=ppt/tags/tag477.xml><?xml version="1.0" encoding="utf-8"?>
<p:tagLst xmlns:a="http://schemas.openxmlformats.org/drawingml/2006/main" xmlns:r="http://schemas.openxmlformats.org/officeDocument/2006/relationships" xmlns:p="http://schemas.openxmlformats.org/presentationml/2006/main">
  <p:tag name="NUM" val="25"/>
</p:tagLst>
</file>

<file path=ppt/tags/tag478.xml><?xml version="1.0" encoding="utf-8"?>
<p:tagLst xmlns:a="http://schemas.openxmlformats.org/drawingml/2006/main" xmlns:r="http://schemas.openxmlformats.org/officeDocument/2006/relationships" xmlns:p="http://schemas.openxmlformats.org/presentationml/2006/main">
  <p:tag name="NUM" val="26"/>
</p:tagLst>
</file>

<file path=ppt/tags/tag479.xml><?xml version="1.0" encoding="utf-8"?>
<p:tagLst xmlns:a="http://schemas.openxmlformats.org/drawingml/2006/main" xmlns:r="http://schemas.openxmlformats.org/officeDocument/2006/relationships" xmlns:p="http://schemas.openxmlformats.org/presentationml/2006/main">
  <p:tag name="NUM" val="27"/>
</p:tagLst>
</file>

<file path=ppt/tags/tag48.xml><?xml version="1.0" encoding="utf-8"?>
<p:tagLst xmlns:a="http://schemas.openxmlformats.org/drawingml/2006/main" xmlns:r="http://schemas.openxmlformats.org/officeDocument/2006/relationships" xmlns:p="http://schemas.openxmlformats.org/presentationml/2006/main">
  <p:tag name="NUM" val="10"/>
</p:tagLst>
</file>

<file path=ppt/tags/tag480.xml><?xml version="1.0" encoding="utf-8"?>
<p:tagLst xmlns:a="http://schemas.openxmlformats.org/drawingml/2006/main" xmlns:r="http://schemas.openxmlformats.org/officeDocument/2006/relationships" xmlns:p="http://schemas.openxmlformats.org/presentationml/2006/main">
  <p:tag name="NUM" val="28"/>
</p:tagLst>
</file>

<file path=ppt/tags/tag481.xml><?xml version="1.0" encoding="utf-8"?>
<p:tagLst xmlns:a="http://schemas.openxmlformats.org/drawingml/2006/main" xmlns:r="http://schemas.openxmlformats.org/officeDocument/2006/relationships" xmlns:p="http://schemas.openxmlformats.org/presentationml/2006/main">
  <p:tag name="NUM" val="29"/>
</p:tagLst>
</file>

<file path=ppt/tags/tag482.xml><?xml version="1.0" encoding="utf-8"?>
<p:tagLst xmlns:a="http://schemas.openxmlformats.org/drawingml/2006/main" xmlns:r="http://schemas.openxmlformats.org/officeDocument/2006/relationships" xmlns:p="http://schemas.openxmlformats.org/presentationml/2006/main">
  <p:tag name="NUM" val="30"/>
</p:tagLst>
</file>

<file path=ppt/tags/tag483.xml><?xml version="1.0" encoding="utf-8"?>
<p:tagLst xmlns:a="http://schemas.openxmlformats.org/drawingml/2006/main" xmlns:r="http://schemas.openxmlformats.org/officeDocument/2006/relationships" xmlns:p="http://schemas.openxmlformats.org/presentationml/2006/main">
  <p:tag name="NUM" val="31"/>
</p:tagLst>
</file>

<file path=ppt/tags/tag484.xml><?xml version="1.0" encoding="utf-8"?>
<p:tagLst xmlns:a="http://schemas.openxmlformats.org/drawingml/2006/main" xmlns:r="http://schemas.openxmlformats.org/officeDocument/2006/relationships" xmlns:p="http://schemas.openxmlformats.org/presentationml/2006/main">
  <p:tag name="NUM" val="32"/>
</p:tagLst>
</file>

<file path=ppt/tags/tag485.xml><?xml version="1.0" encoding="utf-8"?>
<p:tagLst xmlns:a="http://schemas.openxmlformats.org/drawingml/2006/main" xmlns:r="http://schemas.openxmlformats.org/officeDocument/2006/relationships" xmlns:p="http://schemas.openxmlformats.org/presentationml/2006/main">
  <p:tag name="NUM" val="33"/>
</p:tagLst>
</file>

<file path=ppt/tags/tag486.xml><?xml version="1.0" encoding="utf-8"?>
<p:tagLst xmlns:a="http://schemas.openxmlformats.org/drawingml/2006/main" xmlns:r="http://schemas.openxmlformats.org/officeDocument/2006/relationships" xmlns:p="http://schemas.openxmlformats.org/presentationml/2006/main">
  <p:tag name="NUM" val="34"/>
</p:tagLst>
</file>

<file path=ppt/tags/tag487.xml><?xml version="1.0" encoding="utf-8"?>
<p:tagLst xmlns:a="http://schemas.openxmlformats.org/drawingml/2006/main" xmlns:r="http://schemas.openxmlformats.org/officeDocument/2006/relationships" xmlns:p="http://schemas.openxmlformats.org/presentationml/2006/main">
  <p:tag name="NUM" val="35"/>
</p:tagLst>
</file>

<file path=ppt/tags/tag488.xml><?xml version="1.0" encoding="utf-8"?>
<p:tagLst xmlns:a="http://schemas.openxmlformats.org/drawingml/2006/main" xmlns:r="http://schemas.openxmlformats.org/officeDocument/2006/relationships" xmlns:p="http://schemas.openxmlformats.org/presentationml/2006/main">
  <p:tag name="NUM" val="36"/>
</p:tagLst>
</file>

<file path=ppt/tags/tag489.xml><?xml version="1.0" encoding="utf-8"?>
<p:tagLst xmlns:a="http://schemas.openxmlformats.org/drawingml/2006/main" xmlns:r="http://schemas.openxmlformats.org/officeDocument/2006/relationships" xmlns:p="http://schemas.openxmlformats.org/presentationml/2006/main">
  <p:tag name="NUM" val="37"/>
</p:tagLst>
</file>

<file path=ppt/tags/tag49.xml><?xml version="1.0" encoding="utf-8"?>
<p:tagLst xmlns:a="http://schemas.openxmlformats.org/drawingml/2006/main" xmlns:r="http://schemas.openxmlformats.org/officeDocument/2006/relationships" xmlns:p="http://schemas.openxmlformats.org/presentationml/2006/main">
  <p:tag name="NUM" val="11"/>
</p:tagLst>
</file>

<file path=ppt/tags/tag490.xml><?xml version="1.0" encoding="utf-8"?>
<p:tagLst xmlns:a="http://schemas.openxmlformats.org/drawingml/2006/main" xmlns:r="http://schemas.openxmlformats.org/officeDocument/2006/relationships" xmlns:p="http://schemas.openxmlformats.org/presentationml/2006/main">
  <p:tag name="NUM" val="38"/>
</p:tagLst>
</file>

<file path=ppt/tags/tag491.xml><?xml version="1.0" encoding="utf-8"?>
<p:tagLst xmlns:a="http://schemas.openxmlformats.org/drawingml/2006/main" xmlns:r="http://schemas.openxmlformats.org/officeDocument/2006/relationships" xmlns:p="http://schemas.openxmlformats.org/presentationml/2006/main">
  <p:tag name="NUM" val="41"/>
</p:tagLst>
</file>

<file path=ppt/tags/tag492.xml><?xml version="1.0" encoding="utf-8"?>
<p:tagLst xmlns:a="http://schemas.openxmlformats.org/drawingml/2006/main" xmlns:r="http://schemas.openxmlformats.org/officeDocument/2006/relationships" xmlns:p="http://schemas.openxmlformats.org/presentationml/2006/main">
  <p:tag name="NUM" val="42"/>
</p:tagLst>
</file>

<file path=ppt/tags/tag493.xml><?xml version="1.0" encoding="utf-8"?>
<p:tagLst xmlns:a="http://schemas.openxmlformats.org/drawingml/2006/main" xmlns:r="http://schemas.openxmlformats.org/officeDocument/2006/relationships" xmlns:p="http://schemas.openxmlformats.org/presentationml/2006/main">
  <p:tag name="NUM" val="1"/>
</p:tagLst>
</file>

<file path=ppt/tags/tag494.xml><?xml version="1.0" encoding="utf-8"?>
<p:tagLst xmlns:a="http://schemas.openxmlformats.org/drawingml/2006/main" xmlns:r="http://schemas.openxmlformats.org/officeDocument/2006/relationships" xmlns:p="http://schemas.openxmlformats.org/presentationml/2006/main">
  <p:tag name="NUM" val="2"/>
</p:tagLst>
</file>

<file path=ppt/tags/tag495.xml><?xml version="1.0" encoding="utf-8"?>
<p:tagLst xmlns:a="http://schemas.openxmlformats.org/drawingml/2006/main" xmlns:r="http://schemas.openxmlformats.org/officeDocument/2006/relationships" xmlns:p="http://schemas.openxmlformats.org/presentationml/2006/main">
  <p:tag name="NUM" val="3"/>
</p:tagLst>
</file>

<file path=ppt/tags/tag496.xml><?xml version="1.0" encoding="utf-8"?>
<p:tagLst xmlns:a="http://schemas.openxmlformats.org/drawingml/2006/main" xmlns:r="http://schemas.openxmlformats.org/officeDocument/2006/relationships" xmlns:p="http://schemas.openxmlformats.org/presentationml/2006/main">
  <p:tag name="NUM" val="4"/>
</p:tagLst>
</file>

<file path=ppt/tags/tag497.xml><?xml version="1.0" encoding="utf-8"?>
<p:tagLst xmlns:a="http://schemas.openxmlformats.org/drawingml/2006/main" xmlns:r="http://schemas.openxmlformats.org/officeDocument/2006/relationships" xmlns:p="http://schemas.openxmlformats.org/presentationml/2006/main">
  <p:tag name="NUM" val="5"/>
</p:tagLst>
</file>

<file path=ppt/tags/tag498.xml><?xml version="1.0" encoding="utf-8"?>
<p:tagLst xmlns:a="http://schemas.openxmlformats.org/drawingml/2006/main" xmlns:r="http://schemas.openxmlformats.org/officeDocument/2006/relationships" xmlns:p="http://schemas.openxmlformats.org/presentationml/2006/main">
  <p:tag name="NUM" val="7"/>
</p:tagLst>
</file>

<file path=ppt/tags/tag49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20"/>
</p:tagLst>
</file>

<file path=ppt/tags/tag50.xml><?xml version="1.0" encoding="utf-8"?>
<p:tagLst xmlns:a="http://schemas.openxmlformats.org/drawingml/2006/main" xmlns:r="http://schemas.openxmlformats.org/officeDocument/2006/relationships" xmlns:p="http://schemas.openxmlformats.org/presentationml/2006/main">
  <p:tag name="NUM" val="12"/>
</p:tagLst>
</file>

<file path=ppt/tags/tag500.xml><?xml version="1.0" encoding="utf-8"?>
<p:tagLst xmlns:a="http://schemas.openxmlformats.org/drawingml/2006/main" xmlns:r="http://schemas.openxmlformats.org/officeDocument/2006/relationships" xmlns:p="http://schemas.openxmlformats.org/presentationml/2006/main">
  <p:tag name="NUM" val="9"/>
</p:tagLst>
</file>

<file path=ppt/tags/tag501.xml><?xml version="1.0" encoding="utf-8"?>
<p:tagLst xmlns:a="http://schemas.openxmlformats.org/drawingml/2006/main" xmlns:r="http://schemas.openxmlformats.org/officeDocument/2006/relationships" xmlns:p="http://schemas.openxmlformats.org/presentationml/2006/main">
  <p:tag name="NUM" val="10"/>
</p:tagLst>
</file>

<file path=ppt/tags/tag502.xml><?xml version="1.0" encoding="utf-8"?>
<p:tagLst xmlns:a="http://schemas.openxmlformats.org/drawingml/2006/main" xmlns:r="http://schemas.openxmlformats.org/officeDocument/2006/relationships" xmlns:p="http://schemas.openxmlformats.org/presentationml/2006/main">
  <p:tag name="NUM" val="12"/>
</p:tagLst>
</file>

<file path=ppt/tags/tag503.xml><?xml version="1.0" encoding="utf-8"?>
<p:tagLst xmlns:a="http://schemas.openxmlformats.org/drawingml/2006/main" xmlns:r="http://schemas.openxmlformats.org/officeDocument/2006/relationships" xmlns:p="http://schemas.openxmlformats.org/presentationml/2006/main">
  <p:tag name="NUM" val="13"/>
</p:tagLst>
</file>

<file path=ppt/tags/tag504.xml><?xml version="1.0" encoding="utf-8"?>
<p:tagLst xmlns:a="http://schemas.openxmlformats.org/drawingml/2006/main" xmlns:r="http://schemas.openxmlformats.org/officeDocument/2006/relationships" xmlns:p="http://schemas.openxmlformats.org/presentationml/2006/main">
  <p:tag name="NUM" val="14"/>
</p:tagLst>
</file>

<file path=ppt/tags/tag505.xml><?xml version="1.0" encoding="utf-8"?>
<p:tagLst xmlns:a="http://schemas.openxmlformats.org/drawingml/2006/main" xmlns:r="http://schemas.openxmlformats.org/officeDocument/2006/relationships" xmlns:p="http://schemas.openxmlformats.org/presentationml/2006/main">
  <p:tag name="NUM" val="17"/>
</p:tagLst>
</file>

<file path=ppt/tags/tag506.xml><?xml version="1.0" encoding="utf-8"?>
<p:tagLst xmlns:a="http://schemas.openxmlformats.org/drawingml/2006/main" xmlns:r="http://schemas.openxmlformats.org/officeDocument/2006/relationships" xmlns:p="http://schemas.openxmlformats.org/presentationml/2006/main">
  <p:tag name="NUM" val="18"/>
</p:tagLst>
</file>

<file path=ppt/tags/tag507.xml><?xml version="1.0" encoding="utf-8"?>
<p:tagLst xmlns:a="http://schemas.openxmlformats.org/drawingml/2006/main" xmlns:r="http://schemas.openxmlformats.org/officeDocument/2006/relationships" xmlns:p="http://schemas.openxmlformats.org/presentationml/2006/main">
  <p:tag name="NUM" val="1"/>
</p:tagLst>
</file>

<file path=ppt/tags/tag508.xml><?xml version="1.0" encoding="utf-8"?>
<p:tagLst xmlns:a="http://schemas.openxmlformats.org/drawingml/2006/main" xmlns:r="http://schemas.openxmlformats.org/officeDocument/2006/relationships" xmlns:p="http://schemas.openxmlformats.org/presentationml/2006/main">
  <p:tag name="NUM" val="2"/>
</p:tagLst>
</file>

<file path=ppt/tags/tag509.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13"/>
</p:tagLst>
</file>

<file path=ppt/tags/tag510.xml><?xml version="1.0" encoding="utf-8"?>
<p:tagLst xmlns:a="http://schemas.openxmlformats.org/drawingml/2006/main" xmlns:r="http://schemas.openxmlformats.org/officeDocument/2006/relationships" xmlns:p="http://schemas.openxmlformats.org/presentationml/2006/main">
  <p:tag name="NUM" val="4"/>
</p:tagLst>
</file>

<file path=ppt/tags/tag511.xml><?xml version="1.0" encoding="utf-8"?>
<p:tagLst xmlns:a="http://schemas.openxmlformats.org/drawingml/2006/main" xmlns:r="http://schemas.openxmlformats.org/officeDocument/2006/relationships" xmlns:p="http://schemas.openxmlformats.org/presentationml/2006/main">
  <p:tag name="NUM" val="5"/>
</p:tagLst>
</file>

<file path=ppt/tags/tag512.xml><?xml version="1.0" encoding="utf-8"?>
<p:tagLst xmlns:a="http://schemas.openxmlformats.org/drawingml/2006/main" xmlns:r="http://schemas.openxmlformats.org/officeDocument/2006/relationships" xmlns:p="http://schemas.openxmlformats.org/presentationml/2006/main">
  <p:tag name="NUM" val="6"/>
</p:tagLst>
</file>

<file path=ppt/tags/tag513.xml><?xml version="1.0" encoding="utf-8"?>
<p:tagLst xmlns:a="http://schemas.openxmlformats.org/drawingml/2006/main" xmlns:r="http://schemas.openxmlformats.org/officeDocument/2006/relationships" xmlns:p="http://schemas.openxmlformats.org/presentationml/2006/main">
  <p:tag name="NUM" val="7"/>
</p:tagLst>
</file>

<file path=ppt/tags/tag514.xml><?xml version="1.0" encoding="utf-8"?>
<p:tagLst xmlns:a="http://schemas.openxmlformats.org/drawingml/2006/main" xmlns:r="http://schemas.openxmlformats.org/officeDocument/2006/relationships" xmlns:p="http://schemas.openxmlformats.org/presentationml/2006/main">
  <p:tag name="NUM" val="8"/>
</p:tagLst>
</file>

<file path=ppt/tags/tag515.xml><?xml version="1.0" encoding="utf-8"?>
<p:tagLst xmlns:a="http://schemas.openxmlformats.org/drawingml/2006/main" xmlns:r="http://schemas.openxmlformats.org/officeDocument/2006/relationships" xmlns:p="http://schemas.openxmlformats.org/presentationml/2006/main">
  <p:tag name="NUM" val="9"/>
</p:tagLst>
</file>

<file path=ppt/tags/tag516.xml><?xml version="1.0" encoding="utf-8"?>
<p:tagLst xmlns:a="http://schemas.openxmlformats.org/drawingml/2006/main" xmlns:r="http://schemas.openxmlformats.org/officeDocument/2006/relationships" xmlns:p="http://schemas.openxmlformats.org/presentationml/2006/main">
  <p:tag name="NUM" val="10"/>
</p:tagLst>
</file>

<file path=ppt/tags/tag517.xml><?xml version="1.0" encoding="utf-8"?>
<p:tagLst xmlns:a="http://schemas.openxmlformats.org/drawingml/2006/main" xmlns:r="http://schemas.openxmlformats.org/officeDocument/2006/relationships" xmlns:p="http://schemas.openxmlformats.org/presentationml/2006/main">
  <p:tag name="NUM" val="11"/>
</p:tagLst>
</file>

<file path=ppt/tags/tag518.xml><?xml version="1.0" encoding="utf-8"?>
<p:tagLst xmlns:a="http://schemas.openxmlformats.org/drawingml/2006/main" xmlns:r="http://schemas.openxmlformats.org/officeDocument/2006/relationships" xmlns:p="http://schemas.openxmlformats.org/presentationml/2006/main">
  <p:tag name="NUM" val="12"/>
</p:tagLst>
</file>

<file path=ppt/tags/tag519.xml><?xml version="1.0" encoding="utf-8"?>
<p:tagLst xmlns:a="http://schemas.openxmlformats.org/drawingml/2006/main" xmlns:r="http://schemas.openxmlformats.org/officeDocument/2006/relationships" xmlns:p="http://schemas.openxmlformats.org/presentationml/2006/main">
  <p:tag name="NUM" val="13"/>
</p:tagLst>
</file>

<file path=ppt/tags/tag52.xml><?xml version="1.0" encoding="utf-8"?>
<p:tagLst xmlns:a="http://schemas.openxmlformats.org/drawingml/2006/main" xmlns:r="http://schemas.openxmlformats.org/officeDocument/2006/relationships" xmlns:p="http://schemas.openxmlformats.org/presentationml/2006/main">
  <p:tag name="NUM" val="14"/>
</p:tagLst>
</file>

<file path=ppt/tags/tag520.xml><?xml version="1.0" encoding="utf-8"?>
<p:tagLst xmlns:a="http://schemas.openxmlformats.org/drawingml/2006/main" xmlns:r="http://schemas.openxmlformats.org/officeDocument/2006/relationships" xmlns:p="http://schemas.openxmlformats.org/presentationml/2006/main">
  <p:tag name="NUM" val="14"/>
</p:tagLst>
</file>

<file path=ppt/tags/tag521.xml><?xml version="1.0" encoding="utf-8"?>
<p:tagLst xmlns:a="http://schemas.openxmlformats.org/drawingml/2006/main" xmlns:r="http://schemas.openxmlformats.org/officeDocument/2006/relationships" xmlns:p="http://schemas.openxmlformats.org/presentationml/2006/main">
  <p:tag name="NUM" val="15"/>
</p:tagLst>
</file>

<file path=ppt/tags/tag522.xml><?xml version="1.0" encoding="utf-8"?>
<p:tagLst xmlns:a="http://schemas.openxmlformats.org/drawingml/2006/main" xmlns:r="http://schemas.openxmlformats.org/officeDocument/2006/relationships" xmlns:p="http://schemas.openxmlformats.org/presentationml/2006/main">
  <p:tag name="NUM" val="16"/>
</p:tagLst>
</file>

<file path=ppt/tags/tag523.xml><?xml version="1.0" encoding="utf-8"?>
<p:tagLst xmlns:a="http://schemas.openxmlformats.org/drawingml/2006/main" xmlns:r="http://schemas.openxmlformats.org/officeDocument/2006/relationships" xmlns:p="http://schemas.openxmlformats.org/presentationml/2006/main">
  <p:tag name="NUM" val="17"/>
</p:tagLst>
</file>

<file path=ppt/tags/tag524.xml><?xml version="1.0" encoding="utf-8"?>
<p:tagLst xmlns:a="http://schemas.openxmlformats.org/drawingml/2006/main" xmlns:r="http://schemas.openxmlformats.org/officeDocument/2006/relationships" xmlns:p="http://schemas.openxmlformats.org/presentationml/2006/main">
  <p:tag name="NUM" val="18"/>
</p:tagLst>
</file>

<file path=ppt/tags/tag525.xml><?xml version="1.0" encoding="utf-8"?>
<p:tagLst xmlns:a="http://schemas.openxmlformats.org/drawingml/2006/main" xmlns:r="http://schemas.openxmlformats.org/officeDocument/2006/relationships" xmlns:p="http://schemas.openxmlformats.org/presentationml/2006/main">
  <p:tag name="NUM" val="19"/>
</p:tagLst>
</file>

<file path=ppt/tags/tag526.xml><?xml version="1.0" encoding="utf-8"?>
<p:tagLst xmlns:a="http://schemas.openxmlformats.org/drawingml/2006/main" xmlns:r="http://schemas.openxmlformats.org/officeDocument/2006/relationships" xmlns:p="http://schemas.openxmlformats.org/presentationml/2006/main">
  <p:tag name="NUM" val="20"/>
</p:tagLst>
</file>

<file path=ppt/tags/tag527.xml><?xml version="1.0" encoding="utf-8"?>
<p:tagLst xmlns:a="http://schemas.openxmlformats.org/drawingml/2006/main" xmlns:r="http://schemas.openxmlformats.org/officeDocument/2006/relationships" xmlns:p="http://schemas.openxmlformats.org/presentationml/2006/main">
  <p:tag name="NUM" val="21"/>
</p:tagLst>
</file>

<file path=ppt/tags/tag528.xml><?xml version="1.0" encoding="utf-8"?>
<p:tagLst xmlns:a="http://schemas.openxmlformats.org/drawingml/2006/main" xmlns:r="http://schemas.openxmlformats.org/officeDocument/2006/relationships" xmlns:p="http://schemas.openxmlformats.org/presentationml/2006/main">
  <p:tag name="NUM" val="22"/>
</p:tagLst>
</file>

<file path=ppt/tags/tag529.xml><?xml version="1.0" encoding="utf-8"?>
<p:tagLst xmlns:a="http://schemas.openxmlformats.org/drawingml/2006/main" xmlns:r="http://schemas.openxmlformats.org/officeDocument/2006/relationships" xmlns:p="http://schemas.openxmlformats.org/presentationml/2006/main">
  <p:tag name="NUM" val="23"/>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30.xml><?xml version="1.0" encoding="utf-8"?>
<p:tagLst xmlns:a="http://schemas.openxmlformats.org/drawingml/2006/main" xmlns:r="http://schemas.openxmlformats.org/officeDocument/2006/relationships" xmlns:p="http://schemas.openxmlformats.org/presentationml/2006/main">
  <p:tag name="NUM" val="24"/>
</p:tagLst>
</file>

<file path=ppt/tags/tag531.xml><?xml version="1.0" encoding="utf-8"?>
<p:tagLst xmlns:a="http://schemas.openxmlformats.org/drawingml/2006/main" xmlns:r="http://schemas.openxmlformats.org/officeDocument/2006/relationships" xmlns:p="http://schemas.openxmlformats.org/presentationml/2006/main">
  <p:tag name="NUM" val="25"/>
</p:tagLst>
</file>

<file path=ppt/tags/tag532.xml><?xml version="1.0" encoding="utf-8"?>
<p:tagLst xmlns:a="http://schemas.openxmlformats.org/drawingml/2006/main" xmlns:r="http://schemas.openxmlformats.org/officeDocument/2006/relationships" xmlns:p="http://schemas.openxmlformats.org/presentationml/2006/main">
  <p:tag name="NUM" val="26"/>
</p:tagLst>
</file>

<file path=ppt/tags/tag533.xml><?xml version="1.0" encoding="utf-8"?>
<p:tagLst xmlns:a="http://schemas.openxmlformats.org/drawingml/2006/main" xmlns:r="http://schemas.openxmlformats.org/officeDocument/2006/relationships" xmlns:p="http://schemas.openxmlformats.org/presentationml/2006/main">
  <p:tag name="NUM" val="27"/>
</p:tagLst>
</file>

<file path=ppt/tags/tag534.xml><?xml version="1.0" encoding="utf-8"?>
<p:tagLst xmlns:a="http://schemas.openxmlformats.org/drawingml/2006/main" xmlns:r="http://schemas.openxmlformats.org/officeDocument/2006/relationships" xmlns:p="http://schemas.openxmlformats.org/presentationml/2006/main">
  <p:tag name="NUM" val="28"/>
</p:tagLst>
</file>

<file path=ppt/tags/tag535.xml><?xml version="1.0" encoding="utf-8"?>
<p:tagLst xmlns:a="http://schemas.openxmlformats.org/drawingml/2006/main" xmlns:r="http://schemas.openxmlformats.org/officeDocument/2006/relationships" xmlns:p="http://schemas.openxmlformats.org/presentationml/2006/main">
  <p:tag name="NUM" val="29"/>
</p:tagLst>
</file>

<file path=ppt/tags/tag536.xml><?xml version="1.0" encoding="utf-8"?>
<p:tagLst xmlns:a="http://schemas.openxmlformats.org/drawingml/2006/main" xmlns:r="http://schemas.openxmlformats.org/officeDocument/2006/relationships" xmlns:p="http://schemas.openxmlformats.org/presentationml/2006/main">
  <p:tag name="NUM" val="30"/>
</p:tagLst>
</file>

<file path=ppt/tags/tag537.xml><?xml version="1.0" encoding="utf-8"?>
<p:tagLst xmlns:a="http://schemas.openxmlformats.org/drawingml/2006/main" xmlns:r="http://schemas.openxmlformats.org/officeDocument/2006/relationships" xmlns:p="http://schemas.openxmlformats.org/presentationml/2006/main">
  <p:tag name="NUM" val="31"/>
</p:tagLst>
</file>

<file path=ppt/tags/tag538.xml><?xml version="1.0" encoding="utf-8"?>
<p:tagLst xmlns:a="http://schemas.openxmlformats.org/drawingml/2006/main" xmlns:r="http://schemas.openxmlformats.org/officeDocument/2006/relationships" xmlns:p="http://schemas.openxmlformats.org/presentationml/2006/main">
  <p:tag name="NUM" val="32"/>
</p:tagLst>
</file>

<file path=ppt/tags/tag539.xml><?xml version="1.0" encoding="utf-8"?>
<p:tagLst xmlns:a="http://schemas.openxmlformats.org/drawingml/2006/main" xmlns:r="http://schemas.openxmlformats.org/officeDocument/2006/relationships" xmlns:p="http://schemas.openxmlformats.org/presentationml/2006/main">
  <p:tag name="NUM" val="33"/>
</p:tagLst>
</file>

<file path=ppt/tags/tag54.xml><?xml version="1.0" encoding="utf-8"?>
<p:tagLst xmlns:a="http://schemas.openxmlformats.org/drawingml/2006/main" xmlns:r="http://schemas.openxmlformats.org/officeDocument/2006/relationships" xmlns:p="http://schemas.openxmlformats.org/presentationml/2006/main">
  <p:tag name="NUM" val="16"/>
</p:tagLst>
</file>

<file path=ppt/tags/tag540.xml><?xml version="1.0" encoding="utf-8"?>
<p:tagLst xmlns:a="http://schemas.openxmlformats.org/drawingml/2006/main" xmlns:r="http://schemas.openxmlformats.org/officeDocument/2006/relationships" xmlns:p="http://schemas.openxmlformats.org/presentationml/2006/main">
  <p:tag name="NUM" val="36"/>
</p:tagLst>
</file>

<file path=ppt/tags/tag541.xml><?xml version="1.0" encoding="utf-8"?>
<p:tagLst xmlns:a="http://schemas.openxmlformats.org/drawingml/2006/main" xmlns:r="http://schemas.openxmlformats.org/officeDocument/2006/relationships" xmlns:p="http://schemas.openxmlformats.org/presentationml/2006/main">
  <p:tag name="NUM" val="37"/>
</p:tagLst>
</file>

<file path=ppt/tags/tag542.xml><?xml version="1.0" encoding="utf-8"?>
<p:tagLst xmlns:a="http://schemas.openxmlformats.org/drawingml/2006/main" xmlns:r="http://schemas.openxmlformats.org/officeDocument/2006/relationships" xmlns:p="http://schemas.openxmlformats.org/presentationml/2006/main">
  <p:tag name="NUM" val="1"/>
</p:tagLst>
</file>

<file path=ppt/tags/tag543.xml><?xml version="1.0" encoding="utf-8"?>
<p:tagLst xmlns:a="http://schemas.openxmlformats.org/drawingml/2006/main" xmlns:r="http://schemas.openxmlformats.org/officeDocument/2006/relationships" xmlns:p="http://schemas.openxmlformats.org/presentationml/2006/main">
  <p:tag name="NUM" val="2"/>
</p:tagLst>
</file>

<file path=ppt/tags/tag544.xml><?xml version="1.0" encoding="utf-8"?>
<p:tagLst xmlns:a="http://schemas.openxmlformats.org/drawingml/2006/main" xmlns:r="http://schemas.openxmlformats.org/officeDocument/2006/relationships" xmlns:p="http://schemas.openxmlformats.org/presentationml/2006/main">
  <p:tag name="NUM" val="3"/>
</p:tagLst>
</file>

<file path=ppt/tags/tag545.xml><?xml version="1.0" encoding="utf-8"?>
<p:tagLst xmlns:a="http://schemas.openxmlformats.org/drawingml/2006/main" xmlns:r="http://schemas.openxmlformats.org/officeDocument/2006/relationships" xmlns:p="http://schemas.openxmlformats.org/presentationml/2006/main">
  <p:tag name="NUM" val="4"/>
</p:tagLst>
</file>

<file path=ppt/tags/tag546.xml><?xml version="1.0" encoding="utf-8"?>
<p:tagLst xmlns:a="http://schemas.openxmlformats.org/drawingml/2006/main" xmlns:r="http://schemas.openxmlformats.org/officeDocument/2006/relationships" xmlns:p="http://schemas.openxmlformats.org/presentationml/2006/main">
  <p:tag name="NUM" val="5"/>
</p:tagLst>
</file>

<file path=ppt/tags/tag547.xml><?xml version="1.0" encoding="utf-8"?>
<p:tagLst xmlns:a="http://schemas.openxmlformats.org/drawingml/2006/main" xmlns:r="http://schemas.openxmlformats.org/officeDocument/2006/relationships" xmlns:p="http://schemas.openxmlformats.org/presentationml/2006/main">
  <p:tag name="NUM" val="6"/>
</p:tagLst>
</file>

<file path=ppt/tags/tag548.xml><?xml version="1.0" encoding="utf-8"?>
<p:tagLst xmlns:a="http://schemas.openxmlformats.org/drawingml/2006/main" xmlns:r="http://schemas.openxmlformats.org/officeDocument/2006/relationships" xmlns:p="http://schemas.openxmlformats.org/presentationml/2006/main">
  <p:tag name="NUM" val="7"/>
</p:tagLst>
</file>

<file path=ppt/tags/tag549.xml><?xml version="1.0" encoding="utf-8"?>
<p:tagLst xmlns:a="http://schemas.openxmlformats.org/drawingml/2006/main" xmlns:r="http://schemas.openxmlformats.org/officeDocument/2006/relationships" xmlns:p="http://schemas.openxmlformats.org/presentationml/2006/main">
  <p:tag name="NUM" val="8"/>
</p:tagLst>
</file>

<file path=ppt/tags/tag55.xml><?xml version="1.0" encoding="utf-8"?>
<p:tagLst xmlns:a="http://schemas.openxmlformats.org/drawingml/2006/main" xmlns:r="http://schemas.openxmlformats.org/officeDocument/2006/relationships" xmlns:p="http://schemas.openxmlformats.org/presentationml/2006/main">
  <p:tag name="NUM" val="17"/>
</p:tagLst>
</file>

<file path=ppt/tags/tag550.xml><?xml version="1.0" encoding="utf-8"?>
<p:tagLst xmlns:a="http://schemas.openxmlformats.org/drawingml/2006/main" xmlns:r="http://schemas.openxmlformats.org/officeDocument/2006/relationships" xmlns:p="http://schemas.openxmlformats.org/presentationml/2006/main">
  <p:tag name="NUM" val="9"/>
</p:tagLst>
</file>

<file path=ppt/tags/tag551.xml><?xml version="1.0" encoding="utf-8"?>
<p:tagLst xmlns:a="http://schemas.openxmlformats.org/drawingml/2006/main" xmlns:r="http://schemas.openxmlformats.org/officeDocument/2006/relationships" xmlns:p="http://schemas.openxmlformats.org/presentationml/2006/main">
  <p:tag name="NUM" val="12"/>
</p:tagLst>
</file>

<file path=ppt/tags/tag552.xml><?xml version="1.0" encoding="utf-8"?>
<p:tagLst xmlns:a="http://schemas.openxmlformats.org/drawingml/2006/main" xmlns:r="http://schemas.openxmlformats.org/officeDocument/2006/relationships" xmlns:p="http://schemas.openxmlformats.org/presentationml/2006/main">
  <p:tag name="NUM" val="13"/>
</p:tagLst>
</file>

<file path=ppt/tags/tag56.xml><?xml version="1.0" encoding="utf-8"?>
<p:tagLst xmlns:a="http://schemas.openxmlformats.org/drawingml/2006/main" xmlns:r="http://schemas.openxmlformats.org/officeDocument/2006/relationships" xmlns:p="http://schemas.openxmlformats.org/presentationml/2006/main">
  <p:tag name="NUM" val="18"/>
</p:tagLst>
</file>

<file path=ppt/tags/tag57.xml><?xml version="1.0" encoding="utf-8"?>
<p:tagLst xmlns:a="http://schemas.openxmlformats.org/drawingml/2006/main" xmlns:r="http://schemas.openxmlformats.org/officeDocument/2006/relationships" xmlns:p="http://schemas.openxmlformats.org/presentationml/2006/main">
  <p:tag name="NUM" val="19"/>
</p:tagLst>
</file>

<file path=ppt/tags/tag58.xml><?xml version="1.0" encoding="utf-8"?>
<p:tagLst xmlns:a="http://schemas.openxmlformats.org/drawingml/2006/main" xmlns:r="http://schemas.openxmlformats.org/officeDocument/2006/relationships" xmlns:p="http://schemas.openxmlformats.org/presentationml/2006/main">
  <p:tag name="NUM" val="20"/>
</p:tagLst>
</file>

<file path=ppt/tags/tag59.xml><?xml version="1.0" encoding="utf-8"?>
<p:tagLst xmlns:a="http://schemas.openxmlformats.org/drawingml/2006/main" xmlns:r="http://schemas.openxmlformats.org/officeDocument/2006/relationships" xmlns:p="http://schemas.openxmlformats.org/presentationml/2006/main">
  <p:tag name="NUM" val="2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2"/>
</p:tagLst>
</file>

<file path=ppt/tags/tag61.xml><?xml version="1.0" encoding="utf-8"?>
<p:tagLst xmlns:a="http://schemas.openxmlformats.org/drawingml/2006/main" xmlns:r="http://schemas.openxmlformats.org/officeDocument/2006/relationships" xmlns:p="http://schemas.openxmlformats.org/presentationml/2006/main">
  <p:tag name="NUM" val="23"/>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9"/>
</p:tagLst>
</file>

<file path=ppt/tags/tag71.xml><?xml version="1.0" encoding="utf-8"?>
<p:tagLst xmlns:a="http://schemas.openxmlformats.org/drawingml/2006/main" xmlns:r="http://schemas.openxmlformats.org/officeDocument/2006/relationships" xmlns:p="http://schemas.openxmlformats.org/presentationml/2006/main">
  <p:tag name="NUM" val="10"/>
</p:tagLst>
</file>

<file path=ppt/tags/tag72.xml><?xml version="1.0" encoding="utf-8"?>
<p:tagLst xmlns:a="http://schemas.openxmlformats.org/drawingml/2006/main" xmlns:r="http://schemas.openxmlformats.org/officeDocument/2006/relationships" xmlns:p="http://schemas.openxmlformats.org/presentationml/2006/main">
  <p:tag name="NUM" val="11"/>
</p:tagLst>
</file>

<file path=ppt/tags/tag73.xml><?xml version="1.0" encoding="utf-8"?>
<p:tagLst xmlns:a="http://schemas.openxmlformats.org/drawingml/2006/main" xmlns:r="http://schemas.openxmlformats.org/officeDocument/2006/relationships" xmlns:p="http://schemas.openxmlformats.org/presentationml/2006/main">
  <p:tag name="NUM" val="12"/>
</p:tagLst>
</file>

<file path=ppt/tags/tag74.xml><?xml version="1.0" encoding="utf-8"?>
<p:tagLst xmlns:a="http://schemas.openxmlformats.org/drawingml/2006/main" xmlns:r="http://schemas.openxmlformats.org/officeDocument/2006/relationships" xmlns:p="http://schemas.openxmlformats.org/presentationml/2006/main">
  <p:tag name="NUM" val="13"/>
</p:tagLst>
</file>

<file path=ppt/tags/tag75.xml><?xml version="1.0" encoding="utf-8"?>
<p:tagLst xmlns:a="http://schemas.openxmlformats.org/drawingml/2006/main" xmlns:r="http://schemas.openxmlformats.org/officeDocument/2006/relationships" xmlns:p="http://schemas.openxmlformats.org/presentationml/2006/main">
  <p:tag name="NUM" val="14"/>
</p:tagLst>
</file>

<file path=ppt/tags/tag76.xml><?xml version="1.0" encoding="utf-8"?>
<p:tagLst xmlns:a="http://schemas.openxmlformats.org/drawingml/2006/main" xmlns:r="http://schemas.openxmlformats.org/officeDocument/2006/relationships" xmlns:p="http://schemas.openxmlformats.org/presentationml/2006/main">
  <p:tag name="NUM" val="15"/>
</p:tagLst>
</file>

<file path=ppt/tags/tag77.xml><?xml version="1.0" encoding="utf-8"?>
<p:tagLst xmlns:a="http://schemas.openxmlformats.org/drawingml/2006/main" xmlns:r="http://schemas.openxmlformats.org/officeDocument/2006/relationships" xmlns:p="http://schemas.openxmlformats.org/presentationml/2006/main">
  <p:tag name="NUM" val="16"/>
</p:tagLst>
</file>

<file path=ppt/tags/tag78.xml><?xml version="1.0" encoding="utf-8"?>
<p:tagLst xmlns:a="http://schemas.openxmlformats.org/drawingml/2006/main" xmlns:r="http://schemas.openxmlformats.org/officeDocument/2006/relationships" xmlns:p="http://schemas.openxmlformats.org/presentationml/2006/main">
  <p:tag name="NUM" val="17"/>
</p:tagLst>
</file>

<file path=ppt/tags/tag79.xml><?xml version="1.0" encoding="utf-8"?>
<p:tagLst xmlns:a="http://schemas.openxmlformats.org/drawingml/2006/main" xmlns:r="http://schemas.openxmlformats.org/officeDocument/2006/relationships" xmlns:p="http://schemas.openxmlformats.org/presentationml/2006/main">
  <p:tag name="NUM" val="18"/>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9"/>
</p:tagLst>
</file>

<file path=ppt/tags/tag81.xml><?xml version="1.0" encoding="utf-8"?>
<p:tagLst xmlns:a="http://schemas.openxmlformats.org/drawingml/2006/main" xmlns:r="http://schemas.openxmlformats.org/officeDocument/2006/relationships" xmlns:p="http://schemas.openxmlformats.org/presentationml/2006/main">
  <p:tag name="NUM" val="20"/>
</p:tagLst>
</file>

<file path=ppt/tags/tag82.xml><?xml version="1.0" encoding="utf-8"?>
<p:tagLst xmlns:a="http://schemas.openxmlformats.org/drawingml/2006/main" xmlns:r="http://schemas.openxmlformats.org/officeDocument/2006/relationships" xmlns:p="http://schemas.openxmlformats.org/presentationml/2006/main">
  <p:tag name="NUM" val="21"/>
</p:tagLst>
</file>

<file path=ppt/tags/tag83.xml><?xml version="1.0" encoding="utf-8"?>
<p:tagLst xmlns:a="http://schemas.openxmlformats.org/drawingml/2006/main" xmlns:r="http://schemas.openxmlformats.org/officeDocument/2006/relationships" xmlns:p="http://schemas.openxmlformats.org/presentationml/2006/main">
  <p:tag name="NUM" val="22"/>
</p:tagLst>
</file>

<file path=ppt/tags/tag84.xml><?xml version="1.0" encoding="utf-8"?>
<p:tagLst xmlns:a="http://schemas.openxmlformats.org/drawingml/2006/main" xmlns:r="http://schemas.openxmlformats.org/officeDocument/2006/relationships" xmlns:p="http://schemas.openxmlformats.org/presentationml/2006/main">
  <p:tag name="NUM" val="24"/>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8"/>
</p:tagLst>
</file>

<file path=ppt/tags/tag93.xml><?xml version="1.0" encoding="utf-8"?>
<p:tagLst xmlns:a="http://schemas.openxmlformats.org/drawingml/2006/main" xmlns:r="http://schemas.openxmlformats.org/officeDocument/2006/relationships" xmlns:p="http://schemas.openxmlformats.org/presentationml/2006/main">
  <p:tag name="NUM" val="9"/>
</p:tagLst>
</file>

<file path=ppt/tags/tag94.xml><?xml version="1.0" encoding="utf-8"?>
<p:tagLst xmlns:a="http://schemas.openxmlformats.org/drawingml/2006/main" xmlns:r="http://schemas.openxmlformats.org/officeDocument/2006/relationships" xmlns:p="http://schemas.openxmlformats.org/presentationml/2006/main">
  <p:tag name="NUM" val="10"/>
</p:tagLst>
</file>

<file path=ppt/tags/tag95.xml><?xml version="1.0" encoding="utf-8"?>
<p:tagLst xmlns:a="http://schemas.openxmlformats.org/drawingml/2006/main" xmlns:r="http://schemas.openxmlformats.org/officeDocument/2006/relationships" xmlns:p="http://schemas.openxmlformats.org/presentationml/2006/main">
  <p:tag name="NUM" val="11"/>
</p:tagLst>
</file>

<file path=ppt/tags/tag96.xml><?xml version="1.0" encoding="utf-8"?>
<p:tagLst xmlns:a="http://schemas.openxmlformats.org/drawingml/2006/main" xmlns:r="http://schemas.openxmlformats.org/officeDocument/2006/relationships" xmlns:p="http://schemas.openxmlformats.org/presentationml/2006/main">
  <p:tag name="NUM" val="12"/>
</p:tagLst>
</file>

<file path=ppt/tags/tag97.xml><?xml version="1.0" encoding="utf-8"?>
<p:tagLst xmlns:a="http://schemas.openxmlformats.org/drawingml/2006/main" xmlns:r="http://schemas.openxmlformats.org/officeDocument/2006/relationships" xmlns:p="http://schemas.openxmlformats.org/presentationml/2006/main">
  <p:tag name="NUM" val="13"/>
</p:tagLst>
</file>

<file path=ppt/tags/tag98.xml><?xml version="1.0" encoding="utf-8"?>
<p:tagLst xmlns:a="http://schemas.openxmlformats.org/drawingml/2006/main" xmlns:r="http://schemas.openxmlformats.org/officeDocument/2006/relationships" xmlns:p="http://schemas.openxmlformats.org/presentationml/2006/main">
  <p:tag name="NUM" val="14"/>
</p:tagLst>
</file>

<file path=ppt/tags/tag99.xml><?xml version="1.0" encoding="utf-8"?>
<p:tagLst xmlns:a="http://schemas.openxmlformats.org/drawingml/2006/main" xmlns:r="http://schemas.openxmlformats.org/officeDocument/2006/relationships" xmlns:p="http://schemas.openxmlformats.org/presentationml/2006/main">
  <p:tag name="NUM" val="15"/>
</p:tagLst>
</file>

<file path=ppt/theme/theme1.xml><?xml version="1.0" encoding="utf-8"?>
<a:theme xmlns:a="http://schemas.openxmlformats.org/drawingml/2006/main" name="Thème ALLICE">
  <a:themeElements>
    <a:clrScheme name="ALLICE">
      <a:dk1>
        <a:sysClr val="windowText" lastClr="000000"/>
      </a:dk1>
      <a:lt1>
        <a:sysClr val="window" lastClr="FFFFFF"/>
      </a:lt1>
      <a:dk2>
        <a:srgbClr val="183540"/>
      </a:dk2>
      <a:lt2>
        <a:srgbClr val="E7E6E6"/>
      </a:lt2>
      <a:accent1>
        <a:srgbClr val="183540"/>
      </a:accent1>
      <a:accent2>
        <a:srgbClr val="93ACBE"/>
      </a:accent2>
      <a:accent3>
        <a:srgbClr val="E8550D"/>
      </a:accent3>
      <a:accent4>
        <a:srgbClr val="7B7B7B"/>
      </a:accent4>
      <a:accent5>
        <a:srgbClr val="FFC000"/>
      </a:accent5>
      <a:accent6>
        <a:srgbClr val="F79E71"/>
      </a:accent6>
      <a:hlink>
        <a:srgbClr val="0563C1"/>
      </a:hlink>
      <a:folHlink>
        <a:srgbClr val="954F72"/>
      </a:folHlink>
    </a:clrScheme>
    <a:fontScheme name="ALLICE 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 ALLICE 2024.pptx" id="{4D40E1BF-99E7-4233-82AF-2183D6E65AD4}" vid="{482E1E02-B40E-4B93-B263-D920304B1037}"/>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OOPERL SALAISONS">
  <a:themeElements>
    <a:clrScheme name="Simple Light">
      <a:dk1>
        <a:srgbClr val="0D5973"/>
      </a:dk1>
      <a:lt1>
        <a:srgbClr val="F29EB7"/>
      </a:lt1>
      <a:dk2>
        <a:srgbClr val="F086A4"/>
      </a:dk2>
      <a:lt2>
        <a:srgbClr val="DB5079"/>
      </a:lt2>
      <a:accent1>
        <a:srgbClr val="FFFFFF"/>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OOPERL SALAISONS">
  <a:themeElements>
    <a:clrScheme name="Simple Light">
      <a:dk1>
        <a:srgbClr val="0D5973"/>
      </a:dk1>
      <a:lt1>
        <a:srgbClr val="F29EB7"/>
      </a:lt1>
      <a:dk2>
        <a:srgbClr val="F086A4"/>
      </a:dk2>
      <a:lt2>
        <a:srgbClr val="DB5079"/>
      </a:lt2>
      <a:accent1>
        <a:srgbClr val="FFFFFF"/>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0189166C7F584EBB841CFC0922C08F" ma:contentTypeVersion="16" ma:contentTypeDescription="Crée un document." ma:contentTypeScope="" ma:versionID="ab1d80b486696a5d35e4d88f2515b96e">
  <xsd:schema xmlns:xsd="http://www.w3.org/2001/XMLSchema" xmlns:xs="http://www.w3.org/2001/XMLSchema" xmlns:p="http://schemas.microsoft.com/office/2006/metadata/properties" xmlns:ns2="7b5875af-4b03-43ab-a22b-629ffd0ee992" xmlns:ns3="95e2a0ef-1311-4eeb-8453-3b6830a9103b" targetNamespace="http://schemas.microsoft.com/office/2006/metadata/properties" ma:root="true" ma:fieldsID="31baa1abd3fcee668a114f1b78d593e1" ns2:_="" ns3:_="">
    <xsd:import namespace="7b5875af-4b03-43ab-a22b-629ffd0ee992"/>
    <xsd:import namespace="95e2a0ef-1311-4eeb-8453-3b6830a9103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875af-4b03-43ab-a22b-629ffd0ee9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94522595-83b0-4caa-8a9c-2246853fa9b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5e2a0ef-1311-4eeb-8453-3b6830a9103b"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4" nillable="true" ma:displayName="Taxonomy Catch All Column" ma:hidden="true" ma:list="{57d5139b-9dc4-40dd-a859-ab16441f277e}" ma:internalName="TaxCatchAll" ma:showField="CatchAllData" ma:web="95e2a0ef-1311-4eeb-8453-3b6830a910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b5875af-4b03-43ab-a22b-629ffd0ee992">
      <Terms xmlns="http://schemas.microsoft.com/office/infopath/2007/PartnerControls"/>
    </lcf76f155ced4ddcb4097134ff3c332f>
    <TaxCatchAll xmlns="95e2a0ef-1311-4eeb-8453-3b6830a9103b" xsi:nil="true"/>
    <SharedWithUsers xmlns="95e2a0ef-1311-4eeb-8453-3b6830a9103b">
      <UserInfo>
        <DisplayName>Pauline Garde</DisplayName>
        <AccountId>13</AccountId>
        <AccountType/>
      </UserInfo>
      <UserInfo>
        <DisplayName>Marie Berenger</DisplayName>
        <AccountId>44</AccountId>
        <AccountType/>
      </UserInfo>
    </SharedWithUsers>
  </documentManagement>
</p:properties>
</file>

<file path=customXml/itemProps1.xml><?xml version="1.0" encoding="utf-8"?>
<ds:datastoreItem xmlns:ds="http://schemas.openxmlformats.org/officeDocument/2006/customXml" ds:itemID="{7B7EF455-281E-45BD-8C96-54E2AC0CE387}">
  <ds:schemaRefs>
    <ds:schemaRef ds:uri="http://schemas.microsoft.com/sharepoint/v3/contenttype/forms"/>
  </ds:schemaRefs>
</ds:datastoreItem>
</file>

<file path=customXml/itemProps2.xml><?xml version="1.0" encoding="utf-8"?>
<ds:datastoreItem xmlns:ds="http://schemas.openxmlformats.org/officeDocument/2006/customXml" ds:itemID="{94C81BCD-48BE-4780-816F-CFC3A4A59D04}"/>
</file>

<file path=customXml/itemProps3.xml><?xml version="1.0" encoding="utf-8"?>
<ds:datastoreItem xmlns:ds="http://schemas.openxmlformats.org/officeDocument/2006/customXml" ds:itemID="{148BB609-BF06-4946-AE58-013DD20CDCEF}">
  <ds:schemaRefs>
    <ds:schemaRef ds:uri="http://purl.org/dc/elements/1.1/"/>
    <ds:schemaRef ds:uri="http://schemas.microsoft.com/office/2006/documentManagement/types"/>
    <ds:schemaRef ds:uri="http://schemas.microsoft.com/office/infopath/2007/PartnerControls"/>
    <ds:schemaRef ds:uri="http://purl.org/dc/terms/"/>
    <ds:schemaRef ds:uri="http://purl.org/dc/dcmitype/"/>
    <ds:schemaRef ds:uri="http://schemas.microsoft.com/office/2006/metadata/properties"/>
    <ds:schemaRef ds:uri="http://www.w3.org/XML/1998/namespace"/>
    <ds:schemaRef ds:uri="http://schemas.openxmlformats.org/package/2006/metadata/core-properties"/>
    <ds:schemaRef ds:uri="95e2a0ef-1311-4eeb-8453-3b6830a9103b"/>
    <ds:schemaRef ds:uri="7b5875af-4b03-43ab-a22b-629ffd0ee992"/>
  </ds:schemaRefs>
</ds:datastoreItem>
</file>

<file path=docProps/app.xml><?xml version="1.0" encoding="utf-8"?>
<Properties xmlns="http://schemas.openxmlformats.org/officeDocument/2006/extended-properties" xmlns:vt="http://schemas.openxmlformats.org/officeDocument/2006/docPropsVTypes">
  <Template>Template ALLICE 2024 (1)</Template>
  <TotalTime>0</TotalTime>
  <Words>7624</Words>
  <Application>Microsoft Office PowerPoint</Application>
  <PresentationFormat>Affichage à l'écran (16:9)</PresentationFormat>
  <Paragraphs>1151</Paragraphs>
  <Slides>75</Slides>
  <Notes>53</Notes>
  <HiddenSlides>1</HiddenSlides>
  <MMClips>0</MMClips>
  <ScaleCrop>false</ScaleCrop>
  <HeadingPairs>
    <vt:vector size="6" baseType="variant">
      <vt:variant>
        <vt:lpstr>Polices utilisées</vt:lpstr>
      </vt:variant>
      <vt:variant>
        <vt:i4>15</vt:i4>
      </vt:variant>
      <vt:variant>
        <vt:lpstr>Thème</vt:lpstr>
      </vt:variant>
      <vt:variant>
        <vt:i4>5</vt:i4>
      </vt:variant>
      <vt:variant>
        <vt:lpstr>Titres des diapositives</vt:lpstr>
      </vt:variant>
      <vt:variant>
        <vt:i4>75</vt:i4>
      </vt:variant>
    </vt:vector>
  </HeadingPairs>
  <TitlesOfParts>
    <vt:vector size="95" baseType="lpstr">
      <vt:lpstr>MS PGothic</vt:lpstr>
      <vt:lpstr>Aptos</vt:lpstr>
      <vt:lpstr>Aptos Black</vt:lpstr>
      <vt:lpstr>Aptos Display</vt:lpstr>
      <vt:lpstr>Arial</vt:lpstr>
      <vt:lpstr>Calibri</vt:lpstr>
      <vt:lpstr>Calibri Light</vt:lpstr>
      <vt:lpstr>Cera</vt:lpstr>
      <vt:lpstr>Courier New</vt:lpstr>
      <vt:lpstr>fkGroteskNeue</vt:lpstr>
      <vt:lpstr>Georgia</vt:lpstr>
      <vt:lpstr>Open Sans</vt:lpstr>
      <vt:lpstr>Segoe UI</vt:lpstr>
      <vt:lpstr>Times New Roman</vt:lpstr>
      <vt:lpstr>Wingdings</vt:lpstr>
      <vt:lpstr>Thème ALLICE</vt:lpstr>
      <vt:lpstr>1_Thème Office</vt:lpstr>
      <vt:lpstr>1_COOPERL SALAISONS</vt:lpstr>
      <vt:lpstr>2_COOPERL SALAISONS</vt:lpstr>
      <vt:lpstr>2_Thème Office</vt:lpstr>
      <vt:lpstr>Bénéfices non énergétiques des investissements en efficacité énergétique</vt:lpstr>
      <vt:lpstr>Présentation PowerPoint</vt:lpstr>
      <vt:lpstr>Quelques informations pratiques</vt:lpstr>
      <vt:lpstr>How to add Sub-titles and transcription</vt:lpstr>
      <vt:lpstr>Sommaire</vt:lpstr>
      <vt:lpstr>1. Objectifs et  périmètre de l’étude</vt:lpstr>
      <vt:lpstr>Objectifs et périmètre de l’étude</vt:lpstr>
      <vt:lpstr>2. Bénéfices non énergétiques :  quel intérêt  pour les projets en efficacité énergétique ?</vt:lpstr>
      <vt:lpstr>Alors que l’efficacité énergétique (EE) est un des leviers pour décarboner les industries, les projets font face à un déficit d’investissement</vt:lpstr>
      <vt:lpstr>Inclure les bénéfices non énergétiques dans les évaluations augmente l'attractivité et la rentabilité des projets en EE </vt:lpstr>
      <vt:lpstr>Les bénéfices non énergétiques des investissements en EE incluent l’ensemble de leurs impacts positifs non énergétiques</vt:lpstr>
      <vt:lpstr>Les bénéfices non énergétiques (BNE) ont des impacts positifs quantitatifs ou qualitatifs sur trois types de bénéficiaires</vt:lpstr>
      <vt:lpstr>Présentation PowerPoint</vt:lpstr>
      <vt:lpstr>Des recherches sur les BNE des projets d’investissement en EE sont menées depuis 30 ans, avec un intérêt croissant depuis 2018 avec le lancement de projets européens</vt:lpstr>
      <vt:lpstr>Les projets européens se focalisent sur le développement de méthodologies et d’outils, dans une démarche encore relativement silotée</vt:lpstr>
      <vt:lpstr>Les BNE génèrent des recettes financières souvent supérieures aux économies d'énergie, pourtant ils sont rarement ou seulement partiellement inclus dans les évaluations</vt:lpstr>
      <vt:lpstr>Des questions ?</vt:lpstr>
      <vt:lpstr>3. MBENEFITS :  méthodologie de référence pour l’intégration des BNE</vt:lpstr>
      <vt:lpstr>MBENEFITS est un outil d’aide à la décision d’investissement, basé sur une approche coûts-bénéfices complète des projets</vt:lpstr>
      <vt:lpstr>Application de la méthodologie MBENEFITS à deux cas d’étude</vt:lpstr>
      <vt:lpstr>4. Cas d’étude ALLICE :  MBENEFITS appliquée à un projet d’efficacité énergétique </vt:lpstr>
      <vt:lpstr>Présentation PowerPoint</vt:lpstr>
      <vt:lpstr>1- Présentation Cooperl  Branche CSA Site Madrange La Valoine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Des questions ?</vt:lpstr>
      <vt:lpstr>5. Illustration par une deuxième référence MBENEFITS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6. Barrières et leviers à l’inclusion des BNE &amp; conclusions </vt:lpstr>
      <vt:lpstr>Un questionnaire a été partagé au réseau ALLICE pour identifier les barrières à l'inclusion des BNE dans l'évaluation des projets en EE </vt:lpstr>
      <vt:lpstr>La sensibilisation, la formation et le partage d’informations faciliteraient l’inclusion des BNE dans l’analyse financière  </vt:lpstr>
      <vt:lpstr>Les projets européens ont contribué à l’avancement des travaux de recherche sur les BNE, en attendant leurs résultats finaux</vt:lpstr>
      <vt:lpstr>Recommandations &amp; conclusions</vt:lpstr>
      <vt:lpstr>Des questions ?</vt:lpstr>
      <vt:lpstr>Actualités ALLICE</vt:lpstr>
      <vt:lpstr>Présentation PowerPoint</vt:lpstr>
      <vt:lpstr>Présentation PowerPoint</vt:lpstr>
      <vt:lpstr>Merci à toutes et à tous ! </vt:lpstr>
      <vt:lpstr>Annexes</vt:lpstr>
      <vt:lpstr>Les indicateurs financiers (VAN, TRI, payback time, RSI) permettent d’évaluer la rentabilité globale d’un projet </vt:lpstr>
      <vt:lpstr>L’outil #1 développé par KNOWnNEBs identifie 51 BNE pour chaque mesure en EE, avec des exemples d’indicateurs de mesure</vt:lpstr>
      <vt:lpstr>L’outil #2 développé par KNOWnNEBs est un indicateur de bénéfice qui synthétise l’ensemble des impacts quantitatifs et qualitatifs </vt:lpstr>
      <vt:lpstr>Les BNE améliorent la rentabilité d’un projet même si leur importance varie considérablement d'un projet à l'autre</vt:lpstr>
      <vt:lpstr>Synthèse des résultats du questionnaire (1/2)</vt:lpstr>
      <vt:lpstr>Synthèse des résultats du questionnaire (2/2)</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Marion Boué</dc:creator>
  <cp:lastModifiedBy>Clémence PICARD</cp:lastModifiedBy>
  <cp:revision>8</cp:revision>
  <cp:lastPrinted>2025-09-04T07:41:23Z</cp:lastPrinted>
  <dcterms:created xsi:type="dcterms:W3CDTF">2025-04-14T09:22:18Z</dcterms:created>
  <dcterms:modified xsi:type="dcterms:W3CDTF">2026-05-27T13:47:06Z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0x010100A40189166C7F584EBB841CFC0922C08F</vt:lpwstr>
  </property>
  <property fmtid="{D5CDD505-2E9C-101B-9397-08002B2CF9AE}" pid="3" name="Order">
    <vt:r8>1034000</vt:r8>
  </property>
  <property fmtid="{D5CDD505-2E9C-101B-9397-08002B2CF9AE}" pid="4" name="MediaServiceImageTags">
    <vt:lpwstr/>
  </property>
</Properties>
</file>